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9"/>
  </p:notesMasterIdLst>
  <p:sldIdLst>
    <p:sldId id="256" r:id="rId2"/>
    <p:sldId id="258" r:id="rId3"/>
    <p:sldId id="259" r:id="rId4"/>
    <p:sldId id="260" r:id="rId5"/>
    <p:sldId id="290" r:id="rId6"/>
    <p:sldId id="291" r:id="rId7"/>
    <p:sldId id="292" r:id="rId8"/>
    <p:sldId id="293" r:id="rId9"/>
    <p:sldId id="294" r:id="rId10"/>
    <p:sldId id="296" r:id="rId11"/>
    <p:sldId id="297" r:id="rId12"/>
    <p:sldId id="300" r:id="rId13"/>
    <p:sldId id="301" r:id="rId14"/>
    <p:sldId id="302" r:id="rId15"/>
    <p:sldId id="303" r:id="rId16"/>
    <p:sldId id="298" r:id="rId17"/>
    <p:sldId id="304" r:id="rId18"/>
    <p:sldId id="305" r:id="rId19"/>
    <p:sldId id="306" r:id="rId20"/>
    <p:sldId id="307" r:id="rId21"/>
    <p:sldId id="308" r:id="rId22"/>
    <p:sldId id="299" r:id="rId23"/>
    <p:sldId id="309" r:id="rId24"/>
    <p:sldId id="313" r:id="rId25"/>
    <p:sldId id="310" r:id="rId26"/>
    <p:sldId id="311" r:id="rId27"/>
    <p:sldId id="312"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jjYI8QqtrztLJzOwI7ywtbQbSGl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0072FF"/>
    <a:srgbClr val="070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8767" autoAdjust="0"/>
  </p:normalViewPr>
  <p:slideViewPr>
    <p:cSldViewPr snapToGrid="0">
      <p:cViewPr varScale="1">
        <p:scale>
          <a:sx n="64" d="100"/>
          <a:sy n="64" d="100"/>
        </p:scale>
        <p:origin x="1264" y="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56" Type="http://schemas.openxmlformats.org/officeDocument/2006/relationships/viewProps" Target="viewProps.xml"/><Relationship Id="rId8" Type="http://schemas.openxmlformats.org/officeDocument/2006/relationships/slide" Target="slides/slide7.xml"/></Relationships>
</file>

<file path=ppt/media/image1.jpg>
</file>

<file path=ppt/media/image10.svg>
</file>

<file path=ppt/media/image11.png>
</file>

<file path=ppt/media/image110.png>
</file>

<file path=ppt/media/image12.png>
</file>

<file path=ppt/media/image13.png>
</file>

<file path=ppt/media/image14.png>
</file>

<file path=ppt/media/image140.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jpg>
</file>

<file path=ppt/media/image30.svg>
</file>

<file path=ppt/media/image31.png>
</file>

<file path=ppt/media/image32.png>
</file>

<file path=ppt/media/image33.svg>
</file>

<file path=ppt/media/image34.png>
</file>

<file path=ppt/media/image35.svg>
</file>

<file path=ppt/media/image36.png>
</file>

<file path=ppt/media/image37.png>
</file>

<file path=ppt/media/image38.svg>
</file>

<file path=ppt/media/image39.png>
</file>

<file path=ppt/media/image4.png>
</file>

<file path=ppt/media/image40.svg>
</file>

<file path=ppt/media/image41.png>
</file>

<file path=ppt/media/image42.png>
</file>

<file path=ppt/media/image420.png>
</file>

<file path=ppt/media/image43.png>
</file>

<file path=ppt/media/image44.png>
</file>

<file path=ppt/media/image45.png>
</file>

<file path=ppt/media/image46.png>
</file>

<file path=ppt/media/image47.svg>
</file>

<file path=ppt/media/image48.png>
</file>

<file path=ppt/media/image49.svg>
</file>

<file path=ppt/media/image5.png>
</file>

<file path=ppt/media/image50.png>
</file>

<file path=ppt/media/image6.png>
</file>

<file path=ppt/media/image7.png>
</file>

<file path=ppt/media/image7.svg>
</file>

<file path=ppt/media/image8.png>
</file>

<file path=ppt/media/image9.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V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34" name="Google Shape;33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CED35470-F03B-E5B2-FBAE-65C1E08EB3C5}"/>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B33D0375-BAF5-AC3C-EEAF-11CE42734FC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p:sp>
        <p:nvSpPr>
          <p:cNvPr id="371" name="Google Shape;371;p5:notes">
            <a:extLst>
              <a:ext uri="{FF2B5EF4-FFF2-40B4-BE49-F238E27FC236}">
                <a16:creationId xmlns:a16="http://schemas.microsoft.com/office/drawing/2014/main" id="{3A0353DB-C359-EAD1-EA93-3FD56D6A137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71742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463689C7-6332-7692-D0C0-4D0B305F4DDB}"/>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3F66439C-D2F5-DD13-9EBE-EADD56D8857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p:sp>
        <p:nvSpPr>
          <p:cNvPr id="371" name="Google Shape;371;p5:notes">
            <a:extLst>
              <a:ext uri="{FF2B5EF4-FFF2-40B4-BE49-F238E27FC236}">
                <a16:creationId xmlns:a16="http://schemas.microsoft.com/office/drawing/2014/main" id="{13813B19-09F3-C2F1-1075-BDB654A7B9A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0247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53467235-07CC-5A10-C901-29E006DABF88}"/>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70A4A0DB-A83C-A717-B2FB-A4C446A878F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mc:Choice>
        <mc:Fallback xmlns="">
          <p:sp>
            <p:nvSpPr>
              <p:cNvPr id="370" name="Google Shape;370;p5:notes">
                <a:extLst>
                  <a:ext uri="{FF2B5EF4-FFF2-40B4-BE49-F238E27FC236}">
                    <a16:creationId xmlns:a16="http://schemas.microsoft.com/office/drawing/2014/main" id="{70A4A0DB-A83C-A717-B2FB-A4C446A878F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indent="-50800">
                  <a:lnSpc>
                    <a:spcPct val="150000"/>
                  </a:lnSpc>
                  <a:spcBef>
                    <a:spcPts val="0"/>
                  </a:spcBef>
                  <a:buNone/>
                </a:pPr>
                <a:r>
                  <a:rPr lang="en-US" sz="1200">
                    <a:solidFill>
                      <a:schemeClr val="tx1"/>
                    </a:solidFill>
                  </a:rPr>
                  <a:t>Hình chiếu </a:t>
                </a:r>
                <a:r>
                  <a:rPr lang="en-US" sz="1200" b="1" i="0">
                    <a:solidFill>
                      <a:schemeClr val="tx1"/>
                    </a:solidFill>
                    <a:latin typeface="Cambria Math" panose="02040503050406030204" pitchFamily="18" charset="0"/>
                  </a:rPr>
                  <a:t>𝒑</a:t>
                </a:r>
                <a:r>
                  <a:rPr lang="en-US" sz="1200" b="1" dirty="0">
                    <a:solidFill>
                      <a:schemeClr val="tx1"/>
                    </a:solidFill>
                  </a:rPr>
                  <a:t> </a:t>
                </a:r>
                <a:r>
                  <a:rPr lang="en-US" sz="1200">
                    <a:solidFill>
                      <a:schemeClr val="tx1"/>
                    </a:solidFill>
                  </a:rPr>
                  <a:t>của </a:t>
                </a:r>
                <a:r>
                  <a:rPr lang="en-US" sz="1200" b="1" i="0">
                    <a:solidFill>
                      <a:schemeClr val="tx1"/>
                    </a:solidFill>
                    <a:latin typeface="Cambria Math" panose="02040503050406030204" pitchFamily="18" charset="0"/>
                  </a:rPr>
                  <a:t>𝒃</a:t>
                </a:r>
                <a:r>
                  <a:rPr lang="en-US" sz="1200" b="1" dirty="0">
                    <a:solidFill>
                      <a:schemeClr val="tx1"/>
                    </a:solidFill>
                  </a:rPr>
                  <a:t> </a:t>
                </a:r>
                <a:r>
                  <a:rPr lang="en-US" sz="1200">
                    <a:solidFill>
                      <a:schemeClr val="tx1"/>
                    </a:solidFill>
                  </a:rPr>
                  <a:t>nằm trên đường thẳng đi qua vector </a:t>
                </a:r>
                <a:r>
                  <a:rPr lang="en-US" sz="1200" b="1" i="0">
                    <a:solidFill>
                      <a:schemeClr val="tx1"/>
                    </a:solidFill>
                    <a:latin typeface="Cambria Math" panose="02040503050406030204" pitchFamily="18" charset="0"/>
                  </a:rPr>
                  <a:t>𝒂</a:t>
                </a:r>
                <a:r>
                  <a:rPr lang="en-US" sz="1200" b="1" dirty="0">
                    <a:solidFill>
                      <a:schemeClr val="tx1"/>
                    </a:solidFill>
                  </a:rPr>
                  <a:t> </a:t>
                </a:r>
                <a:r>
                  <a:rPr lang="en-US" sz="1200">
                    <a:solidFill>
                      <a:schemeClr val="tx1"/>
                    </a:solidFill>
                  </a:rPr>
                  <a:t>nên ta có </a:t>
                </a:r>
                <a:r>
                  <a:rPr lang="en-US" sz="1200" b="1" i="0">
                    <a:solidFill>
                      <a:schemeClr val="tx1"/>
                    </a:solidFill>
                    <a:latin typeface="Cambria Math" panose="02040503050406030204" pitchFamily="18" charset="0"/>
                  </a:rPr>
                  <a:t>𝒑=</a:t>
                </a:r>
                <a:r>
                  <a:rPr lang="en-US" sz="1200" b="0" i="0">
                    <a:solidFill>
                      <a:schemeClr val="tx1"/>
                    </a:solidFill>
                    <a:latin typeface="Cambria Math" panose="02040503050406030204" pitchFamily="18" charset="0"/>
                  </a:rPr>
                  <a:t>𝑥</a:t>
                </a:r>
                <a:r>
                  <a:rPr lang="en-US" sz="1200" b="1" i="0">
                    <a:solidFill>
                      <a:schemeClr val="tx1"/>
                    </a:solidFill>
                    <a:latin typeface="Cambria Math" panose="02040503050406030204" pitchFamily="18" charset="0"/>
                  </a:rPr>
                  <a:t>𝒂</a:t>
                </a:r>
                <a:r>
                  <a:rPr lang="en-US" sz="1200" dirty="0">
                    <a:solidFill>
                      <a:schemeClr val="tx1"/>
                    </a:solidFill>
                  </a:rPr>
                  <a:t>.</a:t>
                </a:r>
              </a:p>
              <a:p>
                <a:pPr marL="228600" indent="-50800">
                  <a:lnSpc>
                    <a:spcPct val="150000"/>
                  </a:lnSpc>
                  <a:spcBef>
                    <a:spcPts val="0"/>
                  </a:spcBef>
                  <a:buNone/>
                </a:pPr>
                <a:r>
                  <a:rPr lang="en-US" sz="1200">
                    <a:solidFill>
                      <a:schemeClr val="tx1"/>
                    </a:solidFill>
                  </a:rPr>
                  <a:t>Gọi </a:t>
                </a:r>
                <a:r>
                  <a:rPr lang="en-US" sz="1200" b="1" i="0">
                    <a:solidFill>
                      <a:schemeClr val="tx1"/>
                    </a:solidFill>
                    <a:latin typeface="Cambria Math" panose="02040503050406030204" pitchFamily="18" charset="0"/>
                  </a:rPr>
                  <a:t>𝒆</a:t>
                </a:r>
                <a:r>
                  <a:rPr lang="en-US" sz="1200" b="1" dirty="0">
                    <a:solidFill>
                      <a:schemeClr val="tx1"/>
                    </a:solidFill>
                  </a:rPr>
                  <a:t> </a:t>
                </a:r>
                <a:r>
                  <a:rPr lang="en-US" sz="1200">
                    <a:solidFill>
                      <a:schemeClr val="tx1"/>
                    </a:solidFill>
                  </a:rPr>
                  <a:t>là vector thể hiện sự sai khác giữa </a:t>
                </a:r>
                <a:r>
                  <a:rPr lang="en-US" sz="1200" b="1" i="0">
                    <a:solidFill>
                      <a:schemeClr val="tx1"/>
                    </a:solidFill>
                    <a:latin typeface="Cambria Math" panose="02040503050406030204" pitchFamily="18" charset="0"/>
                  </a:rPr>
                  <a:t>𝒃</a:t>
                </a:r>
                <a:r>
                  <a:rPr lang="en-US" sz="1200" b="1" dirty="0">
                    <a:solidFill>
                      <a:schemeClr val="tx1"/>
                    </a:solidFill>
                  </a:rPr>
                  <a:t> </a:t>
                </a:r>
                <a:r>
                  <a:rPr lang="en-US" sz="1200">
                    <a:solidFill>
                      <a:schemeClr val="tx1"/>
                    </a:solidFill>
                  </a:rPr>
                  <a:t>và hình chiếu </a:t>
                </a:r>
                <a:r>
                  <a:rPr lang="en-US" sz="1200" b="1" i="0">
                    <a:solidFill>
                      <a:schemeClr val="tx1"/>
                    </a:solidFill>
                    <a:latin typeface="Cambria Math" panose="02040503050406030204" pitchFamily="18" charset="0"/>
                  </a:rPr>
                  <a:t>𝒑</a:t>
                </a:r>
                <a:r>
                  <a:rPr lang="en-US" sz="1200">
                    <a:solidFill>
                      <a:schemeClr val="tx1"/>
                    </a:solidFill>
                  </a:rPr>
                  <a:t>, ta có</a:t>
                </a:r>
                <a:r>
                  <a:rPr lang="en-US" sz="1200" b="1">
                    <a:solidFill>
                      <a:schemeClr val="tx1"/>
                    </a:solidFill>
                  </a:rPr>
                  <a:t> </a:t>
                </a:r>
                <a:r>
                  <a:rPr lang="en-US" sz="1200" b="1" i="0">
                    <a:solidFill>
                      <a:schemeClr val="tx1"/>
                    </a:solidFill>
                    <a:latin typeface="Cambria Math" panose="02040503050406030204" pitchFamily="18" charset="0"/>
                  </a:rPr>
                  <a:t>𝒆=𝒃−𝒑</a:t>
                </a:r>
                <a:r>
                  <a:rPr lang="en-US" sz="1200" dirty="0">
                    <a:solidFill>
                      <a:schemeClr val="tx1"/>
                    </a:solidFill>
                  </a:rPr>
                  <a:t>.</a:t>
                </a:r>
              </a:p>
              <a:p>
                <a:pPr marL="0" lvl="0" indent="0" algn="l" rtl="0">
                  <a:spcBef>
                    <a:spcPts val="0"/>
                  </a:spcBef>
                  <a:spcAft>
                    <a:spcPts val="0"/>
                  </a:spcAft>
                  <a:buNone/>
                </a:pPr>
                <a:endParaRPr lang="en-US" i="0" dirty="0"/>
              </a:p>
            </p:txBody>
          </p:sp>
        </mc:Fallback>
      </mc:AlternateContent>
      <p:sp>
        <p:nvSpPr>
          <p:cNvPr id="371" name="Google Shape;371;p5:notes">
            <a:extLst>
              <a:ext uri="{FF2B5EF4-FFF2-40B4-BE49-F238E27FC236}">
                <a16:creationId xmlns:a16="http://schemas.microsoft.com/office/drawing/2014/main" id="{DB8C7B3E-92E1-62EA-574F-42FA801DE68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3250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3A278D64-53C1-4862-B2F4-7E8BDE547A77}"/>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1571C4A0-F920-D29B-33CC-2C33B652766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p:sp>
        <p:nvSpPr>
          <p:cNvPr id="371" name="Google Shape;371;p5:notes">
            <a:extLst>
              <a:ext uri="{FF2B5EF4-FFF2-40B4-BE49-F238E27FC236}">
                <a16:creationId xmlns:a16="http://schemas.microsoft.com/office/drawing/2014/main" id="{F65F9740-09A3-11AB-D21D-6E51875C04A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95179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DA2AFADA-929F-3E54-9D22-3522D0E2252E}"/>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BAD5A453-5FAD-73DC-0083-DC5A1D821B6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p:sp>
        <p:nvSpPr>
          <p:cNvPr id="371" name="Google Shape;371;p5:notes">
            <a:extLst>
              <a:ext uri="{FF2B5EF4-FFF2-40B4-BE49-F238E27FC236}">
                <a16:creationId xmlns:a16="http://schemas.microsoft.com/office/drawing/2014/main" id="{E2D94277-F5D1-6D27-3EA5-367AED7A947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69417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33BBB321-BFED-477A-75E9-75DA6D2AF82F}"/>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0F09F471-0489-D8FE-CD89-ED1863B7828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p:sp>
        <p:nvSpPr>
          <p:cNvPr id="371" name="Google Shape;371;p5:notes">
            <a:extLst>
              <a:ext uri="{FF2B5EF4-FFF2-40B4-BE49-F238E27FC236}">
                <a16:creationId xmlns:a16="http://schemas.microsoft.com/office/drawing/2014/main" id="{257FC3F4-49F4-FDB0-E6FC-1070922FDD0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29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3DF395C7-F7C5-C393-B3C9-F94B5F2126EE}"/>
            </a:ext>
          </a:extLst>
        </p:cNvPr>
        <p:cNvGrpSpPr/>
        <p:nvPr/>
      </p:nvGrpSpPr>
      <p:grpSpPr>
        <a:xfrm>
          <a:off x="0" y="0"/>
          <a:ext cx="0" cy="0"/>
          <a:chOff x="0" y="0"/>
          <a:chExt cx="0" cy="0"/>
        </a:xfrm>
      </p:grpSpPr>
      <p:sp>
        <p:nvSpPr>
          <p:cNvPr id="360" name="Google Shape;360;p4:notes">
            <a:extLst>
              <a:ext uri="{FF2B5EF4-FFF2-40B4-BE49-F238E27FC236}">
                <a16:creationId xmlns:a16="http://schemas.microsoft.com/office/drawing/2014/main" id="{7A3B20B2-C664-BBEC-C7AA-DDDD1DA36B5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1" name="Google Shape;361;p4:notes">
            <a:extLst>
              <a:ext uri="{FF2B5EF4-FFF2-40B4-BE49-F238E27FC236}">
                <a16:creationId xmlns:a16="http://schemas.microsoft.com/office/drawing/2014/main" id="{390EFB26-A815-EB17-78D4-C3739E6D349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94669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9107A5D5-36F8-C7EC-0057-F5A3FB042531}"/>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23F19EC0-9ACA-A2FC-E42D-AABFA7F5006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a:solidFill>
                    <a:schemeClr val="tx1"/>
                  </a:solidFill>
                </a:endParaRPr>
              </a:p>
            </p:txBody>
          </p:sp>
        </mc:Choice>
        <mc:Fallback xmlns="">
          <p:sp>
            <p:nvSpPr>
              <p:cNvPr id="370" name="Google Shape;370;p5:notes">
                <a:extLst>
                  <a:ext uri="{FF2B5EF4-FFF2-40B4-BE49-F238E27FC236}">
                    <a16:creationId xmlns:a16="http://schemas.microsoft.com/office/drawing/2014/main" id="{23F19EC0-9ACA-A2FC-E42D-AABFA7F5006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i="0"/>
                  <a:t>Trước hết, nhắc lại mô hình hồi quy tuyến tính đa biến thực hiện dự đoán dự trên tổ hợp tuyến tính các đặc trưng đầu vào </a:t>
                </a:r>
                <a:r>
                  <a:rPr lang="en-US" sz="1200" i="0">
                    <a:latin typeface="Cambria Math" panose="02040503050406030204" pitchFamily="18" charset="0"/>
                  </a:rPr>
                  <a:t>𝑤_1 𝑥_1+…</a:t>
                </a:r>
                <a:r>
                  <a:rPr lang="en-US" sz="1200" i="0">
                    <a:latin typeface="Cambria Math" panose="02040503050406030204" pitchFamily="18" charset="0"/>
                    <a:ea typeface="Cambria Math" panose="02040503050406030204" pitchFamily="18" charset="0"/>
                  </a:rPr>
                  <a:t>+</a:t>
                </a:r>
                <a:r>
                  <a:rPr lang="en-US" sz="1200" i="0">
                    <a:latin typeface="Cambria Math" panose="02040503050406030204" pitchFamily="18" charset="0"/>
                  </a:rPr>
                  <a:t>𝑤_𝐷 𝑥_𝐷</a:t>
                </a:r>
                <a:r>
                  <a:rPr lang="en-US" i="0"/>
                  <a:t> và</a:t>
                </a:r>
                <a:r>
                  <a:rPr lang="en-US" i="0" baseline="0"/>
                  <a:t> ta cộng thêm một hệ số bias w_0. Ta có thể gom tất cả các tham số mô hình thành vector w, và tất cả các đặc trưng thành vector x với một đặc trưng mặc định là 1, thì ta có thể biểu diễn mô hình này thành dạng tích vô hướng giữa w và x.</a:t>
                </a:r>
              </a:p>
              <a:p>
                <a:pPr marL="0" lvl="0" indent="0" algn="l" rtl="0">
                  <a:spcBef>
                    <a:spcPts val="0"/>
                  </a:spcBef>
                  <a:spcAft>
                    <a:spcPts val="0"/>
                  </a:spcAft>
                  <a:buNone/>
                </a:pPr>
                <a:endParaRPr lang="en-US" i="0" baseline="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baseline="0"/>
                  <a:t>Ta cần tìm giá trị các tham số w của mô hình sao cho tốt. Để làm việc này, ta sử dụng một tập dữ liệu gồm N mẫu dữ liệu, mỗi mẫu dữ liệu thứ i bao gồm vector đặc trưng x_i và giá trị đích y_i (ví dụ như vector đặc trưng của căn nhà thứ i và giá tri đích là giá nhà thật sự của căn nhà thứ i). Ta sẽ đi tìm giá trị tham số w của mô hình sao cho tổng sai số bình phương giữa giá trị  thực sự của các căn nhà và giá trị dự đoán của mô hình cho các căn nhà là nhỏ nhất có thể. Hàm mất mát này có thể được viết dưới dạng ma trận – vector như sau. Với X là ma trận mà mỗi hang ứng với một vector đặc trưng của căn nhà thứ i và y là vector chứa giá trị thực sự của N căn nhà. Trong slides trước ta đã tìm ra công thức Normal Equations, trả về lời giải tối ưu của bài toán này là w = </a:t>
                </a:r>
                <a:r>
                  <a:rPr lang="en-US" sz="1200" b="1" i="0">
                    <a:solidFill>
                      <a:schemeClr val="tx1"/>
                    </a:solidFill>
                    <a:latin typeface="Cambria Math" panose="02040503050406030204" pitchFamily="18" charset="0"/>
                  </a:rPr>
                  <a:t>(</a:t>
                </a:r>
                <a:r>
                  <a:rPr lang="en-US" sz="1200" b="1" i="0">
                    <a:latin typeface="Cambria Math" panose="02040503050406030204" pitchFamily="18" charset="0"/>
                  </a:rPr>
                  <a:t>𝑿^</a:t>
                </a:r>
                <a:r>
                  <a:rPr lang="en-US" sz="1200" i="0">
                    <a:latin typeface="Cambria Math" panose="02040503050406030204" pitchFamily="18" charset="0"/>
                  </a:rPr>
                  <a:t>𝑇</a:t>
                </a:r>
                <a:r>
                  <a:rPr lang="en-US" sz="1200" b="1" i="0">
                    <a:latin typeface="Cambria Math" panose="02040503050406030204" pitchFamily="18" charset="0"/>
                  </a:rPr>
                  <a:t> 𝑿)</a:t>
                </a:r>
                <a:r>
                  <a:rPr lang="en-US" sz="1200" b="1" i="0">
                    <a:solidFill>
                      <a:schemeClr val="tx1"/>
                    </a:solidFill>
                    <a:latin typeface="Cambria Math" panose="02040503050406030204" pitchFamily="18" charset="0"/>
                  </a:rPr>
                  <a:t>^(−</a:t>
                </a:r>
                <a:r>
                  <a:rPr lang="en-US" sz="1200" b="0" i="0">
                    <a:solidFill>
                      <a:schemeClr val="tx1"/>
                    </a:solidFill>
                    <a:latin typeface="Cambria Math" panose="02040503050406030204" pitchFamily="18" charset="0"/>
                  </a:rPr>
                  <a:t>1</a:t>
                </a:r>
                <a:r>
                  <a:rPr lang="en-US" sz="1200" b="1" i="0">
                    <a:solidFill>
                      <a:schemeClr val="tx1"/>
                    </a:solidFill>
                    <a:latin typeface="Cambria Math" panose="02040503050406030204" pitchFamily="18" charset="0"/>
                  </a:rPr>
                  <a:t>) </a:t>
                </a:r>
                <a:r>
                  <a:rPr lang="en-US" sz="1200" b="1" i="0">
                    <a:latin typeface="Cambria Math" panose="02040503050406030204" pitchFamily="18" charset="0"/>
                  </a:rPr>
                  <a:t>𝑿^</a:t>
                </a:r>
                <a:r>
                  <a:rPr lang="en-US" sz="1200" i="0">
                    <a:latin typeface="Cambria Math" panose="02040503050406030204" pitchFamily="18" charset="0"/>
                  </a:rPr>
                  <a:t>𝑇</a:t>
                </a:r>
                <a:r>
                  <a:rPr lang="en-US" sz="1200" b="1" i="0">
                    <a:latin typeface="Cambria Math" panose="02040503050406030204" pitchFamily="18" charset="0"/>
                  </a:rPr>
                  <a:t> 𝒚</a:t>
                </a:r>
                <a:r>
                  <a:rPr lang="en-US" sz="1200" i="0" baseline="0">
                    <a:solidFill>
                      <a:schemeClr val="tx1"/>
                    </a:solidFill>
                  </a:rPr>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i="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i="0" baseline="0">
                    <a:solidFill>
                      <a:schemeClr val="tx1"/>
                    </a:solidFill>
                  </a:rPr>
                  <a:t>Trong ma trận X này, cột đầu tiên chứa giá trị mặc định là 1. Các cột tiếp theo, mỗi cột tương ứng với một đặc trưng, ví dụ như cột diện tích căn nhà, cột số phòng, cột số lầu, cột khoảng cách căn nhà tới trung tâm, v.v… Khi dữ liệu của chúng ta càng có nhiều đặc trưng thì ma trận X có càng nhiều cột. Mô hình có thêm nhiều thông tin để dự đoán giá trị căn nhà nên giá trị hàm mất mát trên tập dữ liệu huấn luyện sẽ càng nhỏ xuống, chúng ta huấn luyện mô hình dễ dàng hơn. Nhưng giả sử ta chỉ có thể thu thập được rất ít thông tin, ví dụ mỗi căn nhà ta chỉ thu thập được diện tích của căn nhà đó.</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i="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i="0" baseline="0">
                    <a:solidFill>
                      <a:schemeClr val="tx1"/>
                    </a:solidFill>
                  </a:rPr>
                  <a:t>Ta xét mô hình Hồi quy đa thức như sau. Mô hình này dự đoán giá trị đích bằng w1*x + w2 * x^2 + w0. Ở đây, không kể tới hệ số bias w0, ta có 2 trọng số w1 và w2 nhưng mô hình này chỉ có một đặc trưng đầu vào là x, và ta đã tự tạo ra thêm một đặc trưng mới là x^2. Ta gọi phi (x) là một hàm biến đổi, với mỗi giá trị đặc trưng đầu vào x, thì phi(x) trả về một vector gồm 3 thành phần là: giá trị mặc định 1, giá trị x nguyên gốc, và giá trị x bình phương. Mô hình hồi quy của chúng ta có thể được biểu diễn là tích vô hướng giữa vector tham số w và vector phi (x). Ta gọi đây là một mô hình hồi quy đa thức, tương tự như mô hình hồi quy tuyến tính đa biến, nhưng bây giờ phi(x) đóng vai trò như vector đặc trưng x.</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i="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i="0" baseline="0">
                    <a:solidFill>
                      <a:schemeClr val="tx1"/>
                    </a:solidFill>
                  </a:rPr>
                  <a:t>Ma trận dữ liệu gốc của chúng ta chỉ có một cột mang đặc trưng gốc x, bây giờ sẽ có thêm một cột mang đặc trưng x bình phương. Và ta hoàn toàn có thể áp dụng lại công thức Normal Equations của hồi quy tuyến tính đa biến để xác định bộ giá trị trọng số tối ưu cho mô hình Hồi quy đa thức. </a:t>
                </a:r>
                <a:r>
                  <a:rPr lang="en-US" sz="1200">
                    <a:solidFill>
                      <a:srgbClr val="FF00FF"/>
                    </a:solidFill>
                  </a:rPr>
                  <a:t>:</a:t>
                </a:r>
                <a:r>
                  <a:rPr lang="en-US" sz="1200">
                    <a:solidFill>
                      <a:schemeClr val="tx1"/>
                    </a:solidFill>
                  </a:rPr>
                  <a:t>  </a:t>
                </a:r>
                <a:r>
                  <a:rPr lang="en-US" sz="1200" b="1" i="0">
                    <a:latin typeface="Cambria Math" panose="02040503050406030204" pitchFamily="18" charset="0"/>
                  </a:rPr>
                  <a:t>𝒘=</a:t>
                </a:r>
                <a:r>
                  <a:rPr lang="en-US" sz="1200" b="1" i="0">
                    <a:solidFill>
                      <a:schemeClr val="tx1"/>
                    </a:solidFill>
                    <a:latin typeface="Cambria Math" panose="02040503050406030204" pitchFamily="18" charset="0"/>
                  </a:rPr>
                  <a:t>(</a:t>
                </a:r>
                <a:r>
                  <a:rPr lang="en-US" sz="1200" b="1" i="0">
                    <a:latin typeface="Cambria Math" panose="02040503050406030204" pitchFamily="18" charset="0"/>
                    <a:ea typeface="Cambria Math" panose="02040503050406030204" pitchFamily="18" charset="0"/>
                  </a:rPr>
                  <a:t>𝚽^</a:t>
                </a:r>
                <a:r>
                  <a:rPr lang="en-US" sz="1200" i="0">
                    <a:latin typeface="Cambria Math" panose="02040503050406030204" pitchFamily="18" charset="0"/>
                  </a:rPr>
                  <a:t>𝑇</a:t>
                </a:r>
                <a:r>
                  <a:rPr lang="en-US" sz="1200" b="1" i="0">
                    <a:latin typeface="Cambria Math" panose="02040503050406030204" pitchFamily="18" charset="0"/>
                    <a:ea typeface="Cambria Math" panose="02040503050406030204" pitchFamily="18" charset="0"/>
                  </a:rPr>
                  <a:t> 𝚽)</a:t>
                </a:r>
                <a:r>
                  <a:rPr lang="en-US" sz="1200" b="1" i="0">
                    <a:solidFill>
                      <a:schemeClr val="tx1"/>
                    </a:solidFill>
                    <a:latin typeface="Cambria Math" panose="02040503050406030204" pitchFamily="18" charset="0"/>
                    <a:ea typeface="Cambria Math" panose="02040503050406030204" pitchFamily="18" charset="0"/>
                  </a:rPr>
                  <a:t>^(</a:t>
                </a:r>
                <a:r>
                  <a:rPr lang="en-US" sz="1200" b="1" i="0">
                    <a:solidFill>
                      <a:schemeClr val="tx1"/>
                    </a:solidFill>
                    <a:latin typeface="Cambria Math" panose="02040503050406030204" pitchFamily="18" charset="0"/>
                  </a:rPr>
                  <a:t>−</a:t>
                </a:r>
                <a:r>
                  <a:rPr lang="en-US" sz="1200" b="0" i="0">
                    <a:solidFill>
                      <a:schemeClr val="tx1"/>
                    </a:solidFill>
                    <a:latin typeface="Cambria Math" panose="02040503050406030204" pitchFamily="18" charset="0"/>
                  </a:rPr>
                  <a:t>1</a:t>
                </a:r>
                <a:r>
                  <a:rPr lang="en-US" sz="1200" b="1" i="0">
                    <a:solidFill>
                      <a:schemeClr val="tx1"/>
                    </a:solidFill>
                    <a:latin typeface="Cambria Math" panose="02040503050406030204" pitchFamily="18" charset="0"/>
                  </a:rPr>
                  <a:t>) </a:t>
                </a:r>
                <a:r>
                  <a:rPr lang="en-US" sz="1200" b="1" i="0">
                    <a:latin typeface="Cambria Math" panose="02040503050406030204" pitchFamily="18" charset="0"/>
                    <a:ea typeface="Cambria Math" panose="02040503050406030204" pitchFamily="18" charset="0"/>
                  </a:rPr>
                  <a:t>𝚽^</a:t>
                </a:r>
                <a:r>
                  <a:rPr lang="en-US" sz="1200" i="0">
                    <a:latin typeface="Cambria Math" panose="02040503050406030204" pitchFamily="18" charset="0"/>
                  </a:rPr>
                  <a:t>𝑇</a:t>
                </a:r>
                <a:r>
                  <a:rPr lang="en-US" sz="1200" b="1" i="0">
                    <a:latin typeface="Cambria Math" panose="02040503050406030204" pitchFamily="18" charset="0"/>
                  </a:rPr>
                  <a:t> 𝒚</a:t>
                </a:r>
                <a:endParaRPr lang="en-US" sz="120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a:solidFill>
                    <a:schemeClr val="tx1"/>
                  </a:solidFill>
                </a:endParaRPr>
              </a:p>
            </p:txBody>
          </p:sp>
        </mc:Fallback>
      </mc:AlternateContent>
      <p:sp>
        <p:nvSpPr>
          <p:cNvPr id="371" name="Google Shape;371;p5:notes">
            <a:extLst>
              <a:ext uri="{FF2B5EF4-FFF2-40B4-BE49-F238E27FC236}">
                <a16:creationId xmlns:a16="http://schemas.microsoft.com/office/drawing/2014/main" id="{64FDDCBC-EC59-A543-1E5B-6F7DD6D8E78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98881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A0F35C2B-0B5E-190C-7652-C1DDF18CF65F}"/>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4BAC7D42-015D-7F92-E495-BE71673CB69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mc:Choice>
        <mc:Fallback xmlns="">
          <p:sp>
            <p:nvSpPr>
              <p:cNvPr id="370" name="Google Shape;370;p5:notes">
                <a:extLst>
                  <a:ext uri="{FF2B5EF4-FFF2-40B4-BE49-F238E27FC236}">
                    <a16:creationId xmlns:a16="http://schemas.microsoft.com/office/drawing/2014/main" id="{4BAC7D42-015D-7F92-E495-BE71673CB69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50800">
                  <a:lnSpc>
                    <a:spcPct val="114000"/>
                  </a:lnSpc>
                  <a:spcBef>
                    <a:spcPts val="0"/>
                  </a:spcBef>
                  <a:buNone/>
                </a:pPr>
                <a:r>
                  <a:rPr lang="en-US" sz="1200" dirty="0"/>
                  <a:t>Một </a:t>
                </a:r>
                <a:r>
                  <a:rPr lang="en-US" sz="1200" dirty="0" err="1">
                    <a:solidFill>
                      <a:srgbClr val="FF0000"/>
                    </a:solidFill>
                  </a:rPr>
                  <a:t>mô</a:t>
                </a:r>
                <a:r>
                  <a:rPr lang="en-US" sz="1200" dirty="0">
                    <a:solidFill>
                      <a:srgbClr val="FF0000"/>
                    </a:solidFill>
                  </a:rPr>
                  <a:t> </a:t>
                </a:r>
                <a:r>
                  <a:rPr lang="en-US" sz="1200" dirty="0" err="1">
                    <a:solidFill>
                      <a:srgbClr val="FF0000"/>
                    </a:solidFill>
                  </a:rPr>
                  <a:t>hình</a:t>
                </a:r>
                <a:r>
                  <a:rPr lang="en-US" sz="1200" dirty="0">
                    <a:solidFill>
                      <a:srgbClr val="FF0000"/>
                    </a:solidFill>
                  </a:rPr>
                  <a:t> (model) </a:t>
                </a:r>
                <a:r>
                  <a:rPr lang="en-US" sz="1200" dirty="0" err="1"/>
                  <a:t>hồi</a:t>
                </a:r>
                <a:r>
                  <a:rPr lang="en-US" sz="1200" dirty="0"/>
                  <a:t> </a:t>
                </a:r>
                <a:r>
                  <a:rPr lang="en-US" sz="1200" err="1"/>
                  <a:t>quy</a:t>
                </a:r>
                <a:r>
                  <a:rPr lang="en-US" sz="1200"/>
                  <a:t> đa thức (polynomial </a:t>
                </a:r>
                <a:r>
                  <a:rPr lang="en-US" sz="1200" dirty="0"/>
                  <a:t>regression) </a:t>
                </a:r>
                <a:r>
                  <a:rPr lang="en-US" sz="1200" dirty="0" err="1"/>
                  <a:t>thực</a:t>
                </a:r>
                <a:r>
                  <a:rPr lang="en-US" sz="1200" dirty="0"/>
                  <a:t> </a:t>
                </a:r>
                <a:r>
                  <a:rPr lang="en-US" sz="1200" dirty="0" err="1"/>
                  <a:t>hiện</a:t>
                </a:r>
                <a:r>
                  <a:rPr lang="en-US" sz="1200" dirty="0"/>
                  <a:t> </a:t>
                </a:r>
                <a:r>
                  <a:rPr lang="en-US" sz="1200" dirty="0" err="1"/>
                  <a:t>dự</a:t>
                </a:r>
                <a:r>
                  <a:rPr lang="en-US" sz="1200" dirty="0"/>
                  <a:t> </a:t>
                </a:r>
                <a:r>
                  <a:rPr lang="en-US" sz="1200" dirty="0" err="1"/>
                  <a:t>đoán</a:t>
                </a:r>
                <a:r>
                  <a:rPr lang="en-US" sz="1200" dirty="0"/>
                  <a:t> </a:t>
                </a:r>
                <a:r>
                  <a:rPr lang="en-US" sz="1200" dirty="0" err="1"/>
                  <a:t>đầu</a:t>
                </a:r>
                <a:r>
                  <a:rPr lang="en-US" sz="1200" dirty="0"/>
                  <a:t> </a:t>
                </a:r>
                <a:r>
                  <a:rPr lang="en-US" sz="1200" dirty="0" err="1"/>
                  <a:t>ra</a:t>
                </a:r>
                <a:r>
                  <a:rPr lang="en-US" sz="1200" dirty="0"/>
                  <a:t> (output) </a:t>
                </a:r>
                <a:r>
                  <a:rPr lang="en-US" sz="1200" dirty="0" err="1"/>
                  <a:t>với</a:t>
                </a:r>
                <a:r>
                  <a:rPr lang="en-US" sz="1200" dirty="0"/>
                  <a:t> </a:t>
                </a:r>
                <a:r>
                  <a:rPr lang="en-US" sz="1200" dirty="0" err="1">
                    <a:solidFill>
                      <a:srgbClr val="0072FF"/>
                    </a:solidFill>
                  </a:rPr>
                  <a:t>một</a:t>
                </a:r>
                <a:r>
                  <a:rPr lang="en-US" sz="1200" dirty="0">
                    <a:solidFill>
                      <a:srgbClr val="0072FF"/>
                    </a:solidFill>
                  </a:rPr>
                  <a:t> </a:t>
                </a:r>
                <a:r>
                  <a:rPr lang="en-US" sz="1200" err="1">
                    <a:solidFill>
                      <a:srgbClr val="0072FF"/>
                    </a:solidFill>
                  </a:rPr>
                  <a:t>hàm</a:t>
                </a:r>
                <a:r>
                  <a:rPr lang="en-US" sz="1200">
                    <a:solidFill>
                      <a:srgbClr val="0072FF"/>
                    </a:solidFill>
                  </a:rPr>
                  <a:t> đa thức (polynomial </a:t>
                </a:r>
                <a:r>
                  <a:rPr lang="en-US" sz="1200" dirty="0">
                    <a:solidFill>
                      <a:srgbClr val="0072FF"/>
                    </a:solidFill>
                  </a:rPr>
                  <a:t>function</a:t>
                </a:r>
                <a:r>
                  <a:rPr lang="en-US" sz="1200">
                    <a:solidFill>
                      <a:srgbClr val="0072FF"/>
                    </a:solidFill>
                  </a:rPr>
                  <a:t>) </a:t>
                </a:r>
                <a:r>
                  <a:rPr lang="en-US" sz="1200"/>
                  <a:t>của </a:t>
                </a:r>
                <a:r>
                  <a:rPr lang="en-US" sz="1200">
                    <a:solidFill>
                      <a:schemeClr val="tx1"/>
                    </a:solidFill>
                  </a:rPr>
                  <a:t>các</a:t>
                </a:r>
                <a:r>
                  <a:rPr lang="en-US" sz="1200"/>
                  <a:t> </a:t>
                </a:r>
                <a:r>
                  <a:rPr lang="en-US" sz="1200" dirty="0" err="1"/>
                  <a:t>đặc</a:t>
                </a:r>
                <a:r>
                  <a:rPr lang="en-US" sz="1200" dirty="0"/>
                  <a:t> </a:t>
                </a:r>
                <a:r>
                  <a:rPr lang="en-US" sz="1200" dirty="0" err="1"/>
                  <a:t>trưng</a:t>
                </a:r>
                <a:r>
                  <a:rPr lang="en-US" sz="1200" dirty="0"/>
                  <a:t> </a:t>
                </a:r>
                <a:r>
                  <a:rPr lang="en-US" sz="1200" dirty="0" err="1"/>
                  <a:t>đầu</a:t>
                </a:r>
                <a:r>
                  <a:rPr lang="en-US" sz="1200" dirty="0"/>
                  <a:t> </a:t>
                </a:r>
                <a:r>
                  <a:rPr lang="en-US" sz="1200" dirty="0" err="1"/>
                  <a:t>vào</a:t>
                </a:r>
                <a:r>
                  <a:rPr lang="en-US" sz="1200" dirty="0"/>
                  <a:t> (</a:t>
                </a:r>
                <a:r>
                  <a:rPr lang="en-US" sz="1200"/>
                  <a:t>input features). Với một đặc trưng </a:t>
                </a:r>
                <a:r>
                  <a:rPr lang="en-US" sz="1200" b="0" i="0">
                    <a:latin typeface="Cambria Math" panose="02040503050406030204" pitchFamily="18" charset="0"/>
                  </a:rPr>
                  <a:t>𝑥</a:t>
                </a:r>
                <a:r>
                  <a:rPr lang="en-US" sz="1200"/>
                  <a:t>, ta có thể có mô hình sau:</a:t>
                </a:r>
                <a:endParaRPr lang="en-US" sz="1200" dirty="0"/>
              </a:p>
              <a:p>
                <a:pPr marL="228600" indent="-50800" algn="ctr">
                  <a:lnSpc>
                    <a:spcPct val="114000"/>
                  </a:lnSpc>
                  <a:spcBef>
                    <a:spcPts val="0"/>
                  </a:spcBef>
                  <a:buNone/>
                </a:pPr>
                <a:r>
                  <a:rPr lang="en-US" sz="1200" i="0">
                    <a:latin typeface="Cambria Math" panose="02040503050406030204" pitchFamily="18" charset="0"/>
                  </a:rPr>
                  <a:t>𝑓(𝑥;</a:t>
                </a:r>
                <a:r>
                  <a:rPr lang="en-US" sz="1200" b="1" i="0">
                    <a:latin typeface="Cambria Math" panose="02040503050406030204" pitchFamily="18" charset="0"/>
                  </a:rPr>
                  <a:t>𝒘)</a:t>
                </a:r>
                <a:r>
                  <a:rPr lang="en-US" sz="1200" i="0">
                    <a:latin typeface="Cambria Math" panose="02040503050406030204" pitchFamily="18" charset="0"/>
                  </a:rPr>
                  <a:t>=</a:t>
                </a:r>
                <a:r>
                  <a:rPr lang="en-US" sz="1200" i="0">
                    <a:solidFill>
                      <a:srgbClr val="FF0000"/>
                    </a:solidFill>
                    <a:latin typeface="Cambria Math" panose="02040503050406030204" pitchFamily="18" charset="0"/>
                  </a:rPr>
                  <a:t>𝑤_0</a:t>
                </a:r>
                <a:r>
                  <a:rPr lang="en-US" sz="1200" i="0">
                    <a:latin typeface="Cambria Math" panose="02040503050406030204" pitchFamily="18" charset="0"/>
                  </a:rPr>
                  <a:t>+</a:t>
                </a:r>
                <a:r>
                  <a:rPr lang="en-US" sz="1200" i="0">
                    <a:solidFill>
                      <a:srgbClr val="FF0000"/>
                    </a:solidFill>
                    <a:latin typeface="Cambria Math" panose="02040503050406030204" pitchFamily="18" charset="0"/>
                  </a:rPr>
                  <a:t>𝑤_1 </a:t>
                </a:r>
                <a:r>
                  <a:rPr lang="en-US" sz="1200" i="0">
                    <a:latin typeface="Cambria Math" panose="02040503050406030204" pitchFamily="18" charset="0"/>
                  </a:rPr>
                  <a:t>𝑥+</a:t>
                </a:r>
                <a:r>
                  <a:rPr lang="en-US" sz="1200" i="0">
                    <a:solidFill>
                      <a:srgbClr val="FF0000"/>
                    </a:solidFill>
                    <a:latin typeface="Cambria Math" panose="02040503050406030204" pitchFamily="18" charset="0"/>
                  </a:rPr>
                  <a:t>𝑤_2 </a:t>
                </a:r>
                <a:r>
                  <a:rPr lang="en-US" sz="1200" i="0">
                    <a:latin typeface="Cambria Math" panose="02040503050406030204" pitchFamily="18" charset="0"/>
                  </a:rPr>
                  <a:t>𝑥^2</a:t>
                </a:r>
                <a:r>
                  <a:rPr lang="en-US" sz="1200" b="0" i="0">
                    <a:latin typeface="Cambria Math" panose="02040503050406030204" pitchFamily="18" charset="0"/>
                  </a:rPr>
                  <a:t>+…+</a:t>
                </a:r>
                <a:r>
                  <a:rPr lang="en-US" sz="1200" i="0">
                    <a:solidFill>
                      <a:srgbClr val="FF0000"/>
                    </a:solidFill>
                    <a:latin typeface="Cambria Math" panose="02040503050406030204" pitchFamily="18" charset="0"/>
                  </a:rPr>
                  <a:t>𝑤_</a:t>
                </a:r>
                <a:r>
                  <a:rPr lang="en-US" sz="1200" b="0" i="0">
                    <a:solidFill>
                      <a:srgbClr val="FF0000"/>
                    </a:solidFill>
                    <a:latin typeface="Cambria Math" panose="02040503050406030204" pitchFamily="18" charset="0"/>
                  </a:rPr>
                  <a:t>𝐷 </a:t>
                </a:r>
                <a:r>
                  <a:rPr lang="en-US" sz="1200" i="0">
                    <a:solidFill>
                      <a:srgbClr val="FF0000"/>
                    </a:solidFill>
                    <a:latin typeface="Cambria Math" panose="02040503050406030204" pitchFamily="18" charset="0"/>
                  </a:rPr>
                  <a:t>𝑥^</a:t>
                </a:r>
                <a:r>
                  <a:rPr lang="en-US" sz="1200" b="0" i="0">
                    <a:solidFill>
                      <a:srgbClr val="FF0000"/>
                    </a:solidFill>
                    <a:latin typeface="Cambria Math" panose="02040503050406030204" pitchFamily="18" charset="0"/>
                  </a:rPr>
                  <a:t>𝐷</a:t>
                </a:r>
                <a:endParaRPr lang="en-US" sz="1200"/>
              </a:p>
              <a:p>
                <a:pPr marL="228600" lvl="0" indent="-50800" algn="l">
                  <a:lnSpc>
                    <a:spcPct val="114000"/>
                  </a:lnSpc>
                  <a:spcBef>
                    <a:spcPts val="0"/>
                  </a:spcBef>
                  <a:buNone/>
                </a:pPr>
                <a:r>
                  <a:rPr lang="en-US" sz="1200"/>
                  <a:t>trong đó, </a:t>
                </a:r>
                <a:r>
                  <a:rPr lang="en-US" sz="1200" i="0">
                    <a:latin typeface="Cambria Math" panose="02040503050406030204" pitchFamily="18" charset="0"/>
                    <a:ea typeface="Cambria Math" panose="02040503050406030204" pitchFamily="18" charset="0"/>
                  </a:rPr>
                  <a:t>𝜙</a:t>
                </a:r>
                <a:r>
                  <a:rPr lang="en-US" sz="1200" b="0" i="0">
                    <a:latin typeface="Cambria Math" panose="02040503050406030204" pitchFamily="18" charset="0"/>
                    <a:ea typeface="Cambria Math" panose="02040503050406030204" pitchFamily="18" charset="0"/>
                  </a:rPr>
                  <a:t>(𝑥)=[1,</a:t>
                </a:r>
                <a:r>
                  <a:rPr lang="en-US" sz="1200" i="0">
                    <a:latin typeface="Cambria Math" panose="02040503050406030204" pitchFamily="18" charset="0"/>
                  </a:rPr>
                  <a:t>𝑥</a:t>
                </a:r>
                <a:r>
                  <a:rPr lang="en-US" sz="1200" b="0" i="0">
                    <a:latin typeface="Cambria Math" panose="02040503050406030204" pitchFamily="18" charset="0"/>
                  </a:rPr>
                  <a:t>,</a:t>
                </a:r>
                <a:r>
                  <a:rPr lang="en-US" sz="1200" i="0">
                    <a:latin typeface="Cambria Math" panose="02040503050406030204" pitchFamily="18" charset="0"/>
                  </a:rPr>
                  <a:t>𝑥^2</a:t>
                </a:r>
                <a:r>
                  <a:rPr lang="en-US" sz="1200" b="0" i="0">
                    <a:latin typeface="Cambria Math" panose="02040503050406030204" pitchFamily="18" charset="0"/>
                  </a:rPr>
                  <a:t>,…,</a:t>
                </a:r>
                <a:r>
                  <a:rPr lang="en-US" sz="1200" i="0">
                    <a:latin typeface="Cambria Math" panose="02040503050406030204" pitchFamily="18" charset="0"/>
                  </a:rPr>
                  <a:t>𝑥^𝐷 ]</a:t>
                </a:r>
                <a:r>
                  <a:rPr lang="en-US" sz="1200" b="0" i="0">
                    <a:latin typeface="Cambria Math" panose="02040503050406030204" pitchFamily="18" charset="0"/>
                    <a:ea typeface="Cambria Math" panose="02040503050406030204" pitchFamily="18" charset="0"/>
                  </a:rPr>
                  <a:t>^𝑇</a:t>
                </a:r>
                <a:r>
                  <a:rPr lang="en-US" sz="1200" dirty="0"/>
                  <a:t>.</a:t>
                </a:r>
              </a:p>
              <a:p>
                <a:pPr marL="0" lvl="0" indent="0" algn="l" rtl="0">
                  <a:spcBef>
                    <a:spcPts val="0"/>
                  </a:spcBef>
                  <a:spcAft>
                    <a:spcPts val="0"/>
                  </a:spcAft>
                  <a:buNone/>
                </a:pPr>
                <a:endParaRPr lang="en-US" i="0"/>
              </a:p>
              <a:p>
                <a:pPr marL="228600" lvl="0" indent="-50800" algn="l">
                  <a:lnSpc>
                    <a:spcPct val="114000"/>
                  </a:lnSpc>
                  <a:spcBef>
                    <a:spcPts val="0"/>
                  </a:spcBef>
                  <a:buNone/>
                </a:pPr>
                <a:r>
                  <a:rPr lang="en-US" sz="1200"/>
                  <a:t>Hoặc, ví dụ với các đặc trưng </a:t>
                </a:r>
                <a:r>
                  <a:rPr lang="en-US" sz="1200" i="0">
                    <a:latin typeface="Cambria Math" panose="02040503050406030204" pitchFamily="18" charset="0"/>
                  </a:rPr>
                  <a:t>〖</a:t>
                </a:r>
                <a:r>
                  <a:rPr lang="en-US" sz="1200" b="1" i="0">
                    <a:latin typeface="Cambria Math" panose="02040503050406030204" pitchFamily="18" charset="0"/>
                  </a:rPr>
                  <a:t>𝒙</a:t>
                </a:r>
                <a:r>
                  <a:rPr lang="en-US" sz="1200" b="0" i="0">
                    <a:latin typeface="Cambria Math" panose="02040503050406030204" pitchFamily="18" charset="0"/>
                  </a:rPr>
                  <a:t>=(𝑥〗_1,</a:t>
                </a:r>
                <a:r>
                  <a:rPr lang="en-US" sz="1200" i="0">
                    <a:latin typeface="Cambria Math" panose="02040503050406030204" pitchFamily="18" charset="0"/>
                  </a:rPr>
                  <a:t>𝑥_</a:t>
                </a:r>
                <a:r>
                  <a:rPr lang="en-US" sz="1200" b="0" i="0">
                    <a:latin typeface="Cambria Math" panose="02040503050406030204" pitchFamily="18" charset="0"/>
                  </a:rPr>
                  <a:t>2)</a:t>
                </a:r>
                <a:r>
                  <a:rPr lang="en-US" sz="1200"/>
                  <a:t>, ta có thể có mô hình sau:</a:t>
                </a:r>
              </a:p>
              <a:p>
                <a:pPr marL="228600" indent="-50800" algn="l">
                  <a:lnSpc>
                    <a:spcPct val="114000"/>
                  </a:lnSpc>
                  <a:spcBef>
                    <a:spcPts val="0"/>
                  </a:spcBef>
                  <a:buNone/>
                </a:pPr>
                <a:r>
                  <a:rPr lang="en-US" sz="1200" i="0">
                    <a:latin typeface="Cambria Math" panose="02040503050406030204" pitchFamily="18" charset="0"/>
                  </a:rPr>
                  <a:t>𝑓(</a:t>
                </a:r>
                <a:r>
                  <a:rPr lang="en-US" sz="1200" b="1" i="0">
                    <a:latin typeface="Cambria Math" panose="02040503050406030204" pitchFamily="18" charset="0"/>
                  </a:rPr>
                  <a:t>𝒙</a:t>
                </a:r>
                <a:r>
                  <a:rPr lang="en-US" sz="1200" i="0">
                    <a:latin typeface="Cambria Math" panose="02040503050406030204" pitchFamily="18" charset="0"/>
                  </a:rPr>
                  <a:t>;</a:t>
                </a:r>
                <a:r>
                  <a:rPr lang="en-US" sz="1200" b="1" i="0">
                    <a:latin typeface="Cambria Math" panose="02040503050406030204" pitchFamily="18" charset="0"/>
                  </a:rPr>
                  <a:t>𝒘)</a:t>
                </a:r>
                <a:r>
                  <a:rPr lang="en-US" sz="1200" i="0">
                    <a:latin typeface="Cambria Math" panose="02040503050406030204" pitchFamily="18" charset="0"/>
                  </a:rPr>
                  <a:t>=</a:t>
                </a:r>
                <a:r>
                  <a:rPr lang="en-US" sz="1200" i="0">
                    <a:solidFill>
                      <a:srgbClr val="FF0000"/>
                    </a:solidFill>
                    <a:latin typeface="Cambria Math" panose="02040503050406030204" pitchFamily="18" charset="0"/>
                  </a:rPr>
                  <a:t>𝑤_0</a:t>
                </a:r>
                <a:r>
                  <a:rPr lang="en-US" sz="1200" i="0">
                    <a:latin typeface="Cambria Math" panose="02040503050406030204" pitchFamily="18" charset="0"/>
                  </a:rPr>
                  <a:t>+</a:t>
                </a:r>
                <a:r>
                  <a:rPr lang="en-US" sz="1200" i="0">
                    <a:solidFill>
                      <a:srgbClr val="FF0000"/>
                    </a:solidFill>
                    <a:latin typeface="Cambria Math" panose="02040503050406030204" pitchFamily="18" charset="0"/>
                  </a:rPr>
                  <a:t>𝑤_1 </a:t>
                </a:r>
                <a:r>
                  <a:rPr lang="en-US" sz="1200" i="0">
                    <a:latin typeface="Cambria Math" panose="02040503050406030204" pitchFamily="18" charset="0"/>
                  </a:rPr>
                  <a:t>𝑥_</a:t>
                </a:r>
                <a:r>
                  <a:rPr lang="en-US" sz="1200" b="0" i="0">
                    <a:latin typeface="Cambria Math" panose="02040503050406030204" pitchFamily="18" charset="0"/>
                  </a:rPr>
                  <a:t>1</a:t>
                </a:r>
                <a:r>
                  <a:rPr lang="en-US" sz="1200" i="0">
                    <a:latin typeface="Cambria Math" panose="02040503050406030204" pitchFamily="18" charset="0"/>
                  </a:rPr>
                  <a:t>+</a:t>
                </a:r>
                <a:r>
                  <a:rPr lang="en-US" sz="1200" i="0">
                    <a:solidFill>
                      <a:srgbClr val="FF0000"/>
                    </a:solidFill>
                    <a:latin typeface="Cambria Math" panose="02040503050406030204" pitchFamily="18" charset="0"/>
                  </a:rPr>
                  <a:t>𝑤_2 </a:t>
                </a:r>
                <a:r>
                  <a:rPr lang="en-US" sz="1200" i="0">
                    <a:latin typeface="Cambria Math" panose="02040503050406030204" pitchFamily="18" charset="0"/>
                  </a:rPr>
                  <a:t>𝑥_2+</a:t>
                </a:r>
                <a:r>
                  <a:rPr lang="en-US" sz="1200" b="0" i="0">
                    <a:solidFill>
                      <a:srgbClr val="FF0000"/>
                    </a:solidFill>
                    <a:latin typeface="Cambria Math" panose="02040503050406030204" pitchFamily="18" charset="0"/>
                  </a:rPr>
                  <a:t>𝑤_3 </a:t>
                </a:r>
                <a:r>
                  <a:rPr lang="en-US" sz="1200" i="0">
                    <a:latin typeface="Cambria Math" panose="02040503050406030204" pitchFamily="18" charset="0"/>
                  </a:rPr>
                  <a:t>〖𝑥_</a:t>
                </a:r>
                <a:r>
                  <a:rPr lang="en-US" sz="1200" b="0" i="0">
                    <a:latin typeface="Cambria Math" panose="02040503050406030204" pitchFamily="18" charset="0"/>
                  </a:rPr>
                  <a:t>1 </a:t>
                </a:r>
                <a:r>
                  <a:rPr lang="en-US" sz="1200" i="0">
                    <a:latin typeface="Cambria Math" panose="02040503050406030204" pitchFamily="18" charset="0"/>
                  </a:rPr>
                  <a:t>𝑥〗_2+</a:t>
                </a:r>
                <a:r>
                  <a:rPr lang="en-US" sz="1200" i="0">
                    <a:solidFill>
                      <a:srgbClr val="FF0000"/>
                    </a:solidFill>
                    <a:latin typeface="Cambria Math" panose="02040503050406030204" pitchFamily="18" charset="0"/>
                  </a:rPr>
                  <a:t>𝑤_</a:t>
                </a:r>
                <a:r>
                  <a:rPr lang="en-US" sz="1200" b="0" i="0">
                    <a:solidFill>
                      <a:srgbClr val="FF0000"/>
                    </a:solidFill>
                    <a:latin typeface="Cambria Math" panose="02040503050406030204" pitchFamily="18" charset="0"/>
                  </a:rPr>
                  <a:t>4 </a:t>
                </a:r>
                <a:r>
                  <a:rPr lang="en-US" sz="1200" b="0" i="0">
                    <a:latin typeface="Cambria Math" panose="02040503050406030204" pitchFamily="18" charset="0"/>
                  </a:rPr>
                  <a:t>𝑥_1^2+</a:t>
                </a:r>
                <a:r>
                  <a:rPr lang="en-US" sz="1200" i="0">
                    <a:solidFill>
                      <a:srgbClr val="FF0000"/>
                    </a:solidFill>
                    <a:latin typeface="Cambria Math" panose="02040503050406030204" pitchFamily="18" charset="0"/>
                  </a:rPr>
                  <a:t>𝑤_</a:t>
                </a:r>
                <a:r>
                  <a:rPr lang="en-US" sz="1200" b="0" i="0">
                    <a:solidFill>
                      <a:srgbClr val="FF0000"/>
                    </a:solidFill>
                    <a:latin typeface="Cambria Math" panose="02040503050406030204" pitchFamily="18" charset="0"/>
                  </a:rPr>
                  <a:t>5 </a:t>
                </a:r>
                <a:r>
                  <a:rPr lang="en-US" sz="1200" i="0">
                    <a:latin typeface="Cambria Math" panose="02040503050406030204" pitchFamily="18" charset="0"/>
                  </a:rPr>
                  <a:t>𝑥_</a:t>
                </a:r>
                <a:r>
                  <a:rPr lang="en-US" sz="1200" b="0" i="0">
                    <a:latin typeface="Cambria Math" panose="02040503050406030204" pitchFamily="18" charset="0"/>
                  </a:rPr>
                  <a:t>2^</a:t>
                </a:r>
                <a:r>
                  <a:rPr lang="en-US" sz="1200" i="0">
                    <a:latin typeface="Cambria Math" panose="02040503050406030204" pitchFamily="18" charset="0"/>
                  </a:rPr>
                  <a:t>2</a:t>
                </a:r>
                <a:endParaRPr lang="en-US" sz="1200"/>
              </a:p>
              <a:p>
                <a:pPr marL="228600" lvl="0" indent="-50800" algn="l">
                  <a:lnSpc>
                    <a:spcPct val="114000"/>
                  </a:lnSpc>
                  <a:spcBef>
                    <a:spcPts val="0"/>
                  </a:spcBef>
                  <a:buNone/>
                </a:pPr>
                <a:r>
                  <a:rPr lang="en-US" sz="1200"/>
                  <a:t>trong đó, </a:t>
                </a:r>
                <a:r>
                  <a:rPr lang="en-US" sz="1200" i="0">
                    <a:solidFill>
                      <a:srgbClr val="2A2F4F"/>
                    </a:solidFill>
                    <a:latin typeface="Cambria Math" panose="02040503050406030204" pitchFamily="18" charset="0"/>
                    <a:ea typeface="Cambria Math" panose="02040503050406030204" pitchFamily="18" charset="0"/>
                  </a:rPr>
                  <a:t>𝜙(</a:t>
                </a:r>
                <a:r>
                  <a:rPr lang="en-US" sz="1200" b="1" i="0">
                    <a:solidFill>
                      <a:srgbClr val="2A2F4F"/>
                    </a:solidFill>
                    <a:latin typeface="Cambria Math" panose="02040503050406030204" pitchFamily="18" charset="0"/>
                    <a:ea typeface="Cambria Math" panose="02040503050406030204" pitchFamily="18" charset="0"/>
                  </a:rPr>
                  <a:t>𝒙)</a:t>
                </a:r>
                <a:r>
                  <a:rPr lang="en-US" sz="1200" i="0">
                    <a:solidFill>
                      <a:srgbClr val="2A2F4F"/>
                    </a:solidFill>
                    <a:latin typeface="Cambria Math" panose="02040503050406030204" pitchFamily="18" charset="0"/>
                    <a:ea typeface="Cambria Math" panose="02040503050406030204" pitchFamily="18" charset="0"/>
                  </a:rPr>
                  <a:t>=[1,</a:t>
                </a:r>
                <a:r>
                  <a:rPr lang="en-US" sz="1200" i="0">
                    <a:latin typeface="Cambria Math" panose="02040503050406030204" pitchFamily="18" charset="0"/>
                  </a:rPr>
                  <a:t>𝑥_1</a:t>
                </a:r>
                <a:r>
                  <a:rPr lang="en-US" sz="1200" i="0">
                    <a:solidFill>
                      <a:srgbClr val="2A2F4F"/>
                    </a:solidFill>
                    <a:latin typeface="Cambria Math" panose="02040503050406030204" pitchFamily="18" charset="0"/>
                  </a:rPr>
                  <a:t>,</a:t>
                </a:r>
                <a:r>
                  <a:rPr lang="en-US" sz="1200" i="0">
                    <a:latin typeface="Cambria Math" panose="02040503050406030204" pitchFamily="18" charset="0"/>
                  </a:rPr>
                  <a:t>𝑥_2</a:t>
                </a:r>
                <a:r>
                  <a:rPr lang="en-US" sz="1200" i="0">
                    <a:solidFill>
                      <a:srgbClr val="2A2F4F"/>
                    </a:solidFill>
                    <a:latin typeface="Cambria Math" panose="02040503050406030204" pitchFamily="18" charset="0"/>
                  </a:rPr>
                  <a:t>,〖</a:t>
                </a:r>
                <a:r>
                  <a:rPr lang="en-US" sz="1200" i="0">
                    <a:latin typeface="Cambria Math" panose="02040503050406030204" pitchFamily="18" charset="0"/>
                  </a:rPr>
                  <a:t>𝑥_1 𝑥〗_2</a:t>
                </a:r>
                <a:r>
                  <a:rPr lang="en-US" sz="1200" i="0">
                    <a:solidFill>
                      <a:srgbClr val="2A2F4F"/>
                    </a:solidFill>
                    <a:latin typeface="Cambria Math" panose="02040503050406030204" pitchFamily="18" charset="0"/>
                  </a:rPr>
                  <a:t>,</a:t>
                </a:r>
                <a:r>
                  <a:rPr lang="en-US" sz="1200" i="0">
                    <a:latin typeface="Cambria Math" panose="02040503050406030204" pitchFamily="18" charset="0"/>
                  </a:rPr>
                  <a:t>𝑥_1^2</a:t>
                </a:r>
                <a:r>
                  <a:rPr lang="en-US" sz="1200" b="0" i="0">
                    <a:latin typeface="Cambria Math" panose="02040503050406030204" pitchFamily="18" charset="0"/>
                  </a:rPr>
                  <a:t>,</a:t>
                </a:r>
                <a:r>
                  <a:rPr lang="en-US" sz="1200" i="0">
                    <a:latin typeface="Cambria Math" panose="02040503050406030204" pitchFamily="18" charset="0"/>
                  </a:rPr>
                  <a:t>𝑥_2^2 ]</a:t>
                </a:r>
                <a:r>
                  <a:rPr lang="en-US" sz="1200" i="0">
                    <a:solidFill>
                      <a:srgbClr val="2A2F4F"/>
                    </a:solidFill>
                    <a:latin typeface="Cambria Math" panose="02040503050406030204" pitchFamily="18" charset="0"/>
                    <a:ea typeface="Cambria Math" panose="02040503050406030204" pitchFamily="18" charset="0"/>
                  </a:rPr>
                  <a:t>^𝑇</a:t>
                </a:r>
                <a:r>
                  <a:rPr lang="en-US" sz="1200"/>
                  <a:t>. </a:t>
                </a:r>
              </a:p>
              <a:p>
                <a:pPr marL="228600" lvl="0" indent="-50800" algn="l">
                  <a:lnSpc>
                    <a:spcPct val="114000"/>
                  </a:lnSpc>
                  <a:spcBef>
                    <a:spcPts val="0"/>
                  </a:spcBef>
                  <a:buNone/>
                </a:pPr>
                <a:endParaRPr lang="en-US" sz="1200"/>
              </a:p>
              <a:p>
                <a:pPr marL="228600" lvl="0" indent="-50800" algn="l">
                  <a:lnSpc>
                    <a:spcPct val="114000"/>
                  </a:lnSpc>
                  <a:spcBef>
                    <a:spcPts val="0"/>
                  </a:spcBef>
                  <a:buNone/>
                </a:pPr>
                <a:r>
                  <a:rPr lang="en-US" sz="1200"/>
                  <a:t>Hồi quy đa thức là một phương pháp </a:t>
                </a:r>
                <a:r>
                  <a:rPr lang="en-US" sz="1200" i="1">
                    <a:solidFill>
                      <a:schemeClr val="accent1"/>
                    </a:solidFill>
                  </a:rPr>
                  <a:t>chế tác đặc trưng (feature engineering)</a:t>
                </a:r>
                <a:r>
                  <a:rPr lang="en-US" sz="1200"/>
                  <a:t>. Tức là từ các đặc trưng gốc, ta tạo ra các đặc trưng mới là các biến đổi đa thức. Nếu không sử dụng các đặc trưng đa thức, thì ta có thể sử dụng các loại chế tác đặc trưng phi tuyến tính khác, như sin, cos, v.vvv. Tuy nhiên sử dụng các biến đổi đặc trưng nào, và tạo ra thêm bao nhiêu đặc trưng thì chúng ta cần phải quyết định và lựa chọn sao cho phù hợp với bài toán đang cần giải quyết.</a:t>
                </a:r>
              </a:p>
              <a:p>
                <a:pPr marL="228600" lvl="0" indent="-50800" algn="l">
                  <a:lnSpc>
                    <a:spcPct val="114000"/>
                  </a:lnSpc>
                  <a:spcBef>
                    <a:spcPts val="0"/>
                  </a:spcBef>
                  <a:buNone/>
                </a:pPr>
                <a:endParaRPr lang="en-US" sz="1200"/>
              </a:p>
              <a:p>
                <a:pPr marL="228600" lvl="0" indent="-50800" algn="l">
                  <a:lnSpc>
                    <a:spcPct val="114000"/>
                  </a:lnSpc>
                  <a:spcBef>
                    <a:spcPts val="0"/>
                  </a:spcBef>
                  <a:buNone/>
                </a:pPr>
                <a:r>
                  <a:rPr lang="en-US" sz="1200"/>
                  <a:t>Vấn đề tiếp theo là tại sao ta cần biến đổi phi tuyến tính chứ không phải là các biển đổi tuyến tính như 2x hay 6x? Ta có thể xem như đây là câu hỏi mở rộng và ta nên tự tìm hiểu và thực nghiệm thêm.</a:t>
                </a:r>
              </a:p>
              <a:p>
                <a:pPr marL="228600" lvl="0" indent="-50800" algn="l">
                  <a:lnSpc>
                    <a:spcPct val="114000"/>
                  </a:lnSpc>
                  <a:spcBef>
                    <a:spcPts val="0"/>
                  </a:spcBef>
                  <a:buNone/>
                </a:pPr>
                <a:endParaRPr lang="en-US" sz="1200"/>
              </a:p>
              <a:p>
                <a:pPr marL="228600" marR="0" lvl="0" indent="-50800" algn="l" defTabSz="914400" rtl="0" eaLnBrk="1" fontAlgn="auto" latinLnBrk="0" hangingPunct="1">
                  <a:lnSpc>
                    <a:spcPct val="114000"/>
                  </a:lnSpc>
                  <a:spcBef>
                    <a:spcPts val="0"/>
                  </a:spcBef>
                  <a:spcAft>
                    <a:spcPts val="0"/>
                  </a:spcAft>
                  <a:buClr>
                    <a:srgbClr val="000000"/>
                  </a:buClr>
                  <a:buSzPts val="1400"/>
                  <a:buFont typeface="Arial"/>
                  <a:buNone/>
                  <a:tabLst/>
                  <a:defRPr/>
                </a:pPr>
                <a:r>
                  <a:rPr lang="en-US" sz="1200"/>
                  <a:t>Lưu ý: Mô hình hồi quy đa thức là </a:t>
                </a:r>
                <a:r>
                  <a:rPr lang="en-US" sz="1200">
                    <a:solidFill>
                      <a:schemeClr val="accent1"/>
                    </a:solidFill>
                  </a:rPr>
                  <a:t>phi tuyến tính </a:t>
                </a:r>
                <a:r>
                  <a:rPr lang="en-US" sz="1200"/>
                  <a:t>theo các đặc trưng đầu vào </a:t>
                </a:r>
                <a:r>
                  <a:rPr lang="en-US" sz="1200" b="1" i="0">
                    <a:latin typeface="Cambria Math" panose="02040503050406030204" pitchFamily="18" charset="0"/>
                  </a:rPr>
                  <a:t>𝒙</a:t>
                </a:r>
                <a:r>
                  <a:rPr lang="en-US" sz="1200" dirty="0"/>
                  <a:t> </a:t>
                </a:r>
                <a:r>
                  <a:rPr lang="en-US" sz="1200"/>
                  <a:t>nên</a:t>
                </a:r>
                <a:r>
                  <a:rPr lang="en-US" sz="1200" baseline="0"/>
                  <a:t> ta thấy x^2, x^3, .. X^D, nhưng lại là tuyến tính theo các trọng số w của mô hình vì ta chỉ có các trọng số w nhân với một giá trị nào đó chứ không thấy các giá trị w nhân với nhau. Do đó, ta có thể xem hồi quy đa thức giống với hồi quy đa biến,  với các đặc trưng do chúng ta phát sinh ra thêm. Và ta áp dụng công thức Normal equation để giải bài toán hồi quy đa thức </a:t>
                </a:r>
                <a:r>
                  <a:rPr lang="en-US" sz="1200" b="1" i="0">
                    <a:latin typeface="Cambria Math" panose="02040503050406030204" pitchFamily="18" charset="0"/>
                  </a:rPr>
                  <a:t>𝒘 ̂=</a:t>
                </a:r>
                <a:r>
                  <a:rPr lang="en-US" sz="1200" b="1" i="0">
                    <a:solidFill>
                      <a:schemeClr val="tx1"/>
                    </a:solidFill>
                    <a:latin typeface="Cambria Math" panose="02040503050406030204" pitchFamily="18" charset="0"/>
                  </a:rPr>
                  <a:t>(</a:t>
                </a:r>
                <a:r>
                  <a:rPr lang="en-US" sz="1200" b="1" i="0">
                    <a:latin typeface="Cambria Math" panose="02040503050406030204" pitchFamily="18" charset="0"/>
                    <a:ea typeface="Cambria Math" panose="02040503050406030204" pitchFamily="18" charset="0"/>
                  </a:rPr>
                  <a:t>𝚽^</a:t>
                </a:r>
                <a:r>
                  <a:rPr lang="en-US" sz="1200" i="0">
                    <a:latin typeface="Cambria Math" panose="02040503050406030204" pitchFamily="18" charset="0"/>
                  </a:rPr>
                  <a:t>𝑇</a:t>
                </a:r>
                <a:r>
                  <a:rPr lang="en-US" sz="1200" b="1" i="0">
                    <a:latin typeface="Cambria Math" panose="02040503050406030204" pitchFamily="18" charset="0"/>
                    <a:ea typeface="Cambria Math" panose="02040503050406030204" pitchFamily="18" charset="0"/>
                  </a:rPr>
                  <a:t> 𝚽)</a:t>
                </a:r>
                <a:r>
                  <a:rPr lang="en-US" sz="1200" b="1" i="0">
                    <a:solidFill>
                      <a:schemeClr val="tx1"/>
                    </a:solidFill>
                    <a:latin typeface="Cambria Math" panose="02040503050406030204" pitchFamily="18" charset="0"/>
                    <a:ea typeface="Cambria Math" panose="02040503050406030204" pitchFamily="18" charset="0"/>
                  </a:rPr>
                  <a:t>^(</a:t>
                </a:r>
                <a:r>
                  <a:rPr lang="en-US" sz="1200" b="1" i="0">
                    <a:solidFill>
                      <a:schemeClr val="tx1"/>
                    </a:solidFill>
                    <a:latin typeface="Cambria Math" panose="02040503050406030204" pitchFamily="18" charset="0"/>
                  </a:rPr>
                  <a:t>−</a:t>
                </a:r>
                <a:r>
                  <a:rPr lang="en-US" sz="1200" i="0">
                    <a:solidFill>
                      <a:schemeClr val="tx1"/>
                    </a:solidFill>
                    <a:latin typeface="Cambria Math" panose="02040503050406030204" pitchFamily="18" charset="0"/>
                  </a:rPr>
                  <a:t>1</a:t>
                </a:r>
                <a:r>
                  <a:rPr lang="en-US" sz="1200" b="1" i="0">
                    <a:solidFill>
                      <a:schemeClr val="tx1"/>
                    </a:solidFill>
                    <a:latin typeface="Cambria Math" panose="02040503050406030204" pitchFamily="18" charset="0"/>
                  </a:rPr>
                  <a:t>) </a:t>
                </a:r>
                <a:r>
                  <a:rPr lang="en-US" sz="1200" b="1" i="0">
                    <a:latin typeface="Cambria Math" panose="02040503050406030204" pitchFamily="18" charset="0"/>
                    <a:ea typeface="Cambria Math" panose="02040503050406030204" pitchFamily="18" charset="0"/>
                  </a:rPr>
                  <a:t>𝚽^</a:t>
                </a:r>
                <a:r>
                  <a:rPr lang="en-US" sz="1200" i="0">
                    <a:latin typeface="Cambria Math" panose="02040503050406030204" pitchFamily="18" charset="0"/>
                  </a:rPr>
                  <a:t>𝑇</a:t>
                </a:r>
                <a:r>
                  <a:rPr lang="en-US" sz="1200" b="1" i="0">
                    <a:latin typeface="Cambria Math" panose="02040503050406030204" pitchFamily="18" charset="0"/>
                  </a:rPr>
                  <a:t> 𝒚</a:t>
                </a:r>
                <a:r>
                  <a:rPr lang="en-US" sz="1200">
                    <a:solidFill>
                      <a:schemeClr val="tx1"/>
                    </a:solidFill>
                  </a:rPr>
                  <a:t>.</a:t>
                </a:r>
              </a:p>
              <a:p>
                <a:pPr marL="228600" marR="0" lvl="0" indent="-50800" algn="l" defTabSz="914400" rtl="0" eaLnBrk="1" fontAlgn="auto" latinLnBrk="0" hangingPunct="1">
                  <a:lnSpc>
                    <a:spcPct val="114000"/>
                  </a:lnSpc>
                  <a:spcBef>
                    <a:spcPts val="0"/>
                  </a:spcBef>
                  <a:spcAft>
                    <a:spcPts val="0"/>
                  </a:spcAft>
                  <a:buClr>
                    <a:srgbClr val="000000"/>
                  </a:buClr>
                  <a:buSzPts val="1400"/>
                  <a:buFont typeface="Arial"/>
                  <a:buNone/>
                  <a:tabLst/>
                  <a:defRPr/>
                </a:pPr>
                <a:endParaRPr lang="en-US" sz="1200" dirty="0"/>
              </a:p>
              <a:p>
                <a:pPr marL="0" lvl="0" indent="0" algn="l" rtl="0">
                  <a:spcBef>
                    <a:spcPts val="0"/>
                  </a:spcBef>
                  <a:spcAft>
                    <a:spcPts val="0"/>
                  </a:spcAft>
                  <a:buNone/>
                </a:pPr>
                <a:endParaRPr lang="en-US" i="0"/>
              </a:p>
            </p:txBody>
          </p:sp>
        </mc:Fallback>
      </mc:AlternateContent>
      <p:sp>
        <p:nvSpPr>
          <p:cNvPr id="371" name="Google Shape;371;p5:notes">
            <a:extLst>
              <a:ext uri="{FF2B5EF4-FFF2-40B4-BE49-F238E27FC236}">
                <a16:creationId xmlns:a16="http://schemas.microsoft.com/office/drawing/2014/main" id="{81F2F0BE-34E3-AB6C-81A8-51849F5F677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8709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i="0"/>
              </a:p>
            </p:txBody>
          </p:sp>
        </mc:Choice>
        <mc:Fallback xmlns="">
          <p:sp>
            <p:nvSpPr>
              <p:cNvPr id="370" name="Google Shape;37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i="0"/>
                  <a:t>Ta xét ví dụ sau đây:</a:t>
                </a:r>
              </a:p>
              <a:p>
                <a:pPr marL="0" lvl="0" indent="0" algn="l" rtl="0">
                  <a:spcBef>
                    <a:spcPts val="0"/>
                  </a:spcBef>
                  <a:spcAft>
                    <a:spcPts val="0"/>
                  </a:spcAft>
                  <a:buNone/>
                </a:pPr>
                <a:endParaRPr lang="en-US" i="0"/>
              </a:p>
              <a:p>
                <a:pPr marL="228600" lvl="0" indent="-50800" algn="just" rtl="0">
                  <a:lnSpc>
                    <a:spcPct val="130000"/>
                  </a:lnSpc>
                  <a:spcBef>
                    <a:spcPts val="0"/>
                  </a:spcBef>
                  <a:spcAft>
                    <a:spcPts val="0"/>
                  </a:spcAft>
                  <a:buClr>
                    <a:schemeClr val="dk1"/>
                  </a:buClr>
                  <a:buSzPts val="2800"/>
                  <a:buNone/>
                </a:pPr>
                <a:r>
                  <a:rPr lang="en-US" sz="1200"/>
                  <a:t>Phát </a:t>
                </a:r>
                <a:r>
                  <a:rPr lang="en-US" sz="1200" dirty="0" err="1"/>
                  <a:t>sinh</a:t>
                </a:r>
                <a:r>
                  <a:rPr lang="en-US" sz="1200" dirty="0"/>
                  <a:t> </a:t>
                </a:r>
                <a:r>
                  <a:rPr lang="en-US" sz="1200" dirty="0" err="1"/>
                  <a:t>một</a:t>
                </a:r>
                <a:r>
                  <a:rPr lang="en-US" sz="1200" dirty="0"/>
                  <a:t> </a:t>
                </a:r>
                <a:r>
                  <a:rPr lang="en-US" sz="1200" dirty="0" err="1"/>
                  <a:t>tập</a:t>
                </a:r>
                <a:r>
                  <a:rPr lang="en-US" sz="1200" dirty="0"/>
                  <a:t> </a:t>
                </a:r>
                <a:r>
                  <a:rPr lang="en-US" sz="1200" dirty="0" err="1"/>
                  <a:t>dữ</a:t>
                </a:r>
                <a:r>
                  <a:rPr lang="en-US" sz="1200" dirty="0"/>
                  <a:t> </a:t>
                </a:r>
                <a:r>
                  <a:rPr lang="en-US" sz="1200" dirty="0" err="1"/>
                  <a:t>liệu</a:t>
                </a:r>
                <a:r>
                  <a:rPr lang="en-US" sz="1200" dirty="0"/>
                  <a:t> (dataset) </a:t>
                </a:r>
                <a:r>
                  <a:rPr lang="en-US" sz="1200" dirty="0" err="1"/>
                  <a:t>gồm</a:t>
                </a:r>
                <a:r>
                  <a:rPr lang="en-US" sz="1200" dirty="0"/>
                  <a:t> </a:t>
                </a:r>
                <a:r>
                  <a:rPr lang="en-US" sz="1200" b="0" i="0">
                    <a:latin typeface="Cambria Math" panose="02040503050406030204" pitchFamily="18" charset="0"/>
                  </a:rPr>
                  <a:t>𝑁</a:t>
                </a:r>
                <a:r>
                  <a:rPr lang="en-US" sz="1200" dirty="0"/>
                  <a:t> </a:t>
                </a:r>
                <a:r>
                  <a:rPr lang="en-US" sz="1200" dirty="0" err="1"/>
                  <a:t>điểm</a:t>
                </a:r>
                <a:r>
                  <a:rPr lang="en-US" sz="1200" dirty="0"/>
                  <a:t> </a:t>
                </a:r>
                <a:r>
                  <a:rPr lang="en-US" sz="1200" dirty="0" err="1"/>
                  <a:t>dữ</a:t>
                </a:r>
                <a:r>
                  <a:rPr lang="en-US" sz="1200" dirty="0"/>
                  <a:t> </a:t>
                </a:r>
                <a:r>
                  <a:rPr lang="en-US" sz="1200" dirty="0" err="1"/>
                  <a:t>liệu</a:t>
                </a:r>
                <a:r>
                  <a:rPr lang="en-US" sz="1200" dirty="0"/>
                  <a:t> (data points) </a:t>
                </a:r>
                <a:r>
                  <a:rPr lang="en-US" sz="1200" i="0">
                    <a:latin typeface="Cambria Math" panose="02040503050406030204" pitchFamily="18" charset="0"/>
                  </a:rPr>
                  <a:t>〖</a:t>
                </a:r>
                <a:r>
                  <a:rPr lang="en-US" sz="1200" b="0" i="0">
                    <a:latin typeface="Cambria Math" panose="02040503050406030204" pitchFamily="18" charset="0"/>
                  </a:rPr>
                  <a:t>𝐷={(𝑥^((𝑖)),𝑦^((𝑖)) )}〗_(𝑖=1)^𝑁</a:t>
                </a:r>
                <a:r>
                  <a:rPr lang="en-US" sz="1200" dirty="0"/>
                  <a:t> </a:t>
                </a:r>
                <a:r>
                  <a:rPr lang="en-US" sz="1200" dirty="0" err="1"/>
                  <a:t>với</a:t>
                </a:r>
                <a:r>
                  <a:rPr lang="en-US" sz="1200" dirty="0"/>
                  <a:t>:</a:t>
                </a:r>
              </a:p>
              <a:p>
                <a:pPr marL="635000" indent="-457200">
                  <a:spcBef>
                    <a:spcPts val="0"/>
                  </a:spcBef>
                </a:pPr>
                <a:r>
                  <a:rPr lang="en-US" sz="1200" b="0" i="0">
                    <a:latin typeface="Cambria Math" panose="02040503050406030204" pitchFamily="18" charset="0"/>
                  </a:rPr>
                  <a:t>𝑥^((𝑖))</a:t>
                </a:r>
                <a:r>
                  <a:rPr lang="en-US" sz="1200" b="0" i="0">
                    <a:latin typeface="Cambria Math" panose="02040503050406030204" pitchFamily="18" charset="0"/>
                    <a:ea typeface="Cambria Math" panose="02040503050406030204" pitchFamily="18" charset="0"/>
                  </a:rPr>
                  <a:t>∈(0,1)</a:t>
                </a:r>
                <a:r>
                  <a:rPr lang="en-US" sz="1200" dirty="0"/>
                  <a:t> </a:t>
                </a:r>
                <a:r>
                  <a:rPr lang="en-US" sz="1200" dirty="0" err="1"/>
                  <a:t>là</a:t>
                </a:r>
                <a:r>
                  <a:rPr lang="en-US" sz="1200" dirty="0"/>
                  <a:t> </a:t>
                </a:r>
                <a:r>
                  <a:rPr lang="en-US" sz="1200" dirty="0" err="1">
                    <a:solidFill>
                      <a:schemeClr val="accent1"/>
                    </a:solidFill>
                  </a:rPr>
                  <a:t>đặc</a:t>
                </a:r>
                <a:r>
                  <a:rPr lang="en-US" sz="1200" dirty="0">
                    <a:solidFill>
                      <a:schemeClr val="accent1"/>
                    </a:solidFill>
                  </a:rPr>
                  <a:t> </a:t>
                </a:r>
                <a:r>
                  <a:rPr lang="en-US" sz="1200" dirty="0" err="1">
                    <a:solidFill>
                      <a:schemeClr val="accent1"/>
                    </a:solidFill>
                  </a:rPr>
                  <a:t>trưng</a:t>
                </a:r>
                <a:r>
                  <a:rPr lang="en-US" sz="1200" dirty="0">
                    <a:solidFill>
                      <a:schemeClr val="accent1"/>
                    </a:solidFill>
                  </a:rPr>
                  <a:t> </a:t>
                </a:r>
                <a:r>
                  <a:rPr lang="en-US" sz="1200" dirty="0" err="1">
                    <a:solidFill>
                      <a:schemeClr val="accent1"/>
                    </a:solidFill>
                  </a:rPr>
                  <a:t>đầu</a:t>
                </a:r>
                <a:r>
                  <a:rPr lang="en-US" sz="1200" dirty="0">
                    <a:solidFill>
                      <a:schemeClr val="accent1"/>
                    </a:solidFill>
                  </a:rPr>
                  <a:t> </a:t>
                </a:r>
                <a:r>
                  <a:rPr lang="en-US" sz="1200" dirty="0" err="1">
                    <a:solidFill>
                      <a:schemeClr val="accent1"/>
                    </a:solidFill>
                  </a:rPr>
                  <a:t>vào</a:t>
                </a:r>
                <a:r>
                  <a:rPr lang="en-US" sz="1200" dirty="0">
                    <a:solidFill>
                      <a:schemeClr val="accent1"/>
                    </a:solidFill>
                  </a:rPr>
                  <a:t> </a:t>
                </a:r>
                <a:r>
                  <a:rPr lang="en-US" sz="1200" dirty="0"/>
                  <a:t>(input feature) </a:t>
                </a:r>
                <a:r>
                  <a:rPr lang="en-US" sz="1200" dirty="0" err="1"/>
                  <a:t>của</a:t>
                </a:r>
                <a:r>
                  <a:rPr lang="en-US" sz="1200" dirty="0"/>
                  <a:t> </a:t>
                </a:r>
                <a:r>
                  <a:rPr lang="en-US" sz="1200" dirty="0" err="1"/>
                  <a:t>điểm</a:t>
                </a:r>
                <a:r>
                  <a:rPr lang="en-US" sz="1200" dirty="0"/>
                  <a:t> </a:t>
                </a:r>
                <a:r>
                  <a:rPr lang="en-US" sz="1200" dirty="0" err="1"/>
                  <a:t>dữ</a:t>
                </a:r>
                <a:r>
                  <a:rPr lang="en-US" sz="1200" dirty="0"/>
                  <a:t> </a:t>
                </a:r>
                <a:r>
                  <a:rPr lang="en-US" sz="1200" dirty="0" err="1"/>
                  <a:t>liệu</a:t>
                </a:r>
                <a:r>
                  <a:rPr lang="en-US" sz="1200" dirty="0"/>
                  <a:t> </a:t>
                </a:r>
                <a:r>
                  <a:rPr lang="en-US" sz="1200" dirty="0" err="1"/>
                  <a:t>thứ</a:t>
                </a:r>
                <a:r>
                  <a:rPr lang="en-US" sz="1200" dirty="0"/>
                  <a:t> </a:t>
                </a:r>
                <a:r>
                  <a:rPr lang="en-US" sz="1200" b="0" i="0">
                    <a:latin typeface="Cambria Math" panose="02040503050406030204" pitchFamily="18" charset="0"/>
                  </a:rPr>
                  <a:t>𝑖</a:t>
                </a:r>
                <a:r>
                  <a:rPr lang="en-US" sz="1200" dirty="0"/>
                  <a:t>.</a:t>
                </a:r>
              </a:p>
              <a:p>
                <a:pPr marL="635000" indent="-457200">
                  <a:spcBef>
                    <a:spcPts val="0"/>
                  </a:spcBef>
                </a:pPr>
                <a:r>
                  <a:rPr lang="en-US" sz="1200" b="0" i="0">
                    <a:latin typeface="Cambria Math" panose="02040503050406030204" pitchFamily="18" charset="0"/>
                  </a:rPr>
                  <a:t>𝑦</a:t>
                </a:r>
                <a:r>
                  <a:rPr lang="ar-BH" sz="1200" b="0" i="0">
                    <a:latin typeface="Cambria Math" panose="02040503050406030204" pitchFamily="18" charset="0"/>
                  </a:rPr>
                  <a:t>^((𝑖))</a:t>
                </a:r>
                <a:r>
                  <a:rPr lang="ar-BH" sz="1200" b="0" i="0">
                    <a:latin typeface="Cambria Math" panose="02040503050406030204" pitchFamily="18" charset="0"/>
                    <a:ea typeface="Cambria Math" panose="02040503050406030204" pitchFamily="18" charset="0"/>
                  </a:rPr>
                  <a:t>∈ℝ</a:t>
                </a:r>
                <a:r>
                  <a:rPr lang="ar-BH" sz="1200" dirty="0"/>
                  <a:t> </a:t>
                </a:r>
                <a:r>
                  <a:rPr lang="vi-VN" sz="1200" dirty="0"/>
                  <a:t>là </a:t>
                </a:r>
                <a:r>
                  <a:rPr lang="en-US" sz="1200" dirty="0" err="1">
                    <a:solidFill>
                      <a:schemeClr val="accent1"/>
                    </a:solidFill>
                  </a:rPr>
                  <a:t>giá</a:t>
                </a:r>
                <a:r>
                  <a:rPr lang="en-US" sz="1200" dirty="0">
                    <a:solidFill>
                      <a:schemeClr val="accent1"/>
                    </a:solidFill>
                  </a:rPr>
                  <a:t> </a:t>
                </a:r>
                <a:r>
                  <a:rPr lang="en-US" sz="1200" dirty="0" err="1">
                    <a:solidFill>
                      <a:schemeClr val="accent1"/>
                    </a:solidFill>
                  </a:rPr>
                  <a:t>trị</a:t>
                </a:r>
                <a:r>
                  <a:rPr lang="en-US" sz="1200" dirty="0">
                    <a:solidFill>
                      <a:schemeClr val="accent1"/>
                    </a:solidFill>
                  </a:rPr>
                  <a:t> </a:t>
                </a:r>
                <a:r>
                  <a:rPr lang="en-US" sz="1200" dirty="0" err="1">
                    <a:solidFill>
                      <a:schemeClr val="accent1"/>
                    </a:solidFill>
                  </a:rPr>
                  <a:t>đích</a:t>
                </a:r>
                <a:r>
                  <a:rPr lang="en-US" sz="1200" dirty="0">
                    <a:solidFill>
                      <a:schemeClr val="accent1"/>
                    </a:solidFill>
                  </a:rPr>
                  <a:t> </a:t>
                </a:r>
                <a:r>
                  <a:rPr lang="en-US" sz="1200" dirty="0"/>
                  <a:t>(target value)</a:t>
                </a:r>
                <a:r>
                  <a:rPr lang="vi-VN" sz="1200" dirty="0"/>
                  <a:t> của điểm dữ liệu thứ </a:t>
                </a:r>
                <a:r>
                  <a:rPr lang="vi-VN" sz="1200" b="0" i="0">
                    <a:latin typeface="Cambria Math" panose="02040503050406030204" pitchFamily="18" charset="0"/>
                  </a:rPr>
                  <a:t>𝑖</a:t>
                </a:r>
                <a:r>
                  <a:rPr lang="vi-VN" sz="1200"/>
                  <a:t>.</a:t>
                </a:r>
                <a:r>
                  <a:rPr lang="en-US" sz="1200"/>
                  <a:t> Ta mô phỏng giá trị </a:t>
                </a:r>
                <a:r>
                  <a:rPr lang="en-US" sz="1200" i="0">
                    <a:latin typeface="Cambria Math" panose="02040503050406030204" pitchFamily="18" charset="0"/>
                  </a:rPr>
                  <a:t>𝑦</a:t>
                </a:r>
                <a:r>
                  <a:rPr lang="ar-BH" sz="1200" i="0">
                    <a:latin typeface="Cambria Math" panose="02040503050406030204" pitchFamily="18" charset="0"/>
                  </a:rPr>
                  <a:t>^((𝑖))</a:t>
                </a:r>
                <a:r>
                  <a:rPr lang="en-US" sz="1200" dirty="0"/>
                  <a:t> </a:t>
                </a:r>
                <a:r>
                  <a:rPr lang="en-US" sz="1200"/>
                  <a:t>thu thập được có một lượng nhiễu nhỏ cho mỗi điểm dữ liệu.</a:t>
                </a:r>
                <a:endParaRPr lang="en-US" sz="1200" dirty="0"/>
              </a:p>
              <a:p>
                <a:pPr marL="0" lvl="0" indent="0" algn="l" rtl="0">
                  <a:spcBef>
                    <a:spcPts val="0"/>
                  </a:spcBef>
                  <a:spcAft>
                    <a:spcPts val="0"/>
                  </a:spcAft>
                  <a:buNone/>
                </a:pPr>
                <a:endParaRPr lang="en-US" i="0"/>
              </a:p>
              <a:p>
                <a:pPr marL="0" lvl="0" indent="0" algn="l" rtl="0">
                  <a:spcBef>
                    <a:spcPts val="0"/>
                  </a:spcBef>
                  <a:spcAft>
                    <a:spcPts val="0"/>
                  </a:spcAft>
                  <a:buNone/>
                </a:pPr>
                <a:r>
                  <a:rPr lang="en-US" i="0"/>
                  <a:t>Mỗi mẫu dữ liệu chỉ có 1 đặc trưng đầu vào là x nên ta sử dụng một mô hình hồi quy tuyến tính đơn giản là w0 + w1x để thực hiện dự đoán. Ta gọi sử dụng mô hình Linear Regression trong sklearn và thực hiện huấn luyện mô hình trên tập dữ liệu mà chúng ta đã thu thập và đạt được mô hình như trên đây với sai số bình phương trung bình MSE là 0.0999.</a:t>
                </a:r>
                <a:endParaRPr i="0"/>
              </a:p>
            </p:txBody>
          </p:sp>
        </mc:Fallback>
      </mc:AlternateContent>
      <p:sp>
        <p:nvSpPr>
          <p:cNvPr id="371" name="Google Shape;37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765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3" name="Google Shape;35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BA8C86E1-161C-BE24-1D54-D6B66F30E281}"/>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32EDD47E-779C-D15C-E858-CE1D683185E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i="0"/>
              </a:p>
            </p:txBody>
          </p:sp>
        </mc:Choice>
        <mc:Fallback xmlns="">
          <p:sp>
            <p:nvSpPr>
              <p:cNvPr id="370" name="Google Shape;370;p5:notes">
                <a:extLst>
                  <a:ext uri="{FF2B5EF4-FFF2-40B4-BE49-F238E27FC236}">
                    <a16:creationId xmlns:a16="http://schemas.microsoft.com/office/drawing/2014/main" id="{32EDD47E-779C-D15C-E858-CE1D683185E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i="0"/>
                  <a:t>Ta thử thực nghiệm với một mô hình hồi quy đa thức bậc 3 như sau: Với một đặc trưng đầu vào x, ta chế tác ra các đặc trưng mới x bình phương, x mũ 3. Mô hình đa thức bậc 3 này dự đoán với biểu thức: </a:t>
                </a:r>
                <a:r>
                  <a:rPr lang="en-US" sz="1200" i="0">
                    <a:latin typeface="Cambria Math" panose="02040503050406030204" pitchFamily="18" charset="0"/>
                  </a:rPr>
                  <a:t>𝑤_0</a:t>
                </a:r>
                <a:r>
                  <a:rPr lang="en-US" sz="1200" b="0" i="0">
                    <a:latin typeface="Cambria Math" panose="02040503050406030204" pitchFamily="18" charset="0"/>
                  </a:rPr>
                  <a:t>+</a:t>
                </a:r>
                <a:r>
                  <a:rPr lang="en-US" sz="1200" i="0">
                    <a:latin typeface="Cambria Math" panose="02040503050406030204" pitchFamily="18" charset="0"/>
                  </a:rPr>
                  <a:t>𝑤_</a:t>
                </a:r>
                <a:r>
                  <a:rPr lang="en-US" sz="1200" b="0" i="0">
                    <a:latin typeface="Cambria Math" panose="02040503050406030204" pitchFamily="18" charset="0"/>
                  </a:rPr>
                  <a:t>1 𝑥</a:t>
                </a:r>
                <a:r>
                  <a:rPr lang="en-US" sz="1200" i="0">
                    <a:latin typeface="Cambria Math" panose="02040503050406030204" pitchFamily="18" charset="0"/>
                  </a:rPr>
                  <a:t>+𝑤_</a:t>
                </a:r>
                <a:r>
                  <a:rPr lang="en-US" sz="1200" b="0" i="0">
                    <a:latin typeface="Cambria Math" panose="02040503050406030204" pitchFamily="18" charset="0"/>
                  </a:rPr>
                  <a:t>2 𝑥^2+</a:t>
                </a:r>
                <a:r>
                  <a:rPr lang="en-US" sz="1200" i="0">
                    <a:latin typeface="Cambria Math" panose="02040503050406030204" pitchFamily="18" charset="0"/>
                  </a:rPr>
                  <a:t>𝑤_</a:t>
                </a:r>
                <a:r>
                  <a:rPr lang="en-US" sz="1200" b="0" i="0">
                    <a:latin typeface="Cambria Math" panose="02040503050406030204" pitchFamily="18" charset="0"/>
                  </a:rPr>
                  <a:t>3 </a:t>
                </a:r>
                <a:r>
                  <a:rPr lang="en-US" sz="1200" i="0">
                    <a:latin typeface="Cambria Math" panose="02040503050406030204" pitchFamily="18" charset="0"/>
                  </a:rPr>
                  <a:t>𝑥^</a:t>
                </a:r>
                <a:r>
                  <a:rPr lang="en-US" sz="1200" b="0" i="0">
                    <a:latin typeface="Cambria Math" panose="02040503050406030204" pitchFamily="18" charset="0"/>
                  </a:rPr>
                  <a:t>3</a:t>
                </a:r>
                <a:endParaRPr lang="en-US" i="0"/>
              </a:p>
              <a:p>
                <a:pPr marL="0" lvl="0" indent="0" algn="l" rtl="0">
                  <a:spcBef>
                    <a:spcPts val="0"/>
                  </a:spcBef>
                  <a:spcAft>
                    <a:spcPts val="0"/>
                  </a:spcAft>
                  <a:buNone/>
                </a:pPr>
                <a:endParaRPr lang="en-GB" i="0"/>
              </a:p>
              <a:p>
                <a:pPr marL="0" lvl="0" indent="0" algn="l" rtl="0">
                  <a:spcBef>
                    <a:spcPts val="0"/>
                  </a:spcBef>
                  <a:spcAft>
                    <a:spcPts val="0"/>
                  </a:spcAft>
                  <a:buNone/>
                </a:pPr>
                <a:r>
                  <a:rPr lang="en-GB" i="0"/>
                  <a:t>Trong sklearn ta có công cụ PolynomialFeatures. Ta chỉ cần xác định bậc tối đa mà ta muốn tạo ra, và truyền vào đặc trưng gốc thì công cụ sẽ tự tạo ra các đặc trưng x^1, x^2, x^3 tương ưng. Ta thực hiện biến đổi cho toàn bộ các mẫu dữ liệu huấn luyện, và ta huấn luyện mô hình trên tập dữ liệu mới này. Lưu ý về bản chất ta vẫn chỉ đang thực hiện Hồi quy tuyến tính trên một tập dữ liệu gồm các đặc trưng đa thức được tạo ra từ đặc trưng gốc. Ta được mô hình hồi quy đa thức bậc 3, màu xanh lá như ở đây, và mô hình này đạt giá trị sai số bình phương trung bình MSE 0.0875 trên tập dữ liệu huấn luyện. Độ lỗi này là nhỏ hơn độ lỗi của mô hình hồi quy tuyến tính đơn giản mà ta đã xây dựng trước đó.</a:t>
                </a:r>
              </a:p>
              <a:p>
                <a:pPr marL="0" lvl="0" indent="0" algn="l" rtl="0">
                  <a:spcBef>
                    <a:spcPts val="0"/>
                  </a:spcBef>
                  <a:spcAft>
                    <a:spcPts val="0"/>
                  </a:spcAft>
                  <a:buNone/>
                </a:pPr>
                <a:endParaRPr lang="en-GB" i="0"/>
              </a:p>
              <a:p>
                <a:pPr marL="0" lvl="0" indent="0" algn="l" rtl="0">
                  <a:spcBef>
                    <a:spcPts val="0"/>
                  </a:spcBef>
                  <a:spcAft>
                    <a:spcPts val="0"/>
                  </a:spcAft>
                  <a:buNone/>
                </a:pPr>
                <a:r>
                  <a:rPr lang="en-GB" i="0"/>
                  <a:t>Ta lại tiếp tục thử nghiệm Hồi quy đa thức bậc 7. Và ta thu được mô hình có màu hồng như trên với độ lỗi MSE là 0.0632. Mô hình hồi quy đa thức bậc 7 khớp rất tốt vào tập dữ liệu của chúng ta, gần như dự đoán chính xác cho mọi điểm dữ liệu với sai số rất nhỏ như ta thấy trên hình. Khi mô hình của chúng ta sử dụng càng nhiều đặc trưng, càng phức tạp hơn, thì sẽ càng uyển chuyển và linh hoạt, và có khả năng khớp càng tốt vào tập dữ liệu.</a:t>
                </a:r>
              </a:p>
              <a:p>
                <a:pPr marL="0" lvl="0" indent="0" algn="l" rtl="0">
                  <a:spcBef>
                    <a:spcPts val="0"/>
                  </a:spcBef>
                  <a:spcAft>
                    <a:spcPts val="0"/>
                  </a:spcAft>
                  <a:buNone/>
                </a:pPr>
                <a:endParaRPr lang="en-GB" i="0"/>
              </a:p>
              <a:p>
                <a:pPr marL="0" lvl="0" indent="0" algn="l" rtl="0">
                  <a:spcBef>
                    <a:spcPts val="0"/>
                  </a:spcBef>
                  <a:spcAft>
                    <a:spcPts val="0"/>
                  </a:spcAft>
                  <a:buNone/>
                </a:pPr>
                <a:r>
                  <a:rPr lang="en-GB" i="0"/>
                  <a:t>Câu hỏi đặt ra: Mô hình nào là tốt nhất với tập dữ liệu đang xét?</a:t>
                </a:r>
                <a:endParaRPr i="0"/>
              </a:p>
            </p:txBody>
          </p:sp>
        </mc:Fallback>
      </mc:AlternateContent>
      <p:sp>
        <p:nvSpPr>
          <p:cNvPr id="371" name="Google Shape;371;p5:notes">
            <a:extLst>
              <a:ext uri="{FF2B5EF4-FFF2-40B4-BE49-F238E27FC236}">
                <a16:creationId xmlns:a16="http://schemas.microsoft.com/office/drawing/2014/main" id="{1B7FA353-BD23-8181-64AA-99A57BC16CB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69789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B83AFB14-DB4F-F4E5-C2C2-4ABC5C7D5D3C}"/>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AFD10D43-D50E-7BFB-9ECE-727BC74FFF7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i="0"/>
          </a:p>
        </p:txBody>
      </p:sp>
      <p:sp>
        <p:nvSpPr>
          <p:cNvPr id="371" name="Google Shape;371;p5:notes">
            <a:extLst>
              <a:ext uri="{FF2B5EF4-FFF2-40B4-BE49-F238E27FC236}">
                <a16:creationId xmlns:a16="http://schemas.microsoft.com/office/drawing/2014/main" id="{A666BF81-88B2-C15D-DA46-089B0677952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63937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C0741B37-3E39-DABC-BEEB-F07AF73A394B}"/>
            </a:ext>
          </a:extLst>
        </p:cNvPr>
        <p:cNvGrpSpPr/>
        <p:nvPr/>
      </p:nvGrpSpPr>
      <p:grpSpPr>
        <a:xfrm>
          <a:off x="0" y="0"/>
          <a:ext cx="0" cy="0"/>
          <a:chOff x="0" y="0"/>
          <a:chExt cx="0" cy="0"/>
        </a:xfrm>
      </p:grpSpPr>
      <p:sp>
        <p:nvSpPr>
          <p:cNvPr id="360" name="Google Shape;360;p4:notes">
            <a:extLst>
              <a:ext uri="{FF2B5EF4-FFF2-40B4-BE49-F238E27FC236}">
                <a16:creationId xmlns:a16="http://schemas.microsoft.com/office/drawing/2014/main" id="{3C41FA52-E914-C555-6408-5C81262755A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1" name="Google Shape;361;p4:notes">
            <a:extLst>
              <a:ext uri="{FF2B5EF4-FFF2-40B4-BE49-F238E27FC236}">
                <a16:creationId xmlns:a16="http://schemas.microsoft.com/office/drawing/2014/main" id="{76169B7D-30A0-CF71-2948-C8D986CC110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14156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B64F5904-D797-5777-8FE6-43D15E5A7A2E}"/>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EE7A756E-0B4E-D417-3064-5C79B8AF77A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p:sp>
        <p:nvSpPr>
          <p:cNvPr id="371" name="Google Shape;371;p5:notes">
            <a:extLst>
              <a:ext uri="{FF2B5EF4-FFF2-40B4-BE49-F238E27FC236}">
                <a16:creationId xmlns:a16="http://schemas.microsoft.com/office/drawing/2014/main" id="{9796985B-6B77-5859-838D-1807AD0E5F8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9069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C14DBCC3-2920-02DD-8224-97817B9E5973}"/>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4844997C-56C0-5659-4A8D-F91B3C940FE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mc:Choice>
        <mc:Fallback xmlns="">
          <p:sp>
            <p:nvSpPr>
              <p:cNvPr id="370" name="Google Shape;370;p5:notes">
                <a:extLst>
                  <a:ext uri="{FF2B5EF4-FFF2-40B4-BE49-F238E27FC236}">
                    <a16:creationId xmlns:a16="http://schemas.microsoft.com/office/drawing/2014/main" id="{4844997C-56C0-5659-4A8D-F91B3C940FE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Ta xem xét kỹ hơn hiện tượng quá khớp.</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vi-VN" i="0"/>
                  <a:t>Trong thực tế thì ta không thể biết được mối quan hệ thực sự giữa đặc trưng đầu vào và giá trị đích chính xác là gì để lựa chọn mô hình sao cho phù hợp (sử dụng bao nhiêu đặc trưng, sử dụng đa thức bậc mấy).</a:t>
                </a:r>
              </a:p>
              <a:p>
                <a:pPr marL="0" lvl="0" indent="0" algn="l" rtl="0">
                  <a:spcBef>
                    <a:spcPts val="0"/>
                  </a:spcBef>
                  <a:spcAft>
                    <a:spcPts val="0"/>
                  </a:spcAft>
                  <a:buNone/>
                </a:pPr>
                <a:endParaRPr lang="en-US" i="0"/>
              </a:p>
              <a:p>
                <a:pPr marL="228600" lvl="0" indent="-50800">
                  <a:lnSpc>
                    <a:spcPct val="150000"/>
                  </a:lnSpc>
                  <a:spcBef>
                    <a:spcPts val="0"/>
                  </a:spcBef>
                  <a:buNone/>
                </a:pPr>
                <a:r>
                  <a:rPr lang="en-US" sz="1200"/>
                  <a:t>Giả sử ta sử dụng các kỹ thuật </a:t>
                </a:r>
                <a:r>
                  <a:rPr lang="en-US" sz="1200">
                    <a:solidFill>
                      <a:srgbClr val="FF00FF"/>
                    </a:solidFill>
                  </a:rPr>
                  <a:t>chế tác đặc trưng (feature engineering) </a:t>
                </a:r>
                <a:r>
                  <a:rPr lang="en-US" sz="1200"/>
                  <a:t>với các phép biến đổi </a:t>
                </a:r>
                <a:r>
                  <a:rPr lang="el-GR" sz="1200" b="1" i="0">
                    <a:latin typeface="Cambria Math" panose="02040503050406030204" pitchFamily="18" charset="0"/>
                    <a:ea typeface="Cambria Math" panose="02040503050406030204" pitchFamily="18" charset="0"/>
                  </a:rPr>
                  <a:t>𝚽</a:t>
                </a:r>
                <a:r>
                  <a:rPr lang="en-US" sz="1200" dirty="0"/>
                  <a:t> </a:t>
                </a:r>
                <a:r>
                  <a:rPr lang="en-US" sz="1200"/>
                  <a:t>cho mô hình hồi quy tuyến tính. Giả sử số điểm dữ liệu huấn luyện </a:t>
                </a:r>
                <a:r>
                  <a:rPr lang="en-US" sz="1200" b="0" i="0">
                    <a:latin typeface="Cambria Math" panose="02040503050406030204" pitchFamily="18" charset="0"/>
                  </a:rPr>
                  <a:t>𝑁=10</a:t>
                </a:r>
                <a:r>
                  <a:rPr lang="en-US" sz="1200" dirty="0"/>
                  <a:t>.</a:t>
                </a:r>
              </a:p>
              <a:p>
                <a:pPr marL="228600" lvl="0" indent="-50800">
                  <a:lnSpc>
                    <a:spcPct val="150000"/>
                  </a:lnSpc>
                  <a:spcBef>
                    <a:spcPts val="0"/>
                  </a:spcBef>
                  <a:buNone/>
                </a:pPr>
                <a:r>
                  <a:rPr lang="en-US" sz="1200"/>
                  <a:t>Với tập dữ liệu trên, ta huấn luyện mô hình để tìm bộ giá trị trọng số </a:t>
                </a:r>
                <a:r>
                  <a:rPr lang="en-US" sz="1200" b="1" i="0">
                    <a:latin typeface="Cambria Math" panose="02040503050406030204" pitchFamily="18" charset="0"/>
                  </a:rPr>
                  <a:t>𝒘</a:t>
                </a:r>
                <a:r>
                  <a:rPr lang="en-US" sz="1200" dirty="0"/>
                  <a:t> </a:t>
                </a:r>
                <a:r>
                  <a:rPr lang="en-US" sz="1200"/>
                  <a:t>sao cho mô hình dự đoán chính xác nhất có thể: </a:t>
                </a:r>
                <a:r>
                  <a:rPr lang="en-US" sz="1200" b="1" i="0">
                    <a:latin typeface="Cambria Math" panose="02040503050406030204" pitchFamily="18" charset="0"/>
                  </a:rPr>
                  <a:t>𝒚</a:t>
                </a:r>
                <a:r>
                  <a:rPr lang="en-US" sz="1200" b="0" i="0">
                    <a:latin typeface="Cambria Math" panose="02040503050406030204" pitchFamily="18" charset="0"/>
                    <a:ea typeface="Cambria Math" panose="02040503050406030204" pitchFamily="18" charset="0"/>
                  </a:rPr>
                  <a:t>≈</a:t>
                </a:r>
                <a:r>
                  <a:rPr lang="el-GR" sz="1200" b="1" i="0">
                    <a:latin typeface="Cambria Math" panose="02040503050406030204" pitchFamily="18" charset="0"/>
                    <a:ea typeface="Cambria Math" panose="02040503050406030204" pitchFamily="18" charset="0"/>
                  </a:rPr>
                  <a:t>𝚽</a:t>
                </a:r>
                <a:r>
                  <a:rPr lang="en-US" sz="1200" b="1" i="0">
                    <a:latin typeface="Cambria Math" panose="02040503050406030204" pitchFamily="18" charset="0"/>
                    <a:ea typeface="Cambria Math" panose="02040503050406030204" pitchFamily="18" charset="0"/>
                  </a:rPr>
                  <a:t>𝒘</a:t>
                </a:r>
                <a:r>
                  <a:rPr lang="en-US" sz="1200" b="1" i="1" dirty="0"/>
                  <a:t>.</a:t>
                </a:r>
              </a:p>
              <a:p>
                <a:pPr marL="0" lvl="0" indent="0" algn="l" rtl="0">
                  <a:spcBef>
                    <a:spcPts val="0"/>
                  </a:spcBef>
                  <a:spcAft>
                    <a:spcPts val="0"/>
                  </a:spcAft>
                  <a:buNone/>
                </a:pPr>
                <a:endParaRPr lang="en-US" i="0"/>
              </a:p>
              <a:p>
                <a:pPr marL="0" lvl="0" indent="0" algn="l" rtl="0">
                  <a:spcBef>
                    <a:spcPts val="0"/>
                  </a:spcBef>
                  <a:spcAft>
                    <a:spcPts val="0"/>
                  </a:spcAft>
                  <a:buNone/>
                </a:pPr>
                <a:endParaRPr lang="en-US" i="0"/>
              </a:p>
              <a:p>
                <a:pPr marL="0" lvl="0" indent="0" algn="l" rtl="0">
                  <a:spcBef>
                    <a:spcPts val="0"/>
                  </a:spcBef>
                  <a:spcAft>
                    <a:spcPts val="0"/>
                  </a:spcAft>
                  <a:buNone/>
                </a:pPr>
                <a:endParaRPr lang="en-US" i="0"/>
              </a:p>
            </p:txBody>
          </p:sp>
        </mc:Fallback>
      </mc:AlternateContent>
      <p:sp>
        <p:nvSpPr>
          <p:cNvPr id="371" name="Google Shape;371;p5:notes">
            <a:extLst>
              <a:ext uri="{FF2B5EF4-FFF2-40B4-BE49-F238E27FC236}">
                <a16:creationId xmlns:a16="http://schemas.microsoft.com/office/drawing/2014/main" id="{E0E8465C-C502-C834-2E09-6CD9973D6D6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06604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C9472919-A94E-ACF6-368D-0104EFB26046}"/>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9BED581F-BF6F-0360-6E1E-C95A0725CEB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p:sp>
        <p:nvSpPr>
          <p:cNvPr id="371" name="Google Shape;371;p5:notes">
            <a:extLst>
              <a:ext uri="{FF2B5EF4-FFF2-40B4-BE49-F238E27FC236}">
                <a16:creationId xmlns:a16="http://schemas.microsoft.com/office/drawing/2014/main" id="{ADA83C1C-431F-4EFB-B96B-62261BA335E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59879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94DBEDB9-D114-D75D-5CE8-752DBC5D2DF6}"/>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1B1CE40F-9E20-80D1-B5DA-CDD59EFA533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mc:Choice>
        <mc:Fallback xmlns="">
          <p:sp>
            <p:nvSpPr>
              <p:cNvPr id="370" name="Google Shape;370;p5:notes">
                <a:extLst>
                  <a:ext uri="{FF2B5EF4-FFF2-40B4-BE49-F238E27FC236}">
                    <a16:creationId xmlns:a16="http://schemas.microsoft.com/office/drawing/2014/main" id="{1B1CE40F-9E20-80D1-B5DA-CDD59EFA533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Ta xét kỹ thuật điều chỉnh L2, hay còn gọi là Hồi quy Ridge khi thực hiện với các mô hình hồi quy tuyến tính.</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Hàm mất mát đươc điều chuẩn bao gồm hàm mất mát bình phương và thành phần điều chuẩn là tổng bình phương các tham số của mô hình, với lambda là siêu tham số (hyperparameter) quyết định mức độ điều chuẩn. Nếu lambda = 0 thì hàm mất mát này trở thành hàm mất mát tổng phần dư bình phương gốc, tức là ta không thực hiện điều chuẩn.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i="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Lưu ý: </a:t>
                </a:r>
                <a:r>
                  <a:rPr lang="en-US" sz="1200"/>
                  <a:t>Ta thường không cần phải điều chuẩn </a:t>
                </a:r>
                <a:r>
                  <a:rPr lang="en-US" sz="1200" b="0" i="0">
                    <a:latin typeface="Cambria Math" panose="02040503050406030204" pitchFamily="18" charset="0"/>
                  </a:rPr>
                  <a:t>𝑤_0</a:t>
                </a:r>
                <a:r>
                  <a:rPr lang="en-US" sz="1200"/>
                  <a:t>. Tại sao? Vì</a:t>
                </a:r>
                <a:r>
                  <a:rPr lang="en-US" sz="1200" baseline="0"/>
                  <a:t> w0 không ảnh hưởng tới hình dáng của mô hình. W0 không liên quan đến các đặc trưng đầu vào của mô hình. Việc mô hình bị quá khớp hay không phụ thuộc vào các trọng số w1, w2, v.v… chứ không phụ thuộc vào w0.</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i="0" baseline="0"/>
                  <a:t>Bên cạnh đó </a:t>
                </a:r>
                <a:endParaRPr lang="en-US" i="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Ta xét một ví dụ về hàm mất mát của một mô hình hồi quy với các tham số w1 và w2, ta tạm thời không xét đến hệ số bias w0. </a:t>
                </a:r>
                <a:r>
                  <a:rPr lang="en-US" sz="1200"/>
                  <a:t>Ta có thể chuẩn hóa zero-mean dữ liệu trước khi huấn luyện mô hình: các cột của </a:t>
                </a:r>
                <a:r>
                  <a:rPr lang="en-US" sz="1200" b="1" i="0">
                    <a:latin typeface="Cambria Math" panose="02040503050406030204" pitchFamily="18" charset="0"/>
                  </a:rPr>
                  <a:t>𝑿</a:t>
                </a:r>
                <a:r>
                  <a:rPr lang="en-US" sz="1200"/>
                  <a:t> (hoặc </a:t>
                </a:r>
                <a:r>
                  <a:rPr lang="el-GR" sz="1200" b="1" i="0">
                    <a:latin typeface="Cambria Math" panose="02040503050406030204" pitchFamily="18" charset="0"/>
                    <a:ea typeface="Cambria Math" panose="02040503050406030204" pitchFamily="18" charset="0"/>
                  </a:rPr>
                  <a:t>𝜱</a:t>
                </a:r>
                <a:r>
                  <a:rPr lang="en-US" sz="1200"/>
                  <a:t>) được chuẩn hóa để có giá trị trung bình là 0. Như</a:t>
                </a:r>
                <a:r>
                  <a:rPr lang="en-US" sz="1200" baseline="0"/>
                  <a:t> vậy ta có thể không cần sử dụng w0 trong mô hình.</a:t>
                </a:r>
                <a:endParaRPr lang="en-US" sz="120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i="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a:t>Ta có đường đồng mức hình ellipse thể hiện ví dụ về hàm mất mát bình phương. Nếu ta không thực hiện điều chuẩn thì lời giải trả về khi giải bài toán hồi quy tuyến tính sẽ là vị trí cực trị ở đây, có thể được xác định với </a:t>
                </a:r>
                <a:r>
                  <a:rPr lang="en-US" sz="1200" b="1" i="0">
                    <a:latin typeface="Cambria Math" panose="02040503050406030204" pitchFamily="18" charset="0"/>
                  </a:rPr>
                  <a:t>𝒘^</a:t>
                </a:r>
                <a:r>
                  <a:rPr lang="en-US" sz="1200" b="0" i="0">
                    <a:latin typeface="Cambria Math" panose="02040503050406030204" pitchFamily="18" charset="0"/>
                  </a:rPr>
                  <a:t>∗=</a:t>
                </a:r>
                <a:r>
                  <a:rPr lang="en-US" sz="1200" i="0">
                    <a:latin typeface="Cambria Math" panose="02040503050406030204" pitchFamily="18" charset="0"/>
                  </a:rPr>
                  <a:t>〖(</a:t>
                </a:r>
                <a:r>
                  <a:rPr lang="en-US" sz="1200" b="1" i="0">
                    <a:latin typeface="Cambria Math" panose="02040503050406030204" pitchFamily="18" charset="0"/>
                  </a:rPr>
                  <a:t>𝑿^</a:t>
                </a:r>
                <a:r>
                  <a:rPr lang="en-US" sz="1200" i="0">
                    <a:latin typeface="Cambria Math" panose="02040503050406030204" pitchFamily="18" charset="0"/>
                  </a:rPr>
                  <a:t>𝑇</a:t>
                </a:r>
                <a:r>
                  <a:rPr lang="en-US" sz="1200" b="1" i="0">
                    <a:latin typeface="Cambria Math" panose="02040503050406030204" pitchFamily="18" charset="0"/>
                  </a:rPr>
                  <a:t> 𝑿</a:t>
                </a:r>
                <a:r>
                  <a:rPr lang="en-US" sz="1200" i="0">
                    <a:latin typeface="Cambria Math" panose="02040503050406030204" pitchFamily="18" charset="0"/>
                  </a:rPr>
                  <a:t>)〗^(−1) </a:t>
                </a:r>
                <a:r>
                  <a:rPr lang="en-US" sz="1200" b="1" i="0">
                    <a:latin typeface="Cambria Math" panose="02040503050406030204" pitchFamily="18" charset="0"/>
                  </a:rPr>
                  <a:t>𝑿^</a:t>
                </a:r>
                <a:r>
                  <a:rPr lang="en-US" sz="1200" i="0">
                    <a:latin typeface="Cambria Math" panose="02040503050406030204" pitchFamily="18" charset="0"/>
                  </a:rPr>
                  <a:t>𝑇</a:t>
                </a:r>
                <a:r>
                  <a:rPr lang="en-US" sz="1200" b="1" i="0">
                    <a:latin typeface="Cambria Math" panose="02040503050406030204" pitchFamily="18" charset="0"/>
                  </a:rPr>
                  <a:t> 𝒚</a:t>
                </a:r>
                <a:r>
                  <a:rPr lang="en-US" sz="1200">
                    <a:solidFill>
                      <a:schemeClr val="tx1"/>
                    </a:solidFill>
                  </a:rPr>
                  <a:t>. Ta</a:t>
                </a:r>
                <a:r>
                  <a:rPr lang="en-US" sz="1200" baseline="0">
                    <a:solidFill>
                      <a:schemeClr val="tx1"/>
                    </a:solidFill>
                  </a:rPr>
                  <a:t> thấy vị trí của cực trị này thường có thể nằm xa gốc tọa độ, do đó giá trị tuyệt đối của nó có thể rất lớn. Và hàm mất mát này chỉ quan tâm đến N mẫu dữ liệu trong tập dữ liệu huấn luyện, chứ không quan tâm gì đến các mẫu dữ liệu khác. Do đó, bộ trọng số mà ta tìm được cực tiểu hóa hàm mất mát bình phương có thể là một bộ trọng số quá khớp vào N mẫu dữ liệu huấn luyện, đặc biệt là khi N tương đối nhỏ, khi ta có ít dữ liệu huấn luyện.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aseline="0">
                    <a:solidFill>
                      <a:schemeClr val="tx1"/>
                    </a:solidFill>
                  </a:rPr>
                  <a:t>Đường tròn thể hiện độ lớn của thành phần điều chuẩn regularization. Thành phần này đạt giá trị tối ưu, giá trị nhỏ nhất tại gốc tọa độ, tức là khi tất cả các tham số của mô hình của giá trị bằng 0. Tuy nhiên, với bộ tham số bằng 0 đó thì giá trị hàm mất mát bình phương sẽ vô cùng lớn, vì nằm rất xa vị trí cực trị của hàm mất mát bình phương. Với hàm mất mát đã được điều chuẩn, thì bộ giá trị tham số tối ưu w* sẽ nằm giữa gốc tọa độ và cực trị của hàm mất mát bình phương. Như vậy, bộ giá trị tham số của hàm mất mát bình phương có thể có trị tuyệt đối lớn bao nhiêu tùy ý miễn là cực tiểu hóa được giá trị hàm mất mát trên tập dữ liệu huấn luyện. Với thành phần điều chuẩn, ta kéo giá trị các tham số về gần gốc tọa độ hơn, như vậy thì độ lớn các tham số sẽ được giảm xuống. Ta chấp nhận độ lỗi trên tập huấn luyện sẽ tăng lên để có được một mô hình giảm thiểu hiện tượng quá khớp. Vì vị trí cực trị của hàm mất mát gốc chính là vị trí khớp nhất vào tập dữ liệu. Nếu tập dữ liệu có kích thước nhỏ, thì sẽ xảy ra rủi ro mô hình bị quá khớp.</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aseline="0">
                    <a:solidFill>
                      <a:schemeClr val="tx1"/>
                    </a:solidFill>
                  </a:rPr>
                  <a:t>Ta tìm hiểu thêm kỹ thuật điều chuẩn L1, hay còn gọi là Lasso.</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aseline="0">
                    <a:solidFill>
                      <a:schemeClr val="tx1"/>
                    </a:solidFill>
                  </a:rPr>
                  <a:t>Hàm mất mát được điều chuẩn bao gồm 2 thành phần là hàm tổng phần dư bình phương gốc và tổng giá trị tuyệt đối của các tham số w.</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i="0">
                    <a:solidFill>
                      <a:schemeClr val="tx1"/>
                    </a:solidFill>
                    <a:latin typeface="Cambria Math" panose="02040503050406030204" pitchFamily="18" charset="0"/>
                  </a:rPr>
                  <a:t>𝐿_</a:t>
                </a:r>
                <a:r>
                  <a:rPr lang="en-US" sz="1200" b="0" i="0">
                    <a:solidFill>
                      <a:schemeClr val="tx1"/>
                    </a:solidFill>
                    <a:latin typeface="Cambria Math" panose="02040503050406030204" pitchFamily="18" charset="0"/>
                  </a:rPr>
                  <a:t>1</a:t>
                </a:r>
                <a:r>
                  <a:rPr lang="en-US" sz="1200">
                    <a:solidFill>
                      <a:schemeClr val="tx1"/>
                    </a:solidFill>
                    <a:latin typeface="+mn-lt"/>
                  </a:rPr>
                  <a:t> regularization không có lời giải dạng đóng vì có thành phần tính giá trị tuyệt đối </a:t>
                </a:r>
                <a:r>
                  <a:rPr lang="en-US" sz="1200" i="0">
                    <a:latin typeface="Cambria Math" panose="02040503050406030204" pitchFamily="18" charset="0"/>
                  </a:rPr>
                  <a:t>|𝑤_𝑘 |</a:t>
                </a:r>
                <a:r>
                  <a:rPr lang="en-US" sz="1200">
                    <a:solidFill>
                      <a:schemeClr val="tx1"/>
                    </a:solidFill>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a:t>Lasso có thể đưa trọng số </a:t>
                </a:r>
                <a:r>
                  <a:rPr lang="en-US" sz="1200" i="0">
                    <a:latin typeface="Cambria Math" panose="02040503050406030204" pitchFamily="18" charset="0"/>
                  </a:rPr>
                  <a:t>𝑤_𝑘</a:t>
                </a:r>
                <a:r>
                  <a:rPr lang="en-US" sz="1200">
                    <a:solidFill>
                      <a:schemeClr val="tx1"/>
                    </a:solidFill>
                  </a:rPr>
                  <a:t> của một số đặc trưng </a:t>
                </a:r>
                <a:r>
                  <a:rPr lang="en-US" sz="1200" b="0" i="0">
                    <a:latin typeface="Cambria Math" panose="02040503050406030204" pitchFamily="18" charset="0"/>
                  </a:rPr>
                  <a:t>𝑥_</a:t>
                </a:r>
                <a:r>
                  <a:rPr lang="en-US" sz="1200" i="0">
                    <a:latin typeface="Cambria Math" panose="02040503050406030204" pitchFamily="18" charset="0"/>
                  </a:rPr>
                  <a:t>𝑘</a:t>
                </a:r>
                <a:r>
                  <a:rPr lang="en-US" sz="1200">
                    <a:solidFill>
                      <a:schemeClr val="tx1"/>
                    </a:solidFill>
                  </a:rPr>
                  <a:t> về giá trị 0. Ta có mô hình đơn giản hơn, loại bỏ đi những đặc trưng không cần thiết.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a:solidFill>
                      <a:schemeClr val="tx1"/>
                    </a:solidFill>
                  </a:rPr>
                  <a:t>Sở dĩ như vậy vì ta xét đường đồng mức của thành phần điều chuẩn L1. Khác với L2 có dạng hình tròn, thì thành phần L1 có dạng hình thoi, với các góc nhọn. Lời giải tối ưu của hàm mất mát được điều chuẩn Lasso sẽ nằm ở các góc hình thoi này và tại số sẽ ứng với trường hợp một số trọng số w_k nào đó bằng 0. Tại sao lời giải tối ưu không nằm ở cạnh hình thoi, mà lại nằm ở góc hình thoi? Vì tại các vị trí cạnh của hình thoi này thì thành phần điều chuẩn có giá trị bằng với vị trí ở góc (do đang cùng trên một đường đồng mức), nhưng lại ứng với vị trí có giá trị hàm mất mất tổng phần dư lớn hơn ví trị ở góc.</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a:solidFill>
                    <a:schemeClr val="tx1"/>
                  </a:solidFill>
                </a:endParaRPr>
              </a:p>
              <a:p>
                <a:pPr marL="0" lvl="0" indent="0" algn="l" rtl="0">
                  <a:spcBef>
                    <a:spcPts val="0"/>
                  </a:spcBef>
                  <a:spcAft>
                    <a:spcPts val="0"/>
                  </a:spcAft>
                  <a:buNone/>
                </a:pPr>
                <a:endParaRPr lang="en-US" i="0"/>
              </a:p>
            </p:txBody>
          </p:sp>
        </mc:Fallback>
      </mc:AlternateContent>
      <p:sp>
        <p:nvSpPr>
          <p:cNvPr id="371" name="Google Shape;371;p5:notes">
            <a:extLst>
              <a:ext uri="{FF2B5EF4-FFF2-40B4-BE49-F238E27FC236}">
                <a16:creationId xmlns:a16="http://schemas.microsoft.com/office/drawing/2014/main" id="{8C1599C5-6D32-DDF8-308A-0E6D4974F02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99947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58605AFB-5A1F-F924-5792-5B04B784CA00}"/>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3E38C530-4A7A-700A-2521-CB88ECE3294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i="0"/>
          </a:p>
        </p:txBody>
      </p:sp>
      <p:sp>
        <p:nvSpPr>
          <p:cNvPr id="371" name="Google Shape;371;p5:notes">
            <a:extLst>
              <a:ext uri="{FF2B5EF4-FFF2-40B4-BE49-F238E27FC236}">
                <a16:creationId xmlns:a16="http://schemas.microsoft.com/office/drawing/2014/main" id="{86B06D62-D355-2D88-A749-ABAB6B18536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7371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1" name="Google Shape;36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a:p>
        </p:txBody>
      </p:sp>
      <p:sp>
        <p:nvSpPr>
          <p:cNvPr id="371" name="Google Shape;37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07551931-59D5-979D-29BC-938699DC93ED}"/>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31777B37-36AD-8E28-98B7-3EEBC9519CD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dirty="0"/>
              </a:p>
            </p:txBody>
          </p:sp>
        </mc:Choice>
        <mc:Fallback xmlns="">
          <p:sp>
            <p:nvSpPr>
              <p:cNvPr id="370" name="Google Shape;370;p5:notes">
                <a:extLst>
                  <a:ext uri="{FF2B5EF4-FFF2-40B4-BE49-F238E27FC236}">
                    <a16:creationId xmlns:a16="http://schemas.microsoft.com/office/drawing/2014/main" id="{31777B37-36AD-8E28-98B7-3EEBC9519CD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0" dirty="0"/>
                  <a:t>Ta </a:t>
                </a:r>
                <a:r>
                  <a:rPr lang="en-US" i="0" dirty="0" err="1"/>
                  <a:t>sử</a:t>
                </a:r>
                <a:r>
                  <a:rPr lang="en-US" i="0" dirty="0"/>
                  <a:t> dung </a:t>
                </a:r>
                <a:r>
                  <a:rPr lang="en-US" sz="1200" dirty="0">
                    <a:solidFill>
                      <a:srgbClr val="FF0000"/>
                    </a:solidFill>
                  </a:rPr>
                  <a:t>Hàm</a:t>
                </a:r>
                <a:r>
                  <a:rPr lang="en-US" sz="1200" dirty="0"/>
                  <a:t> </a:t>
                </a:r>
                <a:r>
                  <a:rPr lang="en-US" sz="1200" dirty="0" err="1">
                    <a:solidFill>
                      <a:srgbClr val="FF0000"/>
                    </a:solidFill>
                  </a:rPr>
                  <a:t>mất</a:t>
                </a:r>
                <a:r>
                  <a:rPr lang="en-US" sz="1200" dirty="0">
                    <a:solidFill>
                      <a:srgbClr val="FF0000"/>
                    </a:solidFill>
                  </a:rPr>
                  <a:t> </a:t>
                </a:r>
                <a:r>
                  <a:rPr lang="en-US" sz="1200" dirty="0" err="1">
                    <a:solidFill>
                      <a:srgbClr val="FF0000"/>
                    </a:solidFill>
                  </a:rPr>
                  <a:t>mát</a:t>
                </a:r>
                <a:r>
                  <a:rPr lang="en-US" sz="1200" dirty="0">
                    <a:solidFill>
                      <a:srgbClr val="FF0000"/>
                    </a:solidFill>
                  </a:rPr>
                  <a:t> (loss function), </a:t>
                </a:r>
                <a:r>
                  <a:rPr lang="en-US" sz="1200" dirty="0"/>
                  <a:t>hay </a:t>
                </a:r>
                <a:r>
                  <a:rPr lang="en-US" sz="1200" dirty="0" err="1"/>
                  <a:t>cũng</a:t>
                </a:r>
                <a:r>
                  <a:rPr lang="en-US" sz="1200" dirty="0"/>
                  <a:t> </a:t>
                </a:r>
                <a:r>
                  <a:rPr lang="en-US" sz="1200" dirty="0" err="1"/>
                  <a:t>có</a:t>
                </a:r>
                <a:r>
                  <a:rPr lang="en-US" sz="1200" dirty="0"/>
                  <a:t> </a:t>
                </a:r>
                <a:r>
                  <a:rPr lang="en-US" sz="1200" dirty="0" err="1"/>
                  <a:t>thể</a:t>
                </a:r>
                <a:r>
                  <a:rPr lang="en-US" sz="1200" dirty="0"/>
                  <a:t> </a:t>
                </a:r>
                <a:r>
                  <a:rPr lang="en-US" sz="1200" dirty="0" err="1"/>
                  <a:t>gọi</a:t>
                </a:r>
                <a:r>
                  <a:rPr lang="en-US" sz="1200" dirty="0"/>
                  <a:t> </a:t>
                </a:r>
                <a:r>
                  <a:rPr lang="en-US" sz="1200" dirty="0" err="1"/>
                  <a:t>là</a:t>
                </a:r>
                <a:r>
                  <a:rPr lang="en-US" sz="1200" dirty="0"/>
                  <a:t> </a:t>
                </a:r>
                <a:r>
                  <a:rPr lang="en-US" sz="1200" dirty="0" err="1"/>
                  <a:t>Hàm</a:t>
                </a:r>
                <a:r>
                  <a:rPr lang="en-US" sz="1200" dirty="0"/>
                  <a:t> chi </a:t>
                </a:r>
                <a:r>
                  <a:rPr lang="en-US" sz="1200" dirty="0" err="1"/>
                  <a:t>phí</a:t>
                </a:r>
                <a:r>
                  <a:rPr lang="en-US" sz="1200" dirty="0"/>
                  <a:t> (cost function)</a:t>
                </a:r>
                <a:r>
                  <a:rPr lang="en-US" sz="1200" baseline="0" dirty="0"/>
                  <a:t> </a:t>
                </a:r>
                <a:r>
                  <a:rPr lang="en-US" sz="1200" baseline="0" dirty="0" err="1"/>
                  <a:t>để</a:t>
                </a:r>
                <a:r>
                  <a:rPr lang="en-US" sz="1200" dirty="0"/>
                  <a:t> </a:t>
                </a:r>
                <a:r>
                  <a:rPr lang="en-US" sz="1200" dirty="0" err="1"/>
                  <a:t>phản</a:t>
                </a:r>
                <a:r>
                  <a:rPr lang="en-US" sz="1200" dirty="0"/>
                  <a:t> </a:t>
                </a:r>
                <a:r>
                  <a:rPr lang="en-US" sz="1200" dirty="0" err="1"/>
                  <a:t>ánh</a:t>
                </a:r>
                <a:r>
                  <a:rPr lang="en-US" sz="1200" dirty="0"/>
                  <a:t> </a:t>
                </a:r>
                <a:r>
                  <a:rPr lang="en-US" sz="1200" dirty="0" err="1"/>
                  <a:t>sự</a:t>
                </a:r>
                <a:r>
                  <a:rPr lang="en-US" sz="1200" dirty="0"/>
                  <a:t> </a:t>
                </a:r>
                <a:r>
                  <a:rPr lang="en-US" sz="1200" dirty="0" err="1"/>
                  <a:t>phù</a:t>
                </a:r>
                <a:r>
                  <a:rPr lang="en-US" sz="1200" dirty="0"/>
                  <a:t> </a:t>
                </a:r>
                <a:r>
                  <a:rPr lang="en-US" sz="1200" dirty="0" err="1"/>
                  <a:t>hợp</a:t>
                </a:r>
                <a:r>
                  <a:rPr lang="en-US" sz="1200" dirty="0"/>
                  <a:t> </a:t>
                </a:r>
                <a:r>
                  <a:rPr lang="en-US" sz="1200" dirty="0" err="1"/>
                  <a:t>của</a:t>
                </a:r>
                <a:r>
                  <a:rPr lang="en-US" sz="1200" dirty="0"/>
                  <a:t> </a:t>
                </a:r>
                <a:r>
                  <a:rPr lang="en-US" sz="1200" dirty="0" err="1"/>
                  <a:t>các</a:t>
                </a:r>
                <a:r>
                  <a:rPr lang="en-US" sz="1200" dirty="0"/>
                  <a:t> </a:t>
                </a:r>
                <a:r>
                  <a:rPr lang="en-US" sz="1200" dirty="0" err="1"/>
                  <a:t>giá</a:t>
                </a:r>
                <a:r>
                  <a:rPr lang="en-US" sz="1200" dirty="0"/>
                  <a:t> </a:t>
                </a:r>
                <a:r>
                  <a:rPr lang="en-US" sz="1200" dirty="0" err="1"/>
                  <a:t>trị</a:t>
                </a:r>
                <a:r>
                  <a:rPr lang="en-US" sz="1200" dirty="0"/>
                  <a:t> </a:t>
                </a:r>
                <a:r>
                  <a:rPr lang="en-US" sz="1200" dirty="0" err="1"/>
                  <a:t>tham</a:t>
                </a:r>
                <a:r>
                  <a:rPr lang="en-US" sz="1200" dirty="0"/>
                  <a:t> </a:t>
                </a:r>
                <a:r>
                  <a:rPr lang="en-US" sz="1200" dirty="0" err="1"/>
                  <a:t>số</a:t>
                </a:r>
                <a:r>
                  <a:rPr lang="en-US" sz="1200" dirty="0"/>
                  <a:t> </a:t>
                </a:r>
                <a:r>
                  <a:rPr lang="en-US" sz="1200" i="0">
                    <a:latin typeface="Cambria Math" panose="02040503050406030204" pitchFamily="18" charset="0"/>
                  </a:rPr>
                  <a:t>𝑤_0,𝑤_1</a:t>
                </a:r>
                <a:r>
                  <a:rPr lang="en-US" sz="1200" dirty="0"/>
                  <a:t> </a:t>
                </a:r>
                <a:r>
                  <a:rPr lang="en-US" sz="1200" dirty="0" err="1"/>
                  <a:t>cụ</a:t>
                </a:r>
                <a:r>
                  <a:rPr lang="en-US" sz="1200" dirty="0"/>
                  <a:t> </a:t>
                </a:r>
                <a:r>
                  <a:rPr lang="en-US" sz="1200" dirty="0" err="1"/>
                  <a:t>thể</a:t>
                </a:r>
                <a:r>
                  <a:rPr lang="en-US" sz="1200" dirty="0"/>
                  <a:t> </a:t>
                </a:r>
                <a:r>
                  <a:rPr lang="en-US" sz="1200" dirty="0" err="1"/>
                  <a:t>đối</a:t>
                </a:r>
                <a:r>
                  <a:rPr lang="en-US" sz="1200" dirty="0"/>
                  <a:t> </a:t>
                </a:r>
                <a:r>
                  <a:rPr lang="en-US" sz="1200" dirty="0" err="1"/>
                  <a:t>với</a:t>
                </a:r>
                <a:r>
                  <a:rPr lang="en-US" sz="1200" dirty="0"/>
                  <a:t> </a:t>
                </a:r>
                <a:r>
                  <a:rPr lang="en-US" sz="1200" dirty="0" err="1"/>
                  <a:t>tập</a:t>
                </a:r>
                <a:r>
                  <a:rPr lang="en-US" sz="1200" dirty="0"/>
                  <a:t> </a:t>
                </a:r>
                <a:r>
                  <a:rPr lang="en-US" sz="1200" dirty="0" err="1"/>
                  <a:t>dữ</a:t>
                </a:r>
                <a:r>
                  <a:rPr lang="en-US" sz="1200" dirty="0"/>
                  <a:t> </a:t>
                </a:r>
                <a:r>
                  <a:rPr lang="en-US" sz="1200" dirty="0" err="1"/>
                  <a:t>liệu</a:t>
                </a:r>
                <a:r>
                  <a:rPr lang="en-US" sz="1200" dirty="0"/>
                  <a:t>. </a:t>
                </a:r>
                <a:r>
                  <a:rPr lang="en-US" sz="1200" dirty="0" err="1"/>
                  <a:t>Với</a:t>
                </a:r>
                <a:r>
                  <a:rPr lang="en-US" sz="1200" dirty="0"/>
                  <a:t> </a:t>
                </a:r>
                <a:r>
                  <a:rPr lang="en-US" sz="1200" dirty="0" err="1"/>
                  <a:t>mỗi</a:t>
                </a:r>
                <a:r>
                  <a:rPr lang="en-US" sz="1200" dirty="0"/>
                  <a:t> </a:t>
                </a:r>
                <a:r>
                  <a:rPr lang="en-US" sz="1200" dirty="0" err="1"/>
                  <a:t>mẫu</a:t>
                </a:r>
                <a:r>
                  <a:rPr lang="en-US" sz="1200" dirty="0"/>
                  <a:t> </a:t>
                </a:r>
                <a:r>
                  <a:rPr lang="en-US" sz="1200" dirty="0" err="1"/>
                  <a:t>dữ</a:t>
                </a:r>
                <a:r>
                  <a:rPr lang="en-US" sz="1200" dirty="0"/>
                  <a:t> </a:t>
                </a:r>
                <a:r>
                  <a:rPr lang="en-US" sz="1200" dirty="0" err="1"/>
                  <a:t>liệu</a:t>
                </a:r>
                <a:r>
                  <a:rPr lang="en-US" sz="1200" dirty="0"/>
                  <a:t> </a:t>
                </a:r>
                <a:r>
                  <a:rPr lang="en-US" sz="1200" dirty="0" err="1"/>
                  <a:t>thứ</a:t>
                </a:r>
                <a:r>
                  <a:rPr lang="en-US" sz="1200" dirty="0"/>
                  <a:t> </a:t>
                </a:r>
                <a:r>
                  <a:rPr lang="en-US" sz="1200" dirty="0" err="1"/>
                  <a:t>i</a:t>
                </a:r>
                <a:r>
                  <a:rPr lang="en-US" sz="1200" dirty="0"/>
                  <a:t>, ta </a:t>
                </a:r>
                <a:r>
                  <a:rPr lang="en-US" sz="1200" dirty="0" err="1"/>
                  <a:t>sử</a:t>
                </a:r>
                <a:r>
                  <a:rPr lang="en-US" sz="1200" dirty="0"/>
                  <a:t> </a:t>
                </a:r>
                <a:r>
                  <a:rPr lang="en-US" sz="1200" dirty="0" err="1"/>
                  <a:t>dụng</a:t>
                </a:r>
                <a:r>
                  <a:rPr lang="en-US" sz="1200" dirty="0"/>
                  <a:t> </a:t>
                </a:r>
                <a:r>
                  <a:rPr lang="en-US" sz="1200" dirty="0" err="1"/>
                  <a:t>giá</a:t>
                </a:r>
                <a:r>
                  <a:rPr lang="en-US" sz="1200" dirty="0"/>
                  <a:t> </a:t>
                </a:r>
                <a:r>
                  <a:rPr lang="en-US" sz="1200" dirty="0" err="1"/>
                  <a:t>trị</a:t>
                </a:r>
                <a:r>
                  <a:rPr lang="en-US" sz="1200" dirty="0"/>
                  <a:t> </a:t>
                </a:r>
                <a:r>
                  <a:rPr lang="en-US" sz="1200" dirty="0" err="1"/>
                  <a:t>tham</a:t>
                </a:r>
                <a:r>
                  <a:rPr lang="en-US" sz="1200" dirty="0"/>
                  <a:t> </a:t>
                </a:r>
                <a:r>
                  <a:rPr lang="en-US" sz="1200" dirty="0" err="1"/>
                  <a:t>số</a:t>
                </a:r>
                <a:r>
                  <a:rPr lang="en-US" sz="1200" dirty="0"/>
                  <a:t> </a:t>
                </a:r>
                <a:r>
                  <a:rPr lang="en-US" sz="1200" dirty="0" err="1"/>
                  <a:t>hiện</a:t>
                </a:r>
                <a:r>
                  <a:rPr lang="en-US" sz="1200" dirty="0"/>
                  <a:t> </a:t>
                </a:r>
                <a:r>
                  <a:rPr lang="en-US" sz="1200" dirty="0" err="1"/>
                  <a:t>tại</a:t>
                </a:r>
                <a:r>
                  <a:rPr lang="en-US" sz="1200" dirty="0"/>
                  <a:t> w0, w1 </a:t>
                </a:r>
                <a:r>
                  <a:rPr lang="en-US" sz="1200" dirty="0" err="1"/>
                  <a:t>để</a:t>
                </a:r>
                <a:r>
                  <a:rPr lang="en-US" sz="1200" dirty="0"/>
                  <a:t> </a:t>
                </a:r>
                <a:r>
                  <a:rPr lang="en-US" sz="1200" dirty="0" err="1"/>
                  <a:t>thực</a:t>
                </a:r>
                <a:r>
                  <a:rPr lang="en-US" sz="1200" dirty="0"/>
                  <a:t> </a:t>
                </a:r>
                <a:r>
                  <a:rPr lang="en-US" sz="1200" dirty="0" err="1"/>
                  <a:t>hiện</a:t>
                </a:r>
                <a:r>
                  <a:rPr lang="en-US" sz="1200" dirty="0"/>
                  <a:t> </a:t>
                </a:r>
                <a:r>
                  <a:rPr lang="en-US" sz="1200" dirty="0" err="1"/>
                  <a:t>dự</a:t>
                </a:r>
                <a:r>
                  <a:rPr lang="en-US" sz="1200" dirty="0"/>
                  <a:t> </a:t>
                </a:r>
                <a:r>
                  <a:rPr lang="en-US" sz="1200" dirty="0" err="1"/>
                  <a:t>đoán</a:t>
                </a:r>
                <a:r>
                  <a:rPr lang="en-US" sz="1200" dirty="0"/>
                  <a:t> </a:t>
                </a:r>
                <a:r>
                  <a:rPr lang="en-US" sz="1200" dirty="0" err="1"/>
                  <a:t>và</a:t>
                </a:r>
                <a:r>
                  <a:rPr lang="en-US" sz="1200" baseline="0" dirty="0"/>
                  <a:t> ta </a:t>
                </a:r>
                <a:r>
                  <a:rPr lang="en-US" sz="1200" baseline="0" dirty="0" err="1"/>
                  <a:t>tính</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giữa</a:t>
                </a:r>
                <a:r>
                  <a:rPr lang="en-US" sz="1200" baseline="0" dirty="0"/>
                  <a:t> </a:t>
                </a:r>
                <a:r>
                  <a:rPr lang="en-US" sz="1200" baseline="0" dirty="0" err="1"/>
                  <a:t>giá</a:t>
                </a:r>
                <a:r>
                  <a:rPr lang="en-US" sz="1200" baseline="0" dirty="0"/>
                  <a:t> </a:t>
                </a:r>
                <a:r>
                  <a:rPr lang="en-US" sz="1200" baseline="0" dirty="0" err="1"/>
                  <a:t>trị</a:t>
                </a:r>
                <a:r>
                  <a:rPr lang="en-US" sz="1200" baseline="0" dirty="0"/>
                  <a:t> </a:t>
                </a:r>
                <a:r>
                  <a:rPr lang="en-US" sz="1200" baseline="0" dirty="0" err="1"/>
                  <a:t>đích</a:t>
                </a:r>
                <a:r>
                  <a:rPr lang="en-US" sz="1200" baseline="0" dirty="0"/>
                  <a:t> </a:t>
                </a:r>
                <a:r>
                  <a:rPr lang="en-US" sz="1200" baseline="0" dirty="0" err="1"/>
                  <a:t>của</a:t>
                </a:r>
                <a:r>
                  <a:rPr lang="en-US" sz="1200" baseline="0" dirty="0"/>
                  <a:t>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a:t>
                </a:r>
                <a:r>
                  <a:rPr lang="en-US" sz="1200" baseline="0" dirty="0" err="1"/>
                  <a:t>y_i</a:t>
                </a:r>
                <a:r>
                  <a:rPr lang="en-US" sz="1200" baseline="0" dirty="0"/>
                  <a:t> </a:t>
                </a:r>
                <a:r>
                  <a:rPr lang="en-US" sz="1200" baseline="0" dirty="0" err="1"/>
                  <a:t>và</a:t>
                </a:r>
                <a:r>
                  <a:rPr lang="en-US" sz="1200" baseline="0" dirty="0"/>
                  <a:t> </a:t>
                </a:r>
                <a:r>
                  <a:rPr lang="en-US" sz="1200" baseline="0" dirty="0" err="1"/>
                  <a:t>giá</a:t>
                </a:r>
                <a:r>
                  <a:rPr lang="en-US" sz="1200" baseline="0" dirty="0"/>
                  <a:t> </a:t>
                </a:r>
                <a:r>
                  <a:rPr lang="en-US" sz="1200" baseline="0" dirty="0" err="1"/>
                  <a:t>trị</a:t>
                </a:r>
                <a:r>
                  <a:rPr lang="en-US" sz="1200" baseline="0" dirty="0"/>
                  <a:t> </a:t>
                </a:r>
                <a:r>
                  <a:rPr lang="en-US" sz="1200" baseline="0" dirty="0" err="1"/>
                  <a:t>dự</a:t>
                </a:r>
                <a:r>
                  <a:rPr lang="en-US" sz="1200" baseline="0" dirty="0"/>
                  <a:t> </a:t>
                </a:r>
                <a:r>
                  <a:rPr lang="en-US" sz="1200" baseline="0" dirty="0" err="1"/>
                  <a:t>đoán</a:t>
                </a:r>
                <a:r>
                  <a:rPr lang="en-US" sz="1200" baseline="0" dirty="0"/>
                  <a:t> output </a:t>
                </a:r>
                <a:r>
                  <a:rPr lang="en-US" sz="1200" baseline="0" dirty="0" err="1"/>
                  <a:t>bởi</a:t>
                </a:r>
                <a:r>
                  <a:rPr lang="en-US" sz="1200" baseline="0" dirty="0"/>
                  <a:t> </a:t>
                </a:r>
                <a:r>
                  <a:rPr lang="en-US" sz="1200" baseline="0" dirty="0" err="1"/>
                  <a:t>mô</a:t>
                </a:r>
                <a:r>
                  <a:rPr lang="en-US" sz="1200" baseline="0" dirty="0"/>
                  <a:t> </a:t>
                </a:r>
                <a:r>
                  <a:rPr lang="en-US" sz="1200" baseline="0" dirty="0" err="1"/>
                  <a:t>hình</a:t>
                </a:r>
                <a:r>
                  <a:rPr lang="en-US" sz="1200" baseline="0" dirty="0"/>
                  <a:t> f(</a:t>
                </a:r>
                <a:r>
                  <a:rPr lang="en-US" sz="1200" baseline="0" dirty="0" err="1"/>
                  <a:t>x_i</a:t>
                </a:r>
                <a:r>
                  <a:rPr lang="en-US" sz="1200" baseline="0" dirty="0"/>
                  <a:t>). Ta </a:t>
                </a:r>
                <a:r>
                  <a:rPr lang="en-US" sz="1200" baseline="0" dirty="0" err="1"/>
                  <a:t>quan</a:t>
                </a:r>
                <a:r>
                  <a:rPr lang="en-US" sz="1200" baseline="0" dirty="0"/>
                  <a:t> </a:t>
                </a:r>
                <a:r>
                  <a:rPr lang="en-US" sz="1200" baseline="0" dirty="0" err="1"/>
                  <a:t>tâm</a:t>
                </a:r>
                <a:r>
                  <a:rPr lang="en-US" sz="1200" baseline="0" dirty="0"/>
                  <a:t> </a:t>
                </a:r>
                <a:r>
                  <a:rPr lang="en-US" sz="1200" baseline="0" dirty="0" err="1"/>
                  <a:t>đến</a:t>
                </a:r>
                <a:r>
                  <a:rPr lang="en-US" sz="1200" baseline="0" dirty="0"/>
                  <a:t> </a:t>
                </a:r>
                <a:r>
                  <a:rPr lang="en-US" sz="1200" baseline="0" dirty="0" err="1"/>
                  <a:t>độ</a:t>
                </a:r>
                <a:r>
                  <a:rPr lang="en-US" sz="1200" baseline="0" dirty="0"/>
                  <a:t> </a:t>
                </a:r>
                <a:r>
                  <a:rPr lang="en-US" sz="1200" baseline="0" dirty="0" err="1"/>
                  <a:t>lớn</a:t>
                </a:r>
                <a:r>
                  <a:rPr lang="en-US" sz="1200" baseline="0" dirty="0"/>
                  <a:t> </a:t>
                </a:r>
                <a:r>
                  <a:rPr lang="en-US" sz="1200" baseline="0" dirty="0" err="1"/>
                  <a:t>của</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hơn</a:t>
                </a:r>
                <a:r>
                  <a:rPr lang="en-US" sz="1200" baseline="0" dirty="0"/>
                  <a:t> </a:t>
                </a:r>
                <a:r>
                  <a:rPr lang="en-US" sz="1200" baseline="0" dirty="0" err="1"/>
                  <a:t>là</a:t>
                </a:r>
                <a:r>
                  <a:rPr lang="en-US" sz="1200" baseline="0" dirty="0"/>
                  <a:t> </a:t>
                </a:r>
                <a:r>
                  <a:rPr lang="en-US" sz="1200" baseline="0" dirty="0" err="1"/>
                  <a:t>dấu</a:t>
                </a:r>
                <a:r>
                  <a:rPr lang="en-US" sz="1200" baseline="0" dirty="0"/>
                  <a:t> </a:t>
                </a:r>
                <a:r>
                  <a:rPr lang="en-US" sz="1200" baseline="0" dirty="0" err="1"/>
                  <a:t>của</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nên</a:t>
                </a:r>
                <a:r>
                  <a:rPr lang="en-US" sz="1200" baseline="0" dirty="0"/>
                  <a:t> ta </a:t>
                </a:r>
                <a:r>
                  <a:rPr lang="en-US" sz="1200" baseline="0" dirty="0" err="1"/>
                  <a:t>có</a:t>
                </a:r>
                <a:r>
                  <a:rPr lang="en-US" sz="1200" baseline="0" dirty="0"/>
                  <a:t> </a:t>
                </a:r>
                <a:r>
                  <a:rPr lang="en-US" sz="1200" baseline="0" dirty="0" err="1"/>
                  <a:t>thể</a:t>
                </a:r>
                <a:r>
                  <a:rPr lang="en-US" sz="1200" baseline="0" dirty="0"/>
                  <a:t> </a:t>
                </a:r>
                <a:r>
                  <a:rPr lang="en-US" sz="1200" baseline="0" dirty="0" err="1"/>
                  <a:t>tính</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của</a:t>
                </a:r>
                <a:r>
                  <a:rPr lang="en-US" sz="1200" baseline="0" dirty="0"/>
                  <a:t> </a:t>
                </a:r>
                <a:r>
                  <a:rPr lang="en-US" sz="1200" baseline="0" dirty="0" err="1"/>
                  <a:t>mỗi</a:t>
                </a:r>
                <a:r>
                  <a:rPr lang="en-US" sz="1200" baseline="0" dirty="0"/>
                  <a:t>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a:t>
                </a:r>
                <a:r>
                  <a:rPr lang="en-US" sz="1200" baseline="0" dirty="0" err="1"/>
                  <a:t>Nếu</a:t>
                </a:r>
                <a:r>
                  <a:rPr lang="en-US" sz="1200" baseline="0" dirty="0"/>
                  <a:t> </a:t>
                </a:r>
                <a:r>
                  <a:rPr lang="en-US" sz="1200" baseline="0" dirty="0" err="1"/>
                  <a:t>mô</a:t>
                </a:r>
                <a:r>
                  <a:rPr lang="en-US" sz="1200" baseline="0" dirty="0"/>
                  <a:t> </a:t>
                </a:r>
                <a:r>
                  <a:rPr lang="en-US" sz="1200" baseline="0" dirty="0" err="1"/>
                  <a:t>hình</a:t>
                </a:r>
                <a:r>
                  <a:rPr lang="en-US" sz="1200" baseline="0" dirty="0"/>
                  <a:t> </a:t>
                </a:r>
                <a:r>
                  <a:rPr lang="en-US" sz="1200" baseline="0" dirty="0" err="1"/>
                  <a:t>dự</a:t>
                </a:r>
                <a:r>
                  <a:rPr lang="en-US" sz="1200" baseline="0" dirty="0"/>
                  <a:t> </a:t>
                </a:r>
                <a:r>
                  <a:rPr lang="en-US" sz="1200" baseline="0" dirty="0" err="1"/>
                  <a:t>đoán</a:t>
                </a:r>
                <a:r>
                  <a:rPr lang="en-US" sz="1200" baseline="0" dirty="0"/>
                  <a:t> </a:t>
                </a:r>
                <a:r>
                  <a:rPr lang="en-US" sz="1200" baseline="0" dirty="0" err="1"/>
                  <a:t>càng</a:t>
                </a:r>
                <a:r>
                  <a:rPr lang="en-US" sz="1200" baseline="0" dirty="0"/>
                  <a:t> </a:t>
                </a:r>
                <a:r>
                  <a:rPr lang="en-US" sz="1200" baseline="0" dirty="0" err="1"/>
                  <a:t>chính</a:t>
                </a:r>
                <a:r>
                  <a:rPr lang="en-US" sz="1200" baseline="0" dirty="0"/>
                  <a:t> </a:t>
                </a:r>
                <a:r>
                  <a:rPr lang="en-US" sz="1200" baseline="0" dirty="0" err="1"/>
                  <a:t>xác</a:t>
                </a:r>
                <a:r>
                  <a:rPr lang="en-US" sz="1200" baseline="0" dirty="0"/>
                  <a:t> </a:t>
                </a:r>
                <a:r>
                  <a:rPr lang="en-US" sz="1200" baseline="0" dirty="0" err="1"/>
                  <a:t>thì</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sẽ</a:t>
                </a:r>
                <a:r>
                  <a:rPr lang="en-US" sz="1200" baseline="0" dirty="0"/>
                  <a:t> </a:t>
                </a:r>
                <a:r>
                  <a:rPr lang="en-US" sz="1200" baseline="0" dirty="0" err="1"/>
                  <a:t>càng</a:t>
                </a:r>
                <a:r>
                  <a:rPr lang="en-US" sz="1200" baseline="0" dirty="0"/>
                  <a:t> </a:t>
                </a:r>
                <a:r>
                  <a:rPr lang="en-US" sz="1200" baseline="0" dirty="0" err="1"/>
                  <a:t>nhỏ</a:t>
                </a:r>
                <a:r>
                  <a:rPr lang="en-US" sz="1200" baseline="0" dirty="0"/>
                  <a:t>. Trong </a:t>
                </a:r>
                <a:r>
                  <a:rPr lang="en-US" sz="1200" baseline="0" dirty="0" err="1"/>
                  <a:t>hình</a:t>
                </a:r>
                <a:r>
                  <a:rPr lang="en-US" sz="1200" baseline="0" dirty="0"/>
                  <a:t> </a:t>
                </a:r>
                <a:r>
                  <a:rPr lang="en-US" sz="1200" baseline="0" dirty="0" err="1"/>
                  <a:t>minh</a:t>
                </a:r>
                <a:r>
                  <a:rPr lang="en-US" sz="1200" baseline="0" dirty="0"/>
                  <a:t> </a:t>
                </a:r>
                <a:r>
                  <a:rPr lang="en-US" sz="1200" baseline="0" dirty="0" err="1"/>
                  <a:t>hoạ</a:t>
                </a:r>
                <a:r>
                  <a:rPr lang="en-US" sz="1200" baseline="0" dirty="0"/>
                  <a:t> </a:t>
                </a:r>
                <a:r>
                  <a:rPr lang="en-US" sz="1200" baseline="0" dirty="0" err="1"/>
                  <a:t>ở</a:t>
                </a:r>
                <a:r>
                  <a:rPr lang="en-US" sz="1200" baseline="0" dirty="0"/>
                  <a:t> </a:t>
                </a:r>
                <a:r>
                  <a:rPr lang="en-US" sz="1200" baseline="0" dirty="0" err="1"/>
                  <a:t>đây</a:t>
                </a:r>
                <a:r>
                  <a:rPr lang="en-US" sz="1200" baseline="0" dirty="0"/>
                  <a:t> ta </a:t>
                </a:r>
                <a:r>
                  <a:rPr lang="en-US" sz="1200" baseline="0" dirty="0" err="1"/>
                  <a:t>có</a:t>
                </a:r>
                <a:r>
                  <a:rPr lang="en-US" sz="1200" baseline="0" dirty="0"/>
                  <a:t> 5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a:t>
                </a:r>
                <a:r>
                  <a:rPr lang="en-US" sz="1200" baseline="0" dirty="0" err="1"/>
                  <a:t>màu</a:t>
                </a:r>
                <a:r>
                  <a:rPr lang="en-US" sz="1200" baseline="0" dirty="0"/>
                  <a:t> </a:t>
                </a:r>
                <a:r>
                  <a:rPr lang="en-US" sz="1200" baseline="0" dirty="0" err="1"/>
                  <a:t>xanh</a:t>
                </a:r>
                <a:r>
                  <a:rPr lang="en-US" sz="1200" baseline="0" dirty="0"/>
                  <a:t>, </a:t>
                </a:r>
                <a:r>
                  <a:rPr lang="en-US" sz="1200" baseline="0" dirty="0" err="1"/>
                  <a:t>mỗi</a:t>
                </a:r>
                <a:r>
                  <a:rPr lang="en-US" sz="1200" baseline="0" dirty="0"/>
                  <a:t>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a:t>
                </a:r>
                <a:r>
                  <a:rPr lang="en-US" sz="1200" baseline="0" dirty="0" err="1"/>
                  <a:t>có</a:t>
                </a:r>
                <a:r>
                  <a:rPr lang="en-US" sz="1200" baseline="0" dirty="0"/>
                  <a:t> </a:t>
                </a:r>
                <a:r>
                  <a:rPr lang="en-US" sz="1200" baseline="0" dirty="0" err="1"/>
                  <a:t>đặc</a:t>
                </a:r>
                <a:r>
                  <a:rPr lang="en-US" sz="1200" baseline="0" dirty="0"/>
                  <a:t> </a:t>
                </a:r>
                <a:r>
                  <a:rPr lang="en-US" sz="1200" baseline="0" dirty="0" err="1"/>
                  <a:t>trưng</a:t>
                </a:r>
                <a:r>
                  <a:rPr lang="en-US" sz="1200" baseline="0" dirty="0"/>
                  <a:t> </a:t>
                </a:r>
                <a:r>
                  <a:rPr lang="en-US" sz="1200" baseline="0" dirty="0" err="1"/>
                  <a:t>đầu</a:t>
                </a:r>
                <a:r>
                  <a:rPr lang="en-US" sz="1200" baseline="0" dirty="0"/>
                  <a:t> </a:t>
                </a:r>
                <a:r>
                  <a:rPr lang="en-US" sz="1200" baseline="0" dirty="0" err="1"/>
                  <a:t>vào</a:t>
                </a:r>
                <a:r>
                  <a:rPr lang="en-US" sz="1200" baseline="0" dirty="0"/>
                  <a:t> </a:t>
                </a:r>
                <a:r>
                  <a:rPr lang="en-US" sz="1200" baseline="0" dirty="0" err="1"/>
                  <a:t>là</a:t>
                </a:r>
                <a:r>
                  <a:rPr lang="en-US" sz="1200" baseline="0" dirty="0"/>
                  <a:t> </a:t>
                </a:r>
                <a:r>
                  <a:rPr lang="en-US" sz="1200" baseline="0" dirty="0" err="1"/>
                  <a:t>một</a:t>
                </a:r>
                <a:r>
                  <a:rPr lang="en-US" sz="1200" baseline="0" dirty="0"/>
                  <a:t> </a:t>
                </a:r>
                <a:r>
                  <a:rPr lang="en-US" sz="1200" baseline="0" dirty="0" err="1"/>
                  <a:t>giá</a:t>
                </a:r>
                <a:r>
                  <a:rPr lang="en-US" sz="1200" baseline="0" dirty="0"/>
                  <a:t> </a:t>
                </a:r>
                <a:r>
                  <a:rPr lang="en-US" sz="1200" baseline="0" dirty="0" err="1"/>
                  <a:t>trị</a:t>
                </a:r>
                <a:r>
                  <a:rPr lang="en-US" sz="1200" baseline="0" dirty="0"/>
                  <a:t> </a:t>
                </a:r>
                <a:r>
                  <a:rPr lang="en-US" sz="1200" baseline="0" dirty="0" err="1"/>
                  <a:t>x_i</a:t>
                </a:r>
                <a:r>
                  <a:rPr lang="en-US" sz="1200" baseline="0" dirty="0"/>
                  <a:t> </a:t>
                </a:r>
                <a:r>
                  <a:rPr lang="en-US" sz="1200" baseline="0" dirty="0" err="1"/>
                  <a:t>duy</a:t>
                </a:r>
                <a:r>
                  <a:rPr lang="en-US" sz="1200" baseline="0" dirty="0"/>
                  <a:t> </a:t>
                </a:r>
                <a:r>
                  <a:rPr lang="en-US" sz="1200" baseline="0" dirty="0" err="1"/>
                  <a:t>nhất</a:t>
                </a:r>
                <a:r>
                  <a:rPr lang="en-US" sz="1200" baseline="0" dirty="0"/>
                  <a:t>. Ta </a:t>
                </a:r>
                <a:r>
                  <a:rPr lang="en-US" sz="1200" baseline="0" dirty="0" err="1"/>
                  <a:t>có</a:t>
                </a:r>
                <a:r>
                  <a:rPr lang="en-US" sz="1200" baseline="0" dirty="0"/>
                  <a:t> 5 </a:t>
                </a:r>
                <a:r>
                  <a:rPr lang="en-US" sz="1200" baseline="0" dirty="0" err="1"/>
                  <a:t>điểm</a:t>
                </a:r>
                <a:r>
                  <a:rPr lang="en-US" sz="1200" baseline="0" dirty="0"/>
                  <a:t> </a:t>
                </a:r>
                <a:r>
                  <a:rPr lang="en-US" sz="1200" baseline="0" dirty="0" err="1"/>
                  <a:t>màu</a:t>
                </a:r>
                <a:r>
                  <a:rPr lang="en-US" sz="1200" baseline="0" dirty="0"/>
                  <a:t> </a:t>
                </a:r>
                <a:r>
                  <a:rPr lang="en-US" sz="1200" baseline="0" dirty="0" err="1"/>
                  <a:t>đỏ</a:t>
                </a:r>
                <a:r>
                  <a:rPr lang="en-US" sz="1200" baseline="0" dirty="0"/>
                  <a:t> </a:t>
                </a:r>
                <a:r>
                  <a:rPr lang="en-US" sz="1200" baseline="0" dirty="0" err="1"/>
                  <a:t>tương</a:t>
                </a:r>
                <a:r>
                  <a:rPr lang="en-US" sz="1200" baseline="0" dirty="0"/>
                  <a:t> </a:t>
                </a:r>
                <a:r>
                  <a:rPr lang="en-US" sz="1200" baseline="0" dirty="0" err="1"/>
                  <a:t>ứng</a:t>
                </a:r>
                <a:r>
                  <a:rPr lang="en-US" sz="1200" baseline="0" dirty="0"/>
                  <a:t> </a:t>
                </a:r>
                <a:r>
                  <a:rPr lang="en-US" sz="1200" baseline="0" dirty="0" err="1"/>
                  <a:t>với</a:t>
                </a:r>
                <a:r>
                  <a:rPr lang="en-US" sz="1200" baseline="0" dirty="0"/>
                  <a:t> </a:t>
                </a:r>
                <a:r>
                  <a:rPr lang="en-US" sz="1200" baseline="0" dirty="0" err="1"/>
                  <a:t>các</a:t>
                </a:r>
                <a:r>
                  <a:rPr lang="en-US" sz="1200" baseline="0" dirty="0"/>
                  <a:t> </a:t>
                </a:r>
                <a:r>
                  <a:rPr lang="en-US" sz="1200" baseline="0" dirty="0" err="1"/>
                  <a:t>dự</a:t>
                </a:r>
                <a:r>
                  <a:rPr lang="en-US" sz="1200" baseline="0" dirty="0"/>
                  <a:t> </a:t>
                </a:r>
                <a:r>
                  <a:rPr lang="en-US" sz="1200" baseline="0" dirty="0" err="1"/>
                  <a:t>đoán</a:t>
                </a:r>
                <a:r>
                  <a:rPr lang="en-US" sz="1200" baseline="0" dirty="0"/>
                  <a:t> </a:t>
                </a:r>
                <a:r>
                  <a:rPr lang="en-US" sz="1200" baseline="0" dirty="0" err="1"/>
                  <a:t>của</a:t>
                </a:r>
                <a:r>
                  <a:rPr lang="en-US" sz="1200" baseline="0" dirty="0"/>
                  <a:t> </a:t>
                </a:r>
                <a:r>
                  <a:rPr lang="en-US" sz="1200" baseline="0" dirty="0" err="1"/>
                  <a:t>mô</a:t>
                </a:r>
                <a:r>
                  <a:rPr lang="en-US" sz="1200" baseline="0" dirty="0"/>
                  <a:t> </a:t>
                </a:r>
                <a:r>
                  <a:rPr lang="en-US" sz="1200" baseline="0" dirty="0" err="1"/>
                  <a:t>hình</a:t>
                </a:r>
                <a:r>
                  <a:rPr lang="en-US" sz="1200" baseline="0" dirty="0"/>
                  <a:t> </a:t>
                </a:r>
                <a:r>
                  <a:rPr lang="en-US" sz="1200" baseline="0" dirty="0" err="1"/>
                  <a:t>cho</a:t>
                </a:r>
                <a:r>
                  <a:rPr lang="en-US" sz="1200" baseline="0" dirty="0"/>
                  <a:t> </a:t>
                </a:r>
                <a:r>
                  <a:rPr lang="en-US" sz="1200" baseline="0" dirty="0" err="1"/>
                  <a:t>mỗi</a:t>
                </a:r>
                <a:r>
                  <a:rPr lang="en-US" sz="1200" baseline="0" dirty="0"/>
                  <a:t>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a:t>
                </a:r>
                <a:r>
                  <a:rPr lang="en-US" sz="1200" baseline="0" dirty="0" err="1"/>
                  <a:t>Vì</a:t>
                </a:r>
                <a:r>
                  <a:rPr lang="en-US" sz="1200" baseline="0" dirty="0"/>
                  <a:t> ta </a:t>
                </a:r>
                <a:r>
                  <a:rPr lang="en-US" sz="1200" baseline="0" dirty="0" err="1"/>
                  <a:t>đang</a:t>
                </a:r>
                <a:r>
                  <a:rPr lang="en-US" sz="1200" baseline="0" dirty="0"/>
                  <a:t> </a:t>
                </a:r>
                <a:r>
                  <a:rPr lang="en-US" sz="1200" baseline="0" dirty="0" err="1"/>
                  <a:t>sử</a:t>
                </a:r>
                <a:r>
                  <a:rPr lang="en-US" sz="1200" baseline="0" dirty="0"/>
                  <a:t> dung </a:t>
                </a:r>
                <a:r>
                  <a:rPr lang="en-US" sz="1200" baseline="0" dirty="0" err="1"/>
                  <a:t>mô</a:t>
                </a:r>
                <a:r>
                  <a:rPr lang="en-US" sz="1200" baseline="0" dirty="0"/>
                  <a:t> </a:t>
                </a:r>
                <a:r>
                  <a:rPr lang="en-US" sz="1200" baseline="0" dirty="0" err="1"/>
                  <a:t>hình</a:t>
                </a:r>
                <a:r>
                  <a:rPr lang="en-US" sz="1200" baseline="0" dirty="0"/>
                  <a:t> </a:t>
                </a:r>
                <a:r>
                  <a:rPr lang="en-US" sz="1200" baseline="0" dirty="0" err="1"/>
                  <a:t>hồi</a:t>
                </a:r>
                <a:r>
                  <a:rPr lang="en-US" sz="1200" baseline="0" dirty="0"/>
                  <a:t> </a:t>
                </a:r>
                <a:r>
                  <a:rPr lang="en-US" sz="1200" baseline="0" dirty="0" err="1"/>
                  <a:t>quy</a:t>
                </a:r>
                <a:r>
                  <a:rPr lang="en-US" sz="1200" baseline="0" dirty="0"/>
                  <a:t> </a:t>
                </a:r>
                <a:r>
                  <a:rPr lang="en-US" sz="1200" baseline="0" dirty="0" err="1"/>
                  <a:t>tuyến</a:t>
                </a:r>
                <a:r>
                  <a:rPr lang="en-US" sz="1200" baseline="0" dirty="0"/>
                  <a:t> </a:t>
                </a:r>
                <a:r>
                  <a:rPr lang="en-US" sz="1200" baseline="0" dirty="0" err="1"/>
                  <a:t>tính</a:t>
                </a:r>
                <a:r>
                  <a:rPr lang="en-US" sz="1200" baseline="0" dirty="0"/>
                  <a:t> </a:t>
                </a:r>
                <a:r>
                  <a:rPr lang="en-US" sz="1200" baseline="0" dirty="0" err="1"/>
                  <a:t>đơn</a:t>
                </a:r>
                <a:r>
                  <a:rPr lang="en-US" sz="1200" baseline="0" dirty="0"/>
                  <a:t> </a:t>
                </a:r>
                <a:r>
                  <a:rPr lang="en-US" sz="1200" baseline="0" dirty="0" err="1"/>
                  <a:t>giản</a:t>
                </a:r>
                <a:r>
                  <a:rPr lang="en-US" sz="1200" baseline="0" dirty="0"/>
                  <a:t> </a:t>
                </a:r>
                <a:r>
                  <a:rPr lang="en-US" sz="1200" baseline="0" dirty="0" err="1"/>
                  <a:t>nên</a:t>
                </a:r>
                <a:r>
                  <a:rPr lang="en-US" sz="1200" baseline="0" dirty="0"/>
                  <a:t> ta </a:t>
                </a:r>
                <a:r>
                  <a:rPr lang="en-US" sz="1200" baseline="0" dirty="0" err="1"/>
                  <a:t>có</a:t>
                </a:r>
                <a:r>
                  <a:rPr lang="en-US" sz="1200" baseline="0" dirty="0"/>
                  <a:t> </a:t>
                </a:r>
                <a:r>
                  <a:rPr lang="en-US" sz="1200" baseline="0" dirty="0" err="1"/>
                  <a:t>thể</a:t>
                </a:r>
                <a:r>
                  <a:rPr lang="en-US" sz="1200" baseline="0" dirty="0"/>
                  <a:t> </a:t>
                </a:r>
                <a:r>
                  <a:rPr lang="en-US" sz="1200" baseline="0" dirty="0" err="1"/>
                  <a:t>thấy</a:t>
                </a:r>
                <a:r>
                  <a:rPr lang="en-US" sz="1200" baseline="0" dirty="0"/>
                  <a:t> </a:t>
                </a:r>
                <a:r>
                  <a:rPr lang="en-US" sz="1200" baseline="0" dirty="0" err="1"/>
                  <a:t>tất</a:t>
                </a:r>
                <a:r>
                  <a:rPr lang="en-US" sz="1200" baseline="0" dirty="0"/>
                  <a:t> </a:t>
                </a:r>
                <a:r>
                  <a:rPr lang="en-US" sz="1200" baseline="0" dirty="0" err="1"/>
                  <a:t>cả</a:t>
                </a:r>
                <a:r>
                  <a:rPr lang="en-US" sz="1200" baseline="0" dirty="0"/>
                  <a:t> </a:t>
                </a:r>
                <a:r>
                  <a:rPr lang="en-US" sz="1200" baseline="0" dirty="0" err="1"/>
                  <a:t>các</a:t>
                </a:r>
                <a:r>
                  <a:rPr lang="en-US" sz="1200" baseline="0" dirty="0"/>
                  <a:t> </a:t>
                </a:r>
                <a:r>
                  <a:rPr lang="en-US" sz="1200" baseline="0" dirty="0" err="1"/>
                  <a:t>dự</a:t>
                </a:r>
                <a:r>
                  <a:rPr lang="en-US" sz="1200" baseline="0" dirty="0"/>
                  <a:t> </a:t>
                </a:r>
                <a:r>
                  <a:rPr lang="en-US" sz="1200" baseline="0" dirty="0" err="1"/>
                  <a:t>đoán</a:t>
                </a:r>
                <a:r>
                  <a:rPr lang="en-US" sz="1200" baseline="0" dirty="0"/>
                  <a:t> </a:t>
                </a:r>
                <a:r>
                  <a:rPr lang="en-US" sz="1200" baseline="0" dirty="0" err="1"/>
                  <a:t>của</a:t>
                </a:r>
                <a:r>
                  <a:rPr lang="en-US" sz="1200" baseline="0" dirty="0"/>
                  <a:t> </a:t>
                </a:r>
                <a:r>
                  <a:rPr lang="en-US" sz="1200" baseline="0" dirty="0" err="1"/>
                  <a:t>mô</a:t>
                </a:r>
                <a:r>
                  <a:rPr lang="en-US" sz="1200" baseline="0" dirty="0"/>
                  <a:t> </a:t>
                </a:r>
                <a:r>
                  <a:rPr lang="en-US" sz="1200" baseline="0" dirty="0" err="1"/>
                  <a:t>hình</a:t>
                </a:r>
                <a:r>
                  <a:rPr lang="en-US" sz="1200" baseline="0" dirty="0"/>
                  <a:t> </a:t>
                </a:r>
                <a:r>
                  <a:rPr lang="en-US" sz="1200" baseline="0" dirty="0" err="1"/>
                  <a:t>đều</a:t>
                </a:r>
                <a:r>
                  <a:rPr lang="en-US" sz="1200" baseline="0" dirty="0"/>
                  <a:t> </a:t>
                </a:r>
                <a:r>
                  <a:rPr lang="en-US" sz="1200" baseline="0" dirty="0" err="1"/>
                  <a:t>nằm</a:t>
                </a:r>
                <a:r>
                  <a:rPr lang="en-US" sz="1200" baseline="0" dirty="0"/>
                  <a:t> </a:t>
                </a:r>
                <a:r>
                  <a:rPr lang="en-US" sz="1200" baseline="0" dirty="0" err="1"/>
                  <a:t>trên</a:t>
                </a:r>
                <a:r>
                  <a:rPr lang="en-US" sz="1200" baseline="0" dirty="0"/>
                  <a:t> </a:t>
                </a:r>
                <a:r>
                  <a:rPr lang="en-US" sz="1200" baseline="0" dirty="0" err="1"/>
                  <a:t>cùng</a:t>
                </a:r>
                <a:r>
                  <a:rPr lang="en-US" sz="1200" baseline="0" dirty="0"/>
                  <a:t> 1 </a:t>
                </a:r>
                <a:r>
                  <a:rPr lang="en-US" sz="1200" baseline="0" dirty="0" err="1"/>
                  <a:t>đường</a:t>
                </a:r>
                <a:r>
                  <a:rPr lang="en-US" sz="1200" baseline="0" dirty="0"/>
                  <a:t> </a:t>
                </a:r>
                <a:r>
                  <a:rPr lang="en-US" sz="1200" baseline="0" dirty="0" err="1"/>
                  <a:t>thẳng</a:t>
                </a:r>
                <a:r>
                  <a:rPr lang="en-US" sz="1200" baseline="0" dirty="0"/>
                  <a:t>. </a:t>
                </a:r>
                <a:r>
                  <a:rPr lang="en-US" sz="1200" baseline="0" dirty="0" err="1"/>
                  <a:t>Độ</a:t>
                </a:r>
                <a:r>
                  <a:rPr lang="en-US" sz="1200" baseline="0" dirty="0"/>
                  <a:t> </a:t>
                </a:r>
                <a:r>
                  <a:rPr lang="en-US" sz="1200" baseline="0" dirty="0" err="1"/>
                  <a:t>lớn</a:t>
                </a:r>
                <a:r>
                  <a:rPr lang="en-US" sz="1200" baseline="0" dirty="0"/>
                  <a:t> </a:t>
                </a:r>
                <a:r>
                  <a:rPr lang="en-US" sz="1200" baseline="0" dirty="0" err="1"/>
                  <a:t>của</a:t>
                </a:r>
                <a:r>
                  <a:rPr lang="en-US" sz="1200" baseline="0" dirty="0"/>
                  <a:t> </a:t>
                </a:r>
                <a:r>
                  <a:rPr lang="en-US" sz="1200" baseline="0" dirty="0" err="1"/>
                  <a:t>các</a:t>
                </a:r>
                <a:r>
                  <a:rPr lang="en-US" sz="1200" baseline="0" dirty="0"/>
                  <a:t> </a:t>
                </a:r>
                <a:r>
                  <a:rPr lang="en-US" sz="1200" baseline="0" dirty="0" err="1"/>
                  <a:t>đường</a:t>
                </a:r>
                <a:r>
                  <a:rPr lang="en-US" sz="1200" baseline="0" dirty="0"/>
                  <a:t> </a:t>
                </a:r>
                <a:r>
                  <a:rPr lang="en-US" sz="1200" baseline="0" dirty="0" err="1"/>
                  <a:t>thẳng</a:t>
                </a:r>
                <a:r>
                  <a:rPr lang="en-US" sz="1200" baseline="0" dirty="0"/>
                  <a:t> </a:t>
                </a:r>
                <a:r>
                  <a:rPr lang="en-US" sz="1200" baseline="0" dirty="0" err="1"/>
                  <a:t>thể</a:t>
                </a:r>
                <a:r>
                  <a:rPr lang="en-US" sz="1200" baseline="0" dirty="0"/>
                  <a:t> </a:t>
                </a:r>
                <a:r>
                  <a:rPr lang="en-US" sz="1200" baseline="0" dirty="0" err="1"/>
                  <a:t>hiện</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giữa</a:t>
                </a:r>
                <a:r>
                  <a:rPr lang="en-US" sz="1200" baseline="0" dirty="0"/>
                  <a:t> </a:t>
                </a:r>
                <a:r>
                  <a:rPr lang="en-US" sz="1200" baseline="0" dirty="0" err="1"/>
                  <a:t>dự</a:t>
                </a:r>
                <a:r>
                  <a:rPr lang="en-US" sz="1200" baseline="0" dirty="0"/>
                  <a:t> </a:t>
                </a:r>
                <a:r>
                  <a:rPr lang="en-US" sz="1200" baseline="0" dirty="0" err="1"/>
                  <a:t>đoán</a:t>
                </a:r>
                <a:r>
                  <a:rPr lang="en-US" sz="1200" baseline="0" dirty="0"/>
                  <a:t> </a:t>
                </a:r>
                <a:r>
                  <a:rPr lang="en-US" sz="1200" baseline="0" dirty="0" err="1"/>
                  <a:t>và</a:t>
                </a:r>
                <a:r>
                  <a:rPr lang="en-US" sz="1200" baseline="0" dirty="0"/>
                  <a:t> </a:t>
                </a:r>
                <a:r>
                  <a:rPr lang="en-US" sz="1200" baseline="0" dirty="0" err="1"/>
                  <a:t>giá</a:t>
                </a:r>
                <a:r>
                  <a:rPr lang="en-US" sz="1200" baseline="0" dirty="0"/>
                  <a:t> </a:t>
                </a:r>
                <a:r>
                  <a:rPr lang="en-US" sz="1200" baseline="0" dirty="0" err="1"/>
                  <a:t>trị</a:t>
                </a:r>
                <a:r>
                  <a:rPr lang="en-US" sz="1200" baseline="0" dirty="0"/>
                  <a:t> </a:t>
                </a:r>
                <a:r>
                  <a:rPr lang="en-US" sz="1200" baseline="0" dirty="0" err="1"/>
                  <a:t>đích</a:t>
                </a:r>
                <a:r>
                  <a:rPr lang="en-US" sz="1200" baseline="0" dirty="0"/>
                  <a:t>. Ta </a:t>
                </a:r>
                <a:r>
                  <a:rPr lang="en-US" sz="1200" baseline="0" dirty="0" err="1"/>
                  <a:t>tính</a:t>
                </a:r>
                <a:r>
                  <a:rPr lang="en-US" sz="1200" baseline="0" dirty="0"/>
                  <a:t> </a:t>
                </a:r>
                <a:r>
                  <a:rPr lang="en-US" sz="1200" baseline="0" dirty="0" err="1"/>
                  <a:t>tổng</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các</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này</a:t>
                </a:r>
                <a:r>
                  <a:rPr lang="en-US" sz="1200" baseline="0" dirty="0"/>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aseline="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aseline="0" dirty="0" err="1"/>
                  <a:t>Hàm</a:t>
                </a:r>
                <a:r>
                  <a:rPr lang="en-US" sz="1200" baseline="0" dirty="0"/>
                  <a:t> </a:t>
                </a:r>
                <a:r>
                  <a:rPr lang="en-US" sz="1200" baseline="0" dirty="0" err="1"/>
                  <a:t>mất</a:t>
                </a:r>
                <a:r>
                  <a:rPr lang="en-US" sz="1200" baseline="0" dirty="0"/>
                  <a:t> </a:t>
                </a:r>
                <a:r>
                  <a:rPr lang="en-US" sz="1200" baseline="0" dirty="0" err="1"/>
                  <a:t>mát</a:t>
                </a:r>
                <a:r>
                  <a:rPr lang="en-US" sz="1200" baseline="0" dirty="0"/>
                  <a:t> </a:t>
                </a:r>
                <a:r>
                  <a:rPr lang="en-US" sz="1200" baseline="0" dirty="0" err="1"/>
                  <a:t>trên</a:t>
                </a:r>
                <a:r>
                  <a:rPr lang="en-US" sz="1200" baseline="0" dirty="0"/>
                  <a:t> </a:t>
                </a:r>
                <a:r>
                  <a:rPr lang="en-US" sz="1200" baseline="0" dirty="0" err="1"/>
                  <a:t>được</a:t>
                </a:r>
                <a:r>
                  <a:rPr lang="en-US" sz="1200" baseline="0" dirty="0"/>
                  <a:t> </a:t>
                </a:r>
                <a:r>
                  <a:rPr lang="en-US" sz="1200" baseline="0" dirty="0" err="1"/>
                  <a:t>gọi</a:t>
                </a:r>
                <a:r>
                  <a:rPr lang="en-US" sz="1200" baseline="0" dirty="0"/>
                  <a:t> </a:t>
                </a:r>
                <a:r>
                  <a:rPr lang="en-US" sz="1200" baseline="0" dirty="0" err="1"/>
                  <a:t>là</a:t>
                </a:r>
                <a:r>
                  <a:rPr lang="en-US" sz="1200" baseline="0" dirty="0"/>
                  <a:t> </a:t>
                </a:r>
                <a:r>
                  <a:rPr lang="en-US" sz="1200" baseline="0" dirty="0" err="1"/>
                  <a:t>Hàm</a:t>
                </a:r>
                <a:r>
                  <a:rPr lang="en-US" sz="1200" baseline="0" dirty="0"/>
                  <a:t> </a:t>
                </a:r>
                <a:r>
                  <a:rPr lang="en-US" sz="1200" baseline="0" dirty="0" err="1"/>
                  <a:t>mất</a:t>
                </a:r>
                <a:r>
                  <a:rPr lang="en-US" sz="1200" baseline="0" dirty="0"/>
                  <a:t> </a:t>
                </a:r>
                <a:r>
                  <a:rPr lang="en-US" sz="1200" baseline="0" dirty="0" err="1"/>
                  <a:t>mát</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hoặc</a:t>
                </a:r>
                <a:r>
                  <a:rPr lang="en-US" sz="1200" baseline="0" dirty="0"/>
                  <a:t> </a:t>
                </a:r>
                <a:r>
                  <a:rPr lang="en-US" sz="1200" baseline="0" dirty="0" err="1"/>
                  <a:t>tổng</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phần</a:t>
                </a:r>
                <a:r>
                  <a:rPr lang="en-US" sz="1200" baseline="0" dirty="0"/>
                  <a:t> </a:t>
                </a:r>
                <a:r>
                  <a:rPr lang="en-US" sz="1200" baseline="0" dirty="0" err="1"/>
                  <a:t>dư</a:t>
                </a:r>
                <a:r>
                  <a:rPr lang="en-US" sz="1200" baseline="0" dirty="0"/>
                  <a:t>. Ta </a:t>
                </a:r>
                <a:r>
                  <a:rPr lang="en-US" sz="1200" baseline="0" dirty="0" err="1"/>
                  <a:t>có</a:t>
                </a:r>
                <a:r>
                  <a:rPr lang="en-US" sz="1200" baseline="0" dirty="0"/>
                  <a:t> </a:t>
                </a:r>
                <a:r>
                  <a:rPr lang="en-US" sz="1200" baseline="0" dirty="0" err="1"/>
                  <a:t>thể</a:t>
                </a:r>
                <a:r>
                  <a:rPr lang="en-US" sz="1200" baseline="0" dirty="0"/>
                  <a:t> </a:t>
                </a:r>
                <a:r>
                  <a:rPr lang="en-US" sz="1200" baseline="0" dirty="0" err="1"/>
                  <a:t>định</a:t>
                </a:r>
                <a:r>
                  <a:rPr lang="en-US" sz="1200" baseline="0" dirty="0"/>
                  <a:t> </a:t>
                </a:r>
                <a:r>
                  <a:rPr lang="en-US" sz="1200" baseline="0" dirty="0" err="1"/>
                  <a:t>nghĩa</a:t>
                </a:r>
                <a:r>
                  <a:rPr lang="en-US" sz="1200" baseline="0" dirty="0"/>
                  <a:t> </a:t>
                </a:r>
                <a:r>
                  <a:rPr lang="en-US" sz="1200" baseline="0" dirty="0" err="1"/>
                  <a:t>hàm</a:t>
                </a:r>
                <a:r>
                  <a:rPr lang="en-US" sz="1200" baseline="0" dirty="0"/>
                  <a:t> </a:t>
                </a:r>
                <a:r>
                  <a:rPr lang="en-US" sz="1200" baseline="0" dirty="0" err="1"/>
                  <a:t>mất</a:t>
                </a:r>
                <a:r>
                  <a:rPr lang="en-US" sz="1200" baseline="0" dirty="0"/>
                  <a:t> </a:t>
                </a:r>
                <a:r>
                  <a:rPr lang="en-US" sz="1200" baseline="0" dirty="0" err="1"/>
                  <a:t>mát</a:t>
                </a:r>
                <a:r>
                  <a:rPr lang="en-US" sz="1200" baseline="0" dirty="0"/>
                  <a:t> </a:t>
                </a:r>
                <a:r>
                  <a:rPr lang="en-US" sz="1200" baseline="0" dirty="0" err="1"/>
                  <a:t>sai</a:t>
                </a:r>
                <a:r>
                  <a:rPr lang="en-US" sz="1200" baseline="0" dirty="0"/>
                  <a:t> </a:t>
                </a:r>
                <a:r>
                  <a:rPr lang="en-US" sz="1200" baseline="0" dirty="0" err="1"/>
                  <a:t>số</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trung</a:t>
                </a:r>
                <a:r>
                  <a:rPr lang="en-US" sz="1200" baseline="0" dirty="0"/>
                  <a:t> </a:t>
                </a:r>
                <a:r>
                  <a:rPr lang="en-US" sz="1200" baseline="0" dirty="0" err="1"/>
                  <a:t>bình</a:t>
                </a:r>
                <a:r>
                  <a:rPr lang="en-US" sz="1200" baseline="0" dirty="0"/>
                  <a:t> </a:t>
                </a:r>
                <a:r>
                  <a:rPr lang="en-US" sz="1200" baseline="0" dirty="0" err="1"/>
                  <a:t>bằng</a:t>
                </a:r>
                <a:r>
                  <a:rPr lang="en-US" sz="1200" baseline="0" dirty="0"/>
                  <a:t> </a:t>
                </a:r>
                <a:r>
                  <a:rPr lang="en-US" sz="1200" baseline="0" dirty="0" err="1"/>
                  <a:t>cách</a:t>
                </a:r>
                <a:r>
                  <a:rPr lang="en-US" sz="1200" baseline="0" dirty="0"/>
                  <a:t> </a:t>
                </a:r>
                <a:r>
                  <a:rPr lang="en-US" sz="1200" baseline="0" dirty="0" err="1"/>
                  <a:t>lấy</a:t>
                </a:r>
                <a:r>
                  <a:rPr lang="en-US" sz="1200" baseline="0" dirty="0"/>
                  <a:t> </a:t>
                </a:r>
                <a:r>
                  <a:rPr lang="en-US" sz="1200" baseline="0" dirty="0" err="1"/>
                  <a:t>giá</a:t>
                </a:r>
                <a:r>
                  <a:rPr lang="en-US" sz="1200" baseline="0" dirty="0"/>
                  <a:t> </a:t>
                </a:r>
                <a:r>
                  <a:rPr lang="en-US" sz="1200" baseline="0" dirty="0" err="1"/>
                  <a:t>trị</a:t>
                </a:r>
                <a:r>
                  <a:rPr lang="en-US" sz="1200" baseline="0" dirty="0"/>
                  <a:t> </a:t>
                </a:r>
                <a:r>
                  <a:rPr lang="en-US" sz="1200" baseline="0" dirty="0" err="1"/>
                  <a:t>tổng</a:t>
                </a:r>
                <a:r>
                  <a:rPr lang="en-US" sz="1200" baseline="0" dirty="0"/>
                  <a:t> </a:t>
                </a:r>
                <a:r>
                  <a:rPr lang="en-US" sz="1200" baseline="0" dirty="0" err="1"/>
                  <a:t>bình</a:t>
                </a:r>
                <a:r>
                  <a:rPr lang="en-US" sz="1200" baseline="0" dirty="0"/>
                  <a:t> </a:t>
                </a:r>
                <a:r>
                  <a:rPr lang="en-US" sz="1200" baseline="0" dirty="0" err="1"/>
                  <a:t>phương</a:t>
                </a:r>
                <a:r>
                  <a:rPr lang="en-US" sz="1200" baseline="0" dirty="0"/>
                  <a:t> </a:t>
                </a:r>
                <a:r>
                  <a:rPr lang="en-US" sz="1200" baseline="0" dirty="0" err="1"/>
                  <a:t>phần</a:t>
                </a:r>
                <a:r>
                  <a:rPr lang="en-US" sz="1200" baseline="0" dirty="0"/>
                  <a:t> </a:t>
                </a:r>
                <a:r>
                  <a:rPr lang="en-US" sz="1200" baseline="0" dirty="0" err="1"/>
                  <a:t>dư</a:t>
                </a:r>
                <a:r>
                  <a:rPr lang="en-US" sz="1200" baseline="0" dirty="0"/>
                  <a:t> chia </a:t>
                </a:r>
                <a:r>
                  <a:rPr lang="en-US" sz="1200" baseline="0" dirty="0" err="1"/>
                  <a:t>cho</a:t>
                </a:r>
                <a:r>
                  <a:rPr lang="en-US" sz="1200" baseline="0" dirty="0"/>
                  <a:t> </a:t>
                </a:r>
                <a:r>
                  <a:rPr lang="en-US" sz="1200" baseline="0" dirty="0" err="1"/>
                  <a:t>số</a:t>
                </a:r>
                <a:r>
                  <a:rPr lang="en-US" sz="1200" baseline="0" dirty="0"/>
                  <a:t> </a:t>
                </a:r>
                <a:r>
                  <a:rPr lang="en-US" sz="1200" baseline="0" dirty="0" err="1"/>
                  <a:t>mẫu</a:t>
                </a:r>
                <a:r>
                  <a:rPr lang="en-US" sz="1200" baseline="0" dirty="0"/>
                  <a:t> </a:t>
                </a:r>
                <a:r>
                  <a:rPr lang="en-US" sz="1200" baseline="0" dirty="0" err="1"/>
                  <a:t>dữ</a:t>
                </a:r>
                <a:r>
                  <a:rPr lang="en-US" sz="1200" baseline="0" dirty="0"/>
                  <a:t> </a:t>
                </a:r>
                <a:r>
                  <a:rPr lang="en-US" sz="1200" baseline="0" dirty="0" err="1"/>
                  <a:t>liệu</a:t>
                </a:r>
                <a:r>
                  <a:rPr lang="en-US" sz="1200" baseline="0" dirty="0"/>
                  <a:t> N.</a:t>
                </a:r>
                <a:endParaRPr lang="en-US" sz="1200" dirty="0"/>
              </a:p>
            </p:txBody>
          </p:sp>
        </mc:Fallback>
      </mc:AlternateContent>
      <p:sp>
        <p:nvSpPr>
          <p:cNvPr id="371" name="Google Shape;371;p5:notes">
            <a:extLst>
              <a:ext uri="{FF2B5EF4-FFF2-40B4-BE49-F238E27FC236}">
                <a16:creationId xmlns:a16="http://schemas.microsoft.com/office/drawing/2014/main" id="{72243115-695D-2AF1-9062-298CE3F2409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8889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8D9EE434-F867-E7E9-76B1-C9D0A488DBAB}"/>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4F60147A-4C58-9BD2-9F12-DEAD54475A6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p:sp>
        <p:nvSpPr>
          <p:cNvPr id="371" name="Google Shape;371;p5:notes">
            <a:extLst>
              <a:ext uri="{FF2B5EF4-FFF2-40B4-BE49-F238E27FC236}">
                <a16:creationId xmlns:a16="http://schemas.microsoft.com/office/drawing/2014/main" id="{39FE3923-2E34-3FAC-575F-129C15FDBDB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3885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6C51D6A2-A347-8877-E5D2-CE5FA0441B8E}"/>
            </a:ext>
          </a:extLst>
        </p:cNvPr>
        <p:cNvGrpSpPr/>
        <p:nvPr/>
      </p:nvGrpSpPr>
      <p:grpSpPr>
        <a:xfrm>
          <a:off x="0" y="0"/>
          <a:ext cx="0" cy="0"/>
          <a:chOff x="0" y="0"/>
          <a:chExt cx="0" cy="0"/>
        </a:xfrm>
      </p:grpSpPr>
      <p:sp>
        <p:nvSpPr>
          <p:cNvPr id="370" name="Google Shape;370;p5:notes">
            <a:extLst>
              <a:ext uri="{FF2B5EF4-FFF2-40B4-BE49-F238E27FC236}">
                <a16:creationId xmlns:a16="http://schemas.microsoft.com/office/drawing/2014/main" id="{9CA9D2B1-3D47-4859-AFF5-BA19C6A07F1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i="0" dirty="0"/>
          </a:p>
        </p:txBody>
      </p:sp>
      <p:sp>
        <p:nvSpPr>
          <p:cNvPr id="371" name="Google Shape;371;p5:notes">
            <a:extLst>
              <a:ext uri="{FF2B5EF4-FFF2-40B4-BE49-F238E27FC236}">
                <a16:creationId xmlns:a16="http://schemas.microsoft.com/office/drawing/2014/main" id="{9591AFB9-5EF2-D40A-918B-3DEC6471C96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5576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C6761CAA-515B-FD3D-02EF-1234A47FF8D4}"/>
            </a:ext>
          </a:extLst>
        </p:cNvPr>
        <p:cNvGrpSpPr/>
        <p:nvPr/>
      </p:nvGrpSpPr>
      <p:grpSpPr>
        <a:xfrm>
          <a:off x="0" y="0"/>
          <a:ext cx="0" cy="0"/>
          <a:chOff x="0" y="0"/>
          <a:chExt cx="0" cy="0"/>
        </a:xfrm>
      </p:grpSpPr>
      <p:sp>
        <p:nvSpPr>
          <p:cNvPr id="360" name="Google Shape;360;p4:notes">
            <a:extLst>
              <a:ext uri="{FF2B5EF4-FFF2-40B4-BE49-F238E27FC236}">
                <a16:creationId xmlns:a16="http://schemas.microsoft.com/office/drawing/2014/main" id="{07528C79-6754-48E4-DC21-B9B434B7598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1" name="Google Shape;361;p4:notes">
            <a:extLst>
              <a:ext uri="{FF2B5EF4-FFF2-40B4-BE49-F238E27FC236}">
                <a16:creationId xmlns:a16="http://schemas.microsoft.com/office/drawing/2014/main" id="{D5DB0F07-4369-7384-BB58-E9251E531BD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2952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a:extLst>
            <a:ext uri="{FF2B5EF4-FFF2-40B4-BE49-F238E27FC236}">
              <a16:creationId xmlns:a16="http://schemas.microsoft.com/office/drawing/2014/main" id="{9264485F-6C58-6024-EC11-91EB404E025A}"/>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0" name="Google Shape;370;p5:notes">
                <a:extLst>
                  <a:ext uri="{FF2B5EF4-FFF2-40B4-BE49-F238E27FC236}">
                    <a16:creationId xmlns:a16="http://schemas.microsoft.com/office/drawing/2014/main" id="{CD3656B6-B930-627A-FF02-26CFB8192B3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i="0"/>
              </a:p>
            </p:txBody>
          </p:sp>
        </mc:Choice>
        <mc:Fallback xmlns="">
          <p:sp>
            <p:nvSpPr>
              <p:cNvPr id="370" name="Google Shape;370;p5:notes">
                <a:extLst>
                  <a:ext uri="{FF2B5EF4-FFF2-40B4-BE49-F238E27FC236}">
                    <a16:creationId xmlns:a16="http://schemas.microsoft.com/office/drawing/2014/main" id="{CD3656B6-B930-627A-FF02-26CFB8192B3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t>Một </a:t>
                </a:r>
                <a:r>
                  <a:rPr lang="en-US" sz="1200" dirty="0" err="1">
                    <a:solidFill>
                      <a:srgbClr val="FF0000"/>
                    </a:solidFill>
                  </a:rPr>
                  <a:t>mô</a:t>
                </a:r>
                <a:r>
                  <a:rPr lang="en-US" sz="1200" dirty="0">
                    <a:solidFill>
                      <a:srgbClr val="FF0000"/>
                    </a:solidFill>
                  </a:rPr>
                  <a:t> </a:t>
                </a:r>
                <a:r>
                  <a:rPr lang="en-US" sz="1200" err="1">
                    <a:solidFill>
                      <a:srgbClr val="FF0000"/>
                    </a:solidFill>
                  </a:rPr>
                  <a:t>hình</a:t>
                </a:r>
                <a:r>
                  <a:rPr lang="en-US" sz="1200">
                    <a:solidFill>
                      <a:srgbClr val="FF0000"/>
                    </a:solidFill>
                  </a:rPr>
                  <a:t> </a:t>
                </a:r>
                <a:r>
                  <a:rPr lang="en-US" sz="1200"/>
                  <a:t>hồi </a:t>
                </a:r>
                <a:r>
                  <a:rPr lang="en-US" sz="1200" dirty="0" err="1"/>
                  <a:t>quy</a:t>
                </a:r>
                <a:r>
                  <a:rPr lang="en-US" sz="1200" dirty="0"/>
                  <a:t> </a:t>
                </a:r>
                <a:r>
                  <a:rPr lang="en-US" sz="1200" dirty="0" err="1"/>
                  <a:t>tuyến</a:t>
                </a:r>
                <a:r>
                  <a:rPr lang="en-US" sz="1200" dirty="0"/>
                  <a:t> </a:t>
                </a:r>
                <a:r>
                  <a:rPr lang="en-US" sz="1200" err="1"/>
                  <a:t>tính</a:t>
                </a:r>
                <a:r>
                  <a:rPr lang="en-US" sz="1200"/>
                  <a:t> đa biến thực </a:t>
                </a:r>
                <a:r>
                  <a:rPr lang="en-US" sz="1200" dirty="0" err="1"/>
                  <a:t>hiện</a:t>
                </a:r>
                <a:r>
                  <a:rPr lang="en-US" sz="1200" dirty="0"/>
                  <a:t> </a:t>
                </a:r>
                <a:r>
                  <a:rPr lang="en-US" sz="1200" dirty="0" err="1"/>
                  <a:t>dự</a:t>
                </a:r>
                <a:r>
                  <a:rPr lang="en-US" sz="1200" dirty="0"/>
                  <a:t> </a:t>
                </a:r>
                <a:r>
                  <a:rPr lang="en-US" sz="1200" dirty="0" err="1"/>
                  <a:t>đoán</a:t>
                </a:r>
                <a:r>
                  <a:rPr lang="en-US" sz="1200" dirty="0"/>
                  <a:t> </a:t>
                </a:r>
                <a:r>
                  <a:rPr lang="en-US" sz="1200" dirty="0" err="1"/>
                  <a:t>đầu</a:t>
                </a:r>
                <a:r>
                  <a:rPr lang="en-US" sz="1200" dirty="0"/>
                  <a:t> </a:t>
                </a:r>
                <a:r>
                  <a:rPr lang="en-US" sz="1200" err="1"/>
                  <a:t>ra</a:t>
                </a:r>
                <a:r>
                  <a:rPr lang="en-US" sz="1200"/>
                  <a:t> với </a:t>
                </a:r>
                <a:r>
                  <a:rPr lang="en-US" sz="1200" dirty="0" err="1">
                    <a:solidFill>
                      <a:srgbClr val="0072FF"/>
                    </a:solidFill>
                  </a:rPr>
                  <a:t>một</a:t>
                </a:r>
                <a:r>
                  <a:rPr lang="en-US" sz="1200" dirty="0">
                    <a:solidFill>
                      <a:srgbClr val="0072FF"/>
                    </a:solidFill>
                  </a:rPr>
                  <a:t> </a:t>
                </a:r>
                <a:r>
                  <a:rPr lang="en-US" sz="1200" dirty="0" err="1">
                    <a:solidFill>
                      <a:srgbClr val="0072FF"/>
                    </a:solidFill>
                  </a:rPr>
                  <a:t>hàm</a:t>
                </a:r>
                <a:r>
                  <a:rPr lang="en-US" sz="1200" dirty="0">
                    <a:solidFill>
                      <a:srgbClr val="0072FF"/>
                    </a:solidFill>
                  </a:rPr>
                  <a:t> </a:t>
                </a:r>
                <a:r>
                  <a:rPr lang="en-US" sz="1200" dirty="0" err="1">
                    <a:solidFill>
                      <a:srgbClr val="0072FF"/>
                    </a:solidFill>
                  </a:rPr>
                  <a:t>tuyến</a:t>
                </a:r>
                <a:r>
                  <a:rPr lang="en-US" sz="1200" dirty="0">
                    <a:solidFill>
                      <a:srgbClr val="0072FF"/>
                    </a:solidFill>
                  </a:rPr>
                  <a:t> </a:t>
                </a:r>
                <a:r>
                  <a:rPr lang="en-US" sz="1200" err="1">
                    <a:solidFill>
                      <a:srgbClr val="0072FF"/>
                    </a:solidFill>
                  </a:rPr>
                  <a:t>tính</a:t>
                </a:r>
                <a:r>
                  <a:rPr lang="en-US" sz="1200">
                    <a:solidFill>
                      <a:srgbClr val="0072FF"/>
                    </a:solidFill>
                  </a:rPr>
                  <a:t> </a:t>
                </a:r>
                <a:r>
                  <a:rPr lang="en-US" sz="1200"/>
                  <a:t>của </a:t>
                </a:r>
                <a:r>
                  <a:rPr lang="en-US" sz="1200">
                    <a:solidFill>
                      <a:srgbClr val="FF0000"/>
                    </a:solidFill>
                  </a:rPr>
                  <a:t>các</a:t>
                </a:r>
                <a:r>
                  <a:rPr lang="en-US" sz="1200"/>
                  <a:t> </a:t>
                </a:r>
                <a:r>
                  <a:rPr lang="en-US" sz="1200" dirty="0" err="1"/>
                  <a:t>đặc</a:t>
                </a:r>
                <a:r>
                  <a:rPr lang="en-US" sz="1200" dirty="0"/>
                  <a:t> </a:t>
                </a:r>
                <a:r>
                  <a:rPr lang="en-US" sz="1200" dirty="0" err="1"/>
                  <a:t>trưng</a:t>
                </a:r>
                <a:r>
                  <a:rPr lang="en-US" sz="1200" dirty="0"/>
                  <a:t> </a:t>
                </a:r>
                <a:r>
                  <a:rPr lang="en-US" sz="1200" dirty="0" err="1"/>
                  <a:t>đầu</a:t>
                </a:r>
                <a:r>
                  <a:rPr lang="en-US" sz="1200" dirty="0"/>
                  <a:t> </a:t>
                </a:r>
                <a:r>
                  <a:rPr lang="en-US" sz="1200" dirty="0" err="1"/>
                  <a:t>vào</a:t>
                </a:r>
                <a:r>
                  <a:rPr lang="en-US" sz="1200" dirty="0"/>
                  <a:t> </a:t>
                </a:r>
                <a:r>
                  <a:rPr lang="en-US" sz="1200" i="0">
                    <a:latin typeface="Cambria Math" panose="02040503050406030204" pitchFamily="18" charset="0"/>
                  </a:rPr>
                  <a:t>𝑥_1</a:t>
                </a:r>
                <a:r>
                  <a:rPr lang="en-US" sz="1200" b="0" i="0">
                    <a:latin typeface="Cambria Math" panose="02040503050406030204" pitchFamily="18" charset="0"/>
                  </a:rPr>
                  <a:t>,</a:t>
                </a:r>
                <a:r>
                  <a:rPr lang="en-US" sz="1200" i="0">
                    <a:latin typeface="Cambria Math" panose="02040503050406030204" pitchFamily="18" charset="0"/>
                  </a:rPr>
                  <a:t>𝑥_</a:t>
                </a:r>
                <a:r>
                  <a:rPr lang="en-US" sz="1200" b="0" i="0">
                    <a:latin typeface="Cambria Math" panose="02040503050406030204" pitchFamily="18" charset="0"/>
                  </a:rPr>
                  <a:t>2,</a:t>
                </a:r>
                <a:r>
                  <a:rPr lang="en-US" sz="1200" i="0">
                    <a:latin typeface="Cambria Math" panose="02040503050406030204" pitchFamily="18" charset="0"/>
                    <a:ea typeface="Cambria Math" panose="02040503050406030204" pitchFamily="18" charset="0"/>
                  </a:rPr>
                  <a:t>⋯</a:t>
                </a:r>
                <a:r>
                  <a:rPr lang="en-US" sz="1200" b="0" i="0">
                    <a:latin typeface="Cambria Math" panose="02040503050406030204" pitchFamily="18" charset="0"/>
                    <a:ea typeface="Cambria Math" panose="02040503050406030204" pitchFamily="18" charset="0"/>
                  </a:rPr>
                  <a:t>,</a:t>
                </a:r>
                <a:r>
                  <a:rPr lang="en-US" sz="1200" i="0">
                    <a:latin typeface="Cambria Math" panose="02040503050406030204" pitchFamily="18" charset="0"/>
                  </a:rPr>
                  <a:t>𝑥_𝐷</a:t>
                </a:r>
                <a:r>
                  <a:rPr lang="en-US" sz="1200" dirty="0"/>
                  <a:t>:</a:t>
                </a:r>
              </a:p>
              <a:p>
                <a:pPr marL="228600" lvl="0" indent="-50800" algn="ctr">
                  <a:lnSpc>
                    <a:spcPct val="114000"/>
                  </a:lnSpc>
                  <a:spcBef>
                    <a:spcPts val="0"/>
                  </a:spcBef>
                  <a:buNone/>
                </a:pPr>
                <a:r>
                  <a:rPr lang="en-US" sz="1200" b="0" i="0">
                    <a:latin typeface="Cambria Math" panose="02040503050406030204" pitchFamily="18" charset="0"/>
                  </a:rPr>
                  <a:t>𝑓(</a:t>
                </a:r>
                <a:r>
                  <a:rPr lang="en-US" sz="1200" i="0">
                    <a:latin typeface="Cambria Math" panose="02040503050406030204" pitchFamily="18" charset="0"/>
                  </a:rPr>
                  <a:t>𝑥_1,𝑥_2,…</a:t>
                </a:r>
                <a:r>
                  <a:rPr lang="en-US" sz="1200" i="0">
                    <a:latin typeface="Cambria Math" panose="02040503050406030204" pitchFamily="18" charset="0"/>
                    <a:ea typeface="Cambria Math" panose="02040503050406030204" pitchFamily="18" charset="0"/>
                  </a:rPr>
                  <a:t>,</a:t>
                </a:r>
                <a:r>
                  <a:rPr lang="en-US" sz="1200" i="0">
                    <a:latin typeface="Cambria Math" panose="02040503050406030204" pitchFamily="18" charset="0"/>
                  </a:rPr>
                  <a:t>𝑥_𝐷</a:t>
                </a:r>
                <a:r>
                  <a:rPr lang="en-US" sz="1200" b="0" i="0">
                    <a:latin typeface="Cambria Math" panose="02040503050406030204" pitchFamily="18" charset="0"/>
                  </a:rPr>
                  <a:t>;𝑤_0,</a:t>
                </a:r>
                <a:r>
                  <a:rPr lang="en-US" sz="1200" i="0">
                    <a:latin typeface="Cambria Math" panose="02040503050406030204" pitchFamily="18" charset="0"/>
                  </a:rPr>
                  <a:t>𝑤_</a:t>
                </a:r>
                <a:r>
                  <a:rPr lang="en-US" sz="1200" b="0" i="0">
                    <a:latin typeface="Cambria Math" panose="02040503050406030204" pitchFamily="18" charset="0"/>
                  </a:rPr>
                  <a:t>1,</a:t>
                </a:r>
                <a:r>
                  <a:rPr lang="en-US" sz="1200" i="0">
                    <a:latin typeface="Cambria Math" panose="02040503050406030204" pitchFamily="18" charset="0"/>
                  </a:rPr>
                  <a:t>𝑤_</a:t>
                </a:r>
                <a:r>
                  <a:rPr lang="en-US" sz="1200" b="0" i="0">
                    <a:latin typeface="Cambria Math" panose="02040503050406030204" pitchFamily="18" charset="0"/>
                  </a:rPr>
                  <a:t>2,…,</a:t>
                </a:r>
                <a:r>
                  <a:rPr lang="en-US" sz="1200" i="0">
                    <a:latin typeface="Cambria Math" panose="02040503050406030204" pitchFamily="18" charset="0"/>
                  </a:rPr>
                  <a:t>𝑤_</a:t>
                </a:r>
                <a:r>
                  <a:rPr lang="en-US" sz="1200" b="0" i="0">
                    <a:latin typeface="Cambria Math" panose="02040503050406030204" pitchFamily="18" charset="0"/>
                  </a:rPr>
                  <a:t>𝐷 )=</a:t>
                </a:r>
                <a:r>
                  <a:rPr lang="en-US" sz="1200" i="0">
                    <a:latin typeface="Cambria Math" panose="02040503050406030204" pitchFamily="18" charset="0"/>
                  </a:rPr>
                  <a:t>𝑤_0</a:t>
                </a:r>
                <a:r>
                  <a:rPr lang="en-US" sz="1200" b="0" i="0">
                    <a:latin typeface="Cambria Math" panose="02040503050406030204" pitchFamily="18" charset="0"/>
                  </a:rPr>
                  <a:t>+</a:t>
                </a:r>
                <a:r>
                  <a:rPr lang="en-US" sz="1200" i="0">
                    <a:latin typeface="Cambria Math" panose="02040503050406030204" pitchFamily="18" charset="0"/>
                  </a:rPr>
                  <a:t>𝑤_</a:t>
                </a:r>
                <a:r>
                  <a:rPr lang="en-US" sz="1200" b="0" i="0">
                    <a:latin typeface="Cambria Math" panose="02040503050406030204" pitchFamily="18" charset="0"/>
                  </a:rPr>
                  <a:t>1 𝑥_</a:t>
                </a:r>
                <a:r>
                  <a:rPr lang="en-US" sz="1200" i="0">
                    <a:latin typeface="Cambria Math" panose="02040503050406030204" pitchFamily="18" charset="0"/>
                  </a:rPr>
                  <a:t>1</a:t>
                </a:r>
                <a:r>
                  <a:rPr lang="en-US" sz="1200" b="0" i="0">
                    <a:latin typeface="Cambria Math" panose="02040503050406030204" pitchFamily="18" charset="0"/>
                  </a:rPr>
                  <a:t> "+</a:t>
                </a:r>
                <a:r>
                  <a:rPr lang="en-US" sz="1200" i="0" dirty="0">
                    <a:latin typeface="Cambria Math" panose="02040503050406030204" pitchFamily="18" charset="0"/>
                  </a:rPr>
                  <a:t> </a:t>
                </a:r>
                <a:r>
                  <a:rPr lang="en-US" sz="1200" i="0">
                    <a:latin typeface="Cambria Math" panose="02040503050406030204" pitchFamily="18" charset="0"/>
                  </a:rPr>
                  <a:t>" 𝑤_</a:t>
                </a:r>
                <a:r>
                  <a:rPr lang="en-US" sz="1200" b="0" i="0">
                    <a:latin typeface="Cambria Math" panose="02040503050406030204" pitchFamily="18" charset="0"/>
                  </a:rPr>
                  <a:t>2 </a:t>
                </a:r>
                <a:r>
                  <a:rPr lang="en-US" sz="1200" i="0">
                    <a:latin typeface="Cambria Math" panose="02040503050406030204" pitchFamily="18" charset="0"/>
                  </a:rPr>
                  <a:t>𝑥_</a:t>
                </a:r>
                <a:r>
                  <a:rPr lang="en-US" sz="1200" b="0" i="0">
                    <a:latin typeface="Cambria Math" panose="02040503050406030204" pitchFamily="18" charset="0"/>
                  </a:rPr>
                  <a:t>2+…</a:t>
                </a:r>
                <a:r>
                  <a:rPr lang="en-US" sz="1200" b="0" i="0">
                    <a:latin typeface="Cambria Math" panose="02040503050406030204" pitchFamily="18" charset="0"/>
                    <a:ea typeface="Cambria Math" panose="02040503050406030204" pitchFamily="18" charset="0"/>
                  </a:rPr>
                  <a:t>+</a:t>
                </a:r>
                <a:r>
                  <a:rPr lang="en-US" sz="1200" i="0">
                    <a:latin typeface="Cambria Math" panose="02040503050406030204" pitchFamily="18" charset="0"/>
                  </a:rPr>
                  <a:t>𝑤_</a:t>
                </a:r>
                <a:r>
                  <a:rPr lang="en-US" sz="1200" b="0" i="0">
                    <a:latin typeface="Cambria Math" panose="02040503050406030204" pitchFamily="18" charset="0"/>
                  </a:rPr>
                  <a:t>𝐷 </a:t>
                </a:r>
                <a:r>
                  <a:rPr lang="en-US" sz="1200" i="0">
                    <a:latin typeface="Cambria Math" panose="02040503050406030204" pitchFamily="18" charset="0"/>
                  </a:rPr>
                  <a:t>𝑥_</a:t>
                </a:r>
                <a:r>
                  <a:rPr lang="en-US" sz="1200" b="0" i="0">
                    <a:latin typeface="Cambria Math" panose="02040503050406030204" pitchFamily="18" charset="0"/>
                  </a:rPr>
                  <a:t>𝐷</a:t>
                </a:r>
                <a:endParaRPr lang="en-US" sz="1200" dirty="0"/>
              </a:p>
              <a:p>
                <a:pPr marL="228600" lvl="0" indent="-50800" algn="l">
                  <a:lnSpc>
                    <a:spcPct val="114000"/>
                  </a:lnSpc>
                  <a:spcBef>
                    <a:spcPts val="0"/>
                  </a:spcBef>
                  <a:buNone/>
                </a:pPr>
                <a:r>
                  <a:rPr lang="en-US" sz="1200" i="0">
                    <a:latin typeface="Cambria Math" panose="02040503050406030204" pitchFamily="18" charset="0"/>
                  </a:rPr>
                  <a:t>𝑤_0,𝑤_1,𝑤_2,…,𝑤_𝐷</a:t>
                </a:r>
                <a:r>
                  <a:rPr lang="en-US" sz="1200" dirty="0"/>
                  <a:t>: </a:t>
                </a:r>
                <a:r>
                  <a:rPr lang="en-US" sz="1200" dirty="0" err="1">
                    <a:solidFill>
                      <a:srgbClr val="FF0000"/>
                    </a:solidFill>
                  </a:rPr>
                  <a:t>các</a:t>
                </a:r>
                <a:r>
                  <a:rPr lang="en-US" sz="1200" dirty="0">
                    <a:solidFill>
                      <a:srgbClr val="FF0000"/>
                    </a:solidFill>
                  </a:rPr>
                  <a:t> </a:t>
                </a:r>
                <a:r>
                  <a:rPr lang="en-US" sz="1200" dirty="0" err="1">
                    <a:solidFill>
                      <a:srgbClr val="FF0000"/>
                    </a:solidFill>
                  </a:rPr>
                  <a:t>tham</a:t>
                </a:r>
                <a:r>
                  <a:rPr lang="en-US" sz="1200" dirty="0">
                    <a:solidFill>
                      <a:srgbClr val="FF0000"/>
                    </a:solidFill>
                  </a:rPr>
                  <a:t> </a:t>
                </a:r>
                <a:r>
                  <a:rPr lang="en-US" sz="1200" dirty="0" err="1">
                    <a:solidFill>
                      <a:srgbClr val="FF0000"/>
                    </a:solidFill>
                  </a:rPr>
                  <a:t>số</a:t>
                </a:r>
                <a:r>
                  <a:rPr lang="en-US" sz="1200" dirty="0">
                    <a:solidFill>
                      <a:srgbClr val="FF0000"/>
                    </a:solidFill>
                  </a:rPr>
                  <a:t> (parameters) </a:t>
                </a:r>
                <a:r>
                  <a:rPr lang="en-US" sz="1200" dirty="0" err="1"/>
                  <a:t>của</a:t>
                </a:r>
                <a:r>
                  <a:rPr lang="en-US" sz="1200" dirty="0"/>
                  <a:t> </a:t>
                </a:r>
                <a:r>
                  <a:rPr lang="en-US" sz="1200" dirty="0" err="1"/>
                  <a:t>mô</a:t>
                </a:r>
                <a:r>
                  <a:rPr lang="en-US" sz="1200" dirty="0"/>
                  <a:t> </a:t>
                </a:r>
                <a:r>
                  <a:rPr lang="en-US" sz="1200" err="1"/>
                  <a:t>hình</a:t>
                </a:r>
                <a:r>
                  <a:rPr lang="en-US" sz="1200"/>
                  <a:t>.</a:t>
                </a:r>
              </a:p>
              <a:p>
                <a:pPr marL="228600" lvl="0" indent="-50800" algn="l">
                  <a:lnSpc>
                    <a:spcPct val="114000"/>
                  </a:lnSpc>
                  <a:spcBef>
                    <a:spcPts val="0"/>
                  </a:spcBef>
                  <a:buNone/>
                </a:pPr>
                <a:r>
                  <a:rPr lang="en-US" sz="1200" i="0">
                    <a:latin typeface="Cambria Math" panose="02040503050406030204" pitchFamily="18" charset="0"/>
                  </a:rPr>
                  <a:t>𝑤_0</a:t>
                </a:r>
                <a:r>
                  <a:rPr lang="en-US" sz="1200"/>
                  <a:t>: tham số </a:t>
                </a:r>
                <a:r>
                  <a:rPr lang="en-US" sz="1200">
                    <a:solidFill>
                      <a:srgbClr val="0072FF"/>
                    </a:solidFill>
                  </a:rPr>
                  <a:t>bias</a:t>
                </a:r>
                <a:r>
                  <a:rPr lang="en-US" sz="1200"/>
                  <a:t>.</a:t>
                </a:r>
              </a:p>
              <a:p>
                <a:pPr marL="228600" lvl="0" indent="-50800" algn="l">
                  <a:lnSpc>
                    <a:spcPct val="114000"/>
                  </a:lnSpc>
                  <a:spcBef>
                    <a:spcPts val="0"/>
                  </a:spcBef>
                  <a:buNone/>
                </a:pPr>
                <a:r>
                  <a:rPr lang="en-US" sz="1200" i="0">
                    <a:latin typeface="Cambria Math" panose="02040503050406030204" pitchFamily="18" charset="0"/>
                  </a:rPr>
                  <a:t>𝑤_1,𝑤_2,…,𝑤_𝐷</a:t>
                </a:r>
                <a:r>
                  <a:rPr lang="en-US" sz="1200"/>
                  <a:t>: </a:t>
                </a:r>
                <a:r>
                  <a:rPr lang="en-US" sz="1200">
                    <a:solidFill>
                      <a:srgbClr val="0072FF"/>
                    </a:solidFill>
                  </a:rPr>
                  <a:t>trọng số</a:t>
                </a:r>
                <a:r>
                  <a:rPr lang="en-US" sz="1200"/>
                  <a:t> (weights) của mỗi đặc trưng.</a:t>
                </a:r>
              </a:p>
              <a:p>
                <a:pPr marL="0" lvl="0" indent="0" algn="l" rtl="0">
                  <a:spcBef>
                    <a:spcPts val="0"/>
                  </a:spcBef>
                  <a:spcAft>
                    <a:spcPts val="0"/>
                  </a:spcAft>
                  <a:buNone/>
                </a:pPr>
                <a:endParaRPr lang="en-US" i="0"/>
              </a:p>
              <a:p>
                <a:pPr marL="0" lvl="0" indent="0" algn="l" rtl="0">
                  <a:spcBef>
                    <a:spcPts val="0"/>
                  </a:spcBef>
                  <a:spcAft>
                    <a:spcPts val="0"/>
                  </a:spcAft>
                  <a:buNone/>
                </a:pPr>
                <a:r>
                  <a:rPr lang="en-US" i="0"/>
                  <a:t>Khi thiết kế mô hình hồi quy tuyến tính đa biến, ta cần quyết định sử dụng bao nhiêu đặc trưng, và từng đặc trưng là gì sao cho có một mô hình hợp lý. Vấn đề này liên quan đến một bài toán khác trong máy học là lựa chọn đặc trưng (feature selection).</a:t>
                </a:r>
              </a:p>
              <a:p>
                <a:pPr marL="0" lvl="0" indent="0" algn="l" rtl="0">
                  <a:spcBef>
                    <a:spcPts val="0"/>
                  </a:spcBef>
                  <a:spcAft>
                    <a:spcPts val="0"/>
                  </a:spcAft>
                  <a:buNone/>
                </a:pPr>
                <a:endParaRPr lang="en-US" i="0"/>
              </a:p>
              <a:p>
                <a:pPr marL="0" lvl="0" indent="0" algn="l" rtl="0">
                  <a:spcBef>
                    <a:spcPts val="0"/>
                  </a:spcBef>
                  <a:spcAft>
                    <a:spcPts val="0"/>
                  </a:spcAft>
                  <a:buNone/>
                </a:pPr>
                <a:r>
                  <a:rPr lang="en-US" i="0"/>
                  <a:t>Ta có thể biểu diễn các tham số của mô hình thành một vector w như thế này. Và mỗi mẫu dữ liệu cũng có thể biểu diễn thành một vector chứa tất cả các đặc trưng, đồng thời ta bổ sung thêm một giá trị mặc định là 1. Như vậy mô hình hồi quy tuyến tính đa biến của chúng ta có thể được viết thành tích vô hướng giữa vector w và x. Ta sẽ có w0 nhân với giá trị mặc định 1 ở đây.</a:t>
                </a:r>
              </a:p>
            </p:txBody>
          </p:sp>
        </mc:Fallback>
      </mc:AlternateContent>
      <p:sp>
        <p:nvSpPr>
          <p:cNvPr id="371" name="Google Shape;371;p5:notes">
            <a:extLst>
              <a:ext uri="{FF2B5EF4-FFF2-40B4-BE49-F238E27FC236}">
                <a16:creationId xmlns:a16="http://schemas.microsoft.com/office/drawing/2014/main" id="{3CED4ABF-944B-C1D8-66AC-25870DBEE5E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13129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êu đề">
  <p:cSld name="Tiêu đề">
    <p:spTree>
      <p:nvGrpSpPr>
        <p:cNvPr id="1" name="Shape 15"/>
        <p:cNvGrpSpPr/>
        <p:nvPr/>
      </p:nvGrpSpPr>
      <p:grpSpPr>
        <a:xfrm>
          <a:off x="0" y="0"/>
          <a:ext cx="0" cy="0"/>
          <a:chOff x="0" y="0"/>
          <a:chExt cx="0" cy="0"/>
        </a:xfrm>
      </p:grpSpPr>
      <p:sp>
        <p:nvSpPr>
          <p:cNvPr id="16" name="Google Shape;16;p13"/>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3"/>
          <p:cNvSpPr/>
          <p:nvPr/>
        </p:nvSpPr>
        <p:spPr>
          <a:xfrm rot="10800000">
            <a:off x="-1" y="0"/>
            <a:ext cx="12192000" cy="6858000"/>
          </a:xfrm>
          <a:custGeom>
            <a:avLst/>
            <a:gdLst/>
            <a:ahLst/>
            <a:cxnLst/>
            <a:rect l="l" t="t" r="r" b="b"/>
            <a:pathLst>
              <a:path w="12192000" h="6858000" extrusionOk="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 name="Google Shape;18;p13"/>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9" name="Google Shape;19;p13"/>
          <p:cNvGrpSpPr/>
          <p:nvPr/>
        </p:nvGrpSpPr>
        <p:grpSpPr>
          <a:xfrm>
            <a:off x="58527" y="40944"/>
            <a:ext cx="2869771" cy="1563379"/>
            <a:chOff x="44879" y="27296"/>
            <a:chExt cx="2869771" cy="1563379"/>
          </a:xfrm>
        </p:grpSpPr>
        <p:cxnSp>
          <p:nvCxnSpPr>
            <p:cNvPr id="20" name="Google Shape;20;p13"/>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1" name="Google Shape;21;p13"/>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2" name="Google Shape;22;p13"/>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3" name="Google Shape;23;p13"/>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24" name="Google Shape;24;p13"/>
          <p:cNvGrpSpPr/>
          <p:nvPr/>
        </p:nvGrpSpPr>
        <p:grpSpPr>
          <a:xfrm rot="10800000">
            <a:off x="9263702" y="5253677"/>
            <a:ext cx="2869771" cy="1563379"/>
            <a:chOff x="44879" y="27296"/>
            <a:chExt cx="2869771" cy="1563379"/>
          </a:xfrm>
        </p:grpSpPr>
        <p:cxnSp>
          <p:nvCxnSpPr>
            <p:cNvPr id="25" name="Google Shape;25;p13"/>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6" name="Google Shape;26;p13"/>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7" name="Google Shape;27;p13"/>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8" name="Google Shape;28;p13"/>
          <p:cNvSpPr/>
          <p:nvPr/>
        </p:nvSpPr>
        <p:spPr>
          <a:xfrm flipH="1">
            <a:off x="5441009" y="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9" name="Google Shape;29;p13"/>
          <p:cNvSpPr/>
          <p:nvPr/>
        </p:nvSpPr>
        <p:spPr>
          <a:xfrm rot="10800000" flipH="1">
            <a:off x="0" y="655320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0" name="Google Shape;30;p13"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31" name="Google Shape;31;p13"/>
          <p:cNvSpPr txBox="1"/>
          <p:nvPr/>
        </p:nvSpPr>
        <p:spPr>
          <a:xfrm>
            <a:off x="956926" y="326133"/>
            <a:ext cx="3996607"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VN" sz="1400" b="0" i="0" u="none" strike="noStrike" cap="none">
                <a:solidFill>
                  <a:srgbClr val="000046"/>
                </a:solidFill>
                <a:latin typeface="Arial"/>
                <a:ea typeface="Arial"/>
                <a:cs typeface="Arial"/>
                <a:sym typeface="Arial"/>
              </a:rPr>
              <a:t>ĐẠI HỌC QUỐC GIA TP. HỒ CHÍ MINH</a:t>
            </a:r>
            <a:endParaRPr/>
          </a:p>
          <a:p>
            <a:pPr marL="0" marR="0" lvl="0" indent="0" algn="l" rtl="0">
              <a:spcBef>
                <a:spcPts val="0"/>
              </a:spcBef>
              <a:spcAft>
                <a:spcPts val="0"/>
              </a:spcAft>
              <a:buNone/>
            </a:pPr>
            <a:r>
              <a:rPr lang="en-VN" sz="1400" b="1">
                <a:solidFill>
                  <a:srgbClr val="000046"/>
                </a:solidFill>
                <a:latin typeface="Arial"/>
                <a:ea typeface="Arial"/>
                <a:cs typeface="Arial"/>
                <a:sym typeface="Arial"/>
              </a:rPr>
              <a:t>TRƯỜNG ĐẠI HỌC CÔNG NGHỆ THÔNG TIN</a:t>
            </a:r>
            <a:endParaRPr/>
          </a:p>
        </p:txBody>
      </p:sp>
      <p:sp>
        <p:nvSpPr>
          <p:cNvPr id="32" name="Google Shape;32;p13"/>
          <p:cNvSpPr/>
          <p:nvPr/>
        </p:nvSpPr>
        <p:spPr>
          <a:xfrm>
            <a:off x="105836" y="6604291"/>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33" name="Google Shape;33;p13"/>
          <p:cNvSpPr txBox="1">
            <a:spLocks noGrp="1"/>
          </p:cNvSpPr>
          <p:nvPr>
            <p:ph type="sldNum" idx="12"/>
          </p:nvPr>
        </p:nvSpPr>
        <p:spPr>
          <a:xfrm>
            <a:off x="75604" y="6587552"/>
            <a:ext cx="291600" cy="291600"/>
          </a:xfrm>
          <a:prstGeom prst="rect">
            <a:avLst/>
          </a:prstGeom>
          <a:noFill/>
          <a:ln>
            <a:noFill/>
          </a:ln>
        </p:spPr>
        <p:txBody>
          <a:bodyPr spcFirstLastPara="1" wrap="square" lIns="91425" tIns="45700" rIns="91425" bIns="45700" anchor="ctr" anchorCtr="0">
            <a:noAutofit/>
          </a:bodyPr>
          <a:lstStyle>
            <a:lvl1pPr marL="0" marR="0" lvl="0" indent="0" algn="ctr">
              <a:spcBef>
                <a:spcPts val="0"/>
              </a:spcBef>
              <a:buNone/>
              <a:defRPr sz="700" b="0" i="0" u="none" strike="noStrike" cap="none">
                <a:solidFill>
                  <a:schemeClr val="dk1"/>
                </a:solidFill>
                <a:latin typeface="Arial"/>
                <a:ea typeface="Arial"/>
                <a:cs typeface="Arial"/>
                <a:sym typeface="Arial"/>
              </a:defRPr>
            </a:lvl1pPr>
            <a:lvl2pPr marL="0" marR="0" lvl="1" indent="0" algn="ctr">
              <a:spcBef>
                <a:spcPts val="0"/>
              </a:spcBef>
              <a:buNone/>
              <a:defRPr sz="700" b="0" i="0" u="none" strike="noStrike" cap="none">
                <a:solidFill>
                  <a:schemeClr val="dk1"/>
                </a:solidFill>
                <a:latin typeface="Arial"/>
                <a:ea typeface="Arial"/>
                <a:cs typeface="Arial"/>
                <a:sym typeface="Arial"/>
              </a:defRPr>
            </a:lvl2pPr>
            <a:lvl3pPr marL="0" marR="0" lvl="2" indent="0" algn="ctr">
              <a:spcBef>
                <a:spcPts val="0"/>
              </a:spcBef>
              <a:buNone/>
              <a:defRPr sz="700" b="0" i="0" u="none" strike="noStrike" cap="none">
                <a:solidFill>
                  <a:schemeClr val="dk1"/>
                </a:solidFill>
                <a:latin typeface="Arial"/>
                <a:ea typeface="Arial"/>
                <a:cs typeface="Arial"/>
                <a:sym typeface="Arial"/>
              </a:defRPr>
            </a:lvl3pPr>
            <a:lvl4pPr marL="0" marR="0" lvl="3" indent="0" algn="ctr">
              <a:spcBef>
                <a:spcPts val="0"/>
              </a:spcBef>
              <a:buNone/>
              <a:defRPr sz="700" b="0" i="0" u="none" strike="noStrike" cap="none">
                <a:solidFill>
                  <a:schemeClr val="dk1"/>
                </a:solidFill>
                <a:latin typeface="Arial"/>
                <a:ea typeface="Arial"/>
                <a:cs typeface="Arial"/>
                <a:sym typeface="Arial"/>
              </a:defRPr>
            </a:lvl4pPr>
            <a:lvl5pPr marL="0" marR="0" lvl="4" indent="0" algn="ctr">
              <a:spcBef>
                <a:spcPts val="0"/>
              </a:spcBef>
              <a:buNone/>
              <a:defRPr sz="700" b="0" i="0" u="none" strike="noStrike" cap="none">
                <a:solidFill>
                  <a:schemeClr val="dk1"/>
                </a:solidFill>
                <a:latin typeface="Arial"/>
                <a:ea typeface="Arial"/>
                <a:cs typeface="Arial"/>
                <a:sym typeface="Arial"/>
              </a:defRPr>
            </a:lvl5pPr>
            <a:lvl6pPr marL="0" marR="0" lvl="5" indent="0" algn="ctr">
              <a:spcBef>
                <a:spcPts val="0"/>
              </a:spcBef>
              <a:buNone/>
              <a:defRPr sz="700" b="0" i="0" u="none" strike="noStrike" cap="none">
                <a:solidFill>
                  <a:schemeClr val="dk1"/>
                </a:solidFill>
                <a:latin typeface="Arial"/>
                <a:ea typeface="Arial"/>
                <a:cs typeface="Arial"/>
                <a:sym typeface="Arial"/>
              </a:defRPr>
            </a:lvl6pPr>
            <a:lvl7pPr marL="0" marR="0" lvl="6" indent="0" algn="ctr">
              <a:spcBef>
                <a:spcPts val="0"/>
              </a:spcBef>
              <a:buNone/>
              <a:defRPr sz="700" b="0" i="0" u="none" strike="noStrike" cap="none">
                <a:solidFill>
                  <a:schemeClr val="dk1"/>
                </a:solidFill>
                <a:latin typeface="Arial"/>
                <a:ea typeface="Arial"/>
                <a:cs typeface="Arial"/>
                <a:sym typeface="Arial"/>
              </a:defRPr>
            </a:lvl7pPr>
            <a:lvl8pPr marL="0" marR="0" lvl="7" indent="0" algn="ctr">
              <a:spcBef>
                <a:spcPts val="0"/>
              </a:spcBef>
              <a:buNone/>
              <a:defRPr sz="700" b="0" i="0" u="none" strike="noStrike" cap="none">
                <a:solidFill>
                  <a:schemeClr val="dk1"/>
                </a:solidFill>
                <a:latin typeface="Arial"/>
                <a:ea typeface="Arial"/>
                <a:cs typeface="Arial"/>
                <a:sym typeface="Arial"/>
              </a:defRPr>
            </a:lvl8pPr>
            <a:lvl9pPr marL="0" marR="0" lvl="8" indent="0" algn="ctr">
              <a:spcBef>
                <a:spcPts val="0"/>
              </a:spcBef>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VN"/>
              <a:t>‹#›</a:t>
            </a:fld>
            <a:endParaRPr/>
          </a:p>
        </p:txBody>
      </p:sp>
      <p:sp>
        <p:nvSpPr>
          <p:cNvPr id="34" name="Google Shape;34;p13"/>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000046"/>
              </a:buClr>
              <a:buSzPts val="4400"/>
              <a:buNone/>
              <a:defRPr sz="4400" b="1">
                <a:solidFill>
                  <a:srgbClr val="000046"/>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13"/>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rgbClr val="000046"/>
              </a:buClr>
              <a:buSzPts val="2800"/>
              <a:buNone/>
              <a:defRPr sz="2800" b="1">
                <a:solidFill>
                  <a:srgbClr val="000046"/>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3"/>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1400"/>
              <a:buNone/>
              <a:defRPr sz="1400" b="1" i="0">
                <a:solidFill>
                  <a:schemeClr val="lt1"/>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3"/>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A5A5A5"/>
              </a:buClr>
              <a:buSzPts val="1200"/>
              <a:buNone/>
              <a:defRPr sz="1200">
                <a:solidFill>
                  <a:srgbClr val="A5A5A5"/>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3"/>
          <p:cNvSpPr txBox="1">
            <a:spLocks noGrp="1"/>
          </p:cNvSpPr>
          <p:nvPr>
            <p:ph type="dt" idx="10"/>
          </p:nvPr>
        </p:nvSpPr>
        <p:spPr>
          <a:xfrm>
            <a:off x="6767806" y="6476999"/>
            <a:ext cx="2495896" cy="2367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B8C95"/>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Mục lục">
  <p:cSld name="1_Mục lục">
    <p:spTree>
      <p:nvGrpSpPr>
        <p:cNvPr id="1" name="Shape 66"/>
        <p:cNvGrpSpPr/>
        <p:nvPr/>
      </p:nvGrpSpPr>
      <p:grpSpPr>
        <a:xfrm>
          <a:off x="0" y="0"/>
          <a:ext cx="0" cy="0"/>
          <a:chOff x="0" y="0"/>
          <a:chExt cx="0" cy="0"/>
        </a:xfrm>
      </p:grpSpPr>
      <p:sp>
        <p:nvSpPr>
          <p:cNvPr id="67" name="Google Shape;67;p15"/>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68" name="Google Shape;68;p15"/>
          <p:cNvGrpSpPr/>
          <p:nvPr/>
        </p:nvGrpSpPr>
        <p:grpSpPr>
          <a:xfrm rot="10800000">
            <a:off x="9263702" y="5930537"/>
            <a:ext cx="2869771" cy="886519"/>
            <a:chOff x="44879" y="27296"/>
            <a:chExt cx="2869771" cy="886519"/>
          </a:xfrm>
        </p:grpSpPr>
        <p:cxnSp>
          <p:nvCxnSpPr>
            <p:cNvPr id="69" name="Google Shape;69;p15"/>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70" name="Google Shape;70;p15"/>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71" name="Google Shape;71;p15"/>
            <p:cNvCxnSpPr/>
            <p:nvPr/>
          </p:nvCxnSpPr>
          <p:spPr>
            <a:xfrm rot="10800000">
              <a:off x="52214" y="654128"/>
              <a:ext cx="0" cy="259687"/>
            </a:xfrm>
            <a:prstGeom prst="straightConnector1">
              <a:avLst/>
            </a:prstGeom>
            <a:noFill/>
            <a:ln w="38100" cap="rnd" cmpd="sng">
              <a:solidFill>
                <a:srgbClr val="00C6FF"/>
              </a:solidFill>
              <a:prstDash val="solid"/>
              <a:round/>
              <a:headEnd type="none" w="sm" len="sm"/>
              <a:tailEnd type="none" w="sm" len="sm"/>
            </a:ln>
          </p:spPr>
        </p:cxnSp>
      </p:grpSp>
      <p:sp>
        <p:nvSpPr>
          <p:cNvPr id="72" name="Google Shape;72;p15"/>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73" name="Google Shape;73;p15"/>
          <p:cNvGrpSpPr/>
          <p:nvPr/>
        </p:nvGrpSpPr>
        <p:grpSpPr>
          <a:xfrm>
            <a:off x="-2323526" y="1121391"/>
            <a:ext cx="4841288" cy="5054000"/>
            <a:chOff x="-1259888" y="901609"/>
            <a:chExt cx="4841288" cy="5054000"/>
          </a:xfrm>
        </p:grpSpPr>
        <p:grpSp>
          <p:nvGrpSpPr>
            <p:cNvPr id="74" name="Google Shape;74;p15"/>
            <p:cNvGrpSpPr/>
            <p:nvPr/>
          </p:nvGrpSpPr>
          <p:grpSpPr>
            <a:xfrm>
              <a:off x="-1225468" y="901609"/>
              <a:ext cx="4806868" cy="664514"/>
              <a:chOff x="0" y="901609"/>
              <a:chExt cx="4806868" cy="664514"/>
            </a:xfrm>
          </p:grpSpPr>
          <p:cxnSp>
            <p:nvCxnSpPr>
              <p:cNvPr id="75" name="Google Shape;75;p15"/>
              <p:cNvCxnSpPr/>
              <p:nvPr/>
            </p:nvCxnSpPr>
            <p:spPr>
              <a:xfrm>
                <a:off x="0" y="1566123"/>
                <a:ext cx="253393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76" name="Google Shape;76;p15"/>
              <p:cNvCxnSpPr/>
              <p:nvPr/>
            </p:nvCxnSpPr>
            <p:spPr>
              <a:xfrm rot="10800000" flipH="1">
                <a:off x="2520285" y="1059987"/>
                <a:ext cx="591405" cy="506136"/>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77" name="Google Shape;77;p15"/>
              <p:cNvCxnSpPr/>
              <p:nvPr/>
            </p:nvCxnSpPr>
            <p:spPr>
              <a:xfrm>
                <a:off x="3111690" y="1059987"/>
                <a:ext cx="1378423"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78" name="Google Shape;78;p15"/>
              <p:cNvSpPr/>
              <p:nvPr/>
            </p:nvSpPr>
            <p:spPr>
              <a:xfrm>
                <a:off x="4490113" y="901609"/>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79" name="Google Shape;79;p15"/>
            <p:cNvGrpSpPr/>
            <p:nvPr/>
          </p:nvGrpSpPr>
          <p:grpSpPr>
            <a:xfrm rot="10800000" flipH="1">
              <a:off x="-1225468" y="5291095"/>
              <a:ext cx="4806868" cy="664514"/>
              <a:chOff x="0" y="1232525"/>
              <a:chExt cx="4806868" cy="664514"/>
            </a:xfrm>
          </p:grpSpPr>
          <p:cxnSp>
            <p:nvCxnSpPr>
              <p:cNvPr id="80" name="Google Shape;80;p15"/>
              <p:cNvCxnSpPr/>
              <p:nvPr/>
            </p:nvCxnSpPr>
            <p:spPr>
              <a:xfrm>
                <a:off x="0" y="1897039"/>
                <a:ext cx="253393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81" name="Google Shape;81;p15"/>
              <p:cNvCxnSpPr/>
              <p:nvPr/>
            </p:nvCxnSpPr>
            <p:spPr>
              <a:xfrm rot="10800000" flipH="1">
                <a:off x="2520285" y="1390903"/>
                <a:ext cx="591405" cy="506136"/>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82" name="Google Shape;82;p15"/>
              <p:cNvCxnSpPr/>
              <p:nvPr/>
            </p:nvCxnSpPr>
            <p:spPr>
              <a:xfrm>
                <a:off x="3111690" y="1390903"/>
                <a:ext cx="1378423"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83" name="Google Shape;83;p15"/>
              <p:cNvSpPr/>
              <p:nvPr/>
            </p:nvSpPr>
            <p:spPr>
              <a:xfrm>
                <a:off x="4490113" y="1232525"/>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84" name="Google Shape;84;p15"/>
            <p:cNvGrpSpPr/>
            <p:nvPr/>
          </p:nvGrpSpPr>
          <p:grpSpPr>
            <a:xfrm>
              <a:off x="-1225469" y="1860637"/>
              <a:ext cx="3835321" cy="547270"/>
              <a:chOff x="-1" y="1860637"/>
              <a:chExt cx="3835321" cy="547270"/>
            </a:xfrm>
          </p:grpSpPr>
          <p:sp>
            <p:nvSpPr>
              <p:cNvPr id="85" name="Google Shape;85;p15"/>
              <p:cNvSpPr/>
              <p:nvPr/>
            </p:nvSpPr>
            <p:spPr>
              <a:xfrm>
                <a:off x="3518565" y="1860637"/>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86" name="Google Shape;86;p15"/>
              <p:cNvCxnSpPr/>
              <p:nvPr/>
            </p:nvCxnSpPr>
            <p:spPr>
              <a:xfrm>
                <a:off x="-1" y="2407907"/>
                <a:ext cx="1985654"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87" name="Google Shape;87;p15"/>
              <p:cNvCxnSpPr/>
              <p:nvPr/>
            </p:nvCxnSpPr>
            <p:spPr>
              <a:xfrm rot="10800000" flipH="1">
                <a:off x="1974958" y="2019015"/>
                <a:ext cx="463440" cy="388892"/>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88" name="Google Shape;88;p15"/>
              <p:cNvCxnSpPr/>
              <p:nvPr/>
            </p:nvCxnSpPr>
            <p:spPr>
              <a:xfrm>
                <a:off x="2438398" y="2019015"/>
                <a:ext cx="1080167" cy="0"/>
              </a:xfrm>
              <a:prstGeom prst="straightConnector1">
                <a:avLst/>
              </a:prstGeom>
              <a:noFill/>
              <a:ln w="38100" cap="rnd" cmpd="sng">
                <a:solidFill>
                  <a:srgbClr val="0072FF">
                    <a:alpha val="40000"/>
                  </a:srgbClr>
                </a:solidFill>
                <a:prstDash val="solid"/>
                <a:round/>
                <a:headEnd type="none" w="sm" len="sm"/>
                <a:tailEnd type="none" w="sm" len="sm"/>
              </a:ln>
            </p:spPr>
          </p:cxnSp>
        </p:grpSp>
        <p:grpSp>
          <p:nvGrpSpPr>
            <p:cNvPr id="89" name="Google Shape;89;p15"/>
            <p:cNvGrpSpPr/>
            <p:nvPr/>
          </p:nvGrpSpPr>
          <p:grpSpPr>
            <a:xfrm rot="10800000" flipH="1">
              <a:off x="-1259888" y="4408929"/>
              <a:ext cx="3835321" cy="547270"/>
              <a:chOff x="-1" y="1860637"/>
              <a:chExt cx="3835321" cy="547270"/>
            </a:xfrm>
          </p:grpSpPr>
          <p:sp>
            <p:nvSpPr>
              <p:cNvPr id="90" name="Google Shape;90;p15"/>
              <p:cNvSpPr/>
              <p:nvPr/>
            </p:nvSpPr>
            <p:spPr>
              <a:xfrm>
                <a:off x="3518565" y="1860637"/>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91" name="Google Shape;91;p15"/>
              <p:cNvCxnSpPr/>
              <p:nvPr/>
            </p:nvCxnSpPr>
            <p:spPr>
              <a:xfrm>
                <a:off x="-1" y="2407907"/>
                <a:ext cx="1985654"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92" name="Google Shape;92;p15"/>
              <p:cNvCxnSpPr/>
              <p:nvPr/>
            </p:nvCxnSpPr>
            <p:spPr>
              <a:xfrm rot="10800000" flipH="1">
                <a:off x="1974958" y="2019015"/>
                <a:ext cx="463440" cy="388892"/>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93" name="Google Shape;93;p15"/>
              <p:cNvCxnSpPr/>
              <p:nvPr/>
            </p:nvCxnSpPr>
            <p:spPr>
              <a:xfrm>
                <a:off x="2438398" y="2019015"/>
                <a:ext cx="1080167" cy="0"/>
              </a:xfrm>
              <a:prstGeom prst="straightConnector1">
                <a:avLst/>
              </a:prstGeom>
              <a:noFill/>
              <a:ln w="38100" cap="rnd" cmpd="sng">
                <a:solidFill>
                  <a:srgbClr val="0072FF">
                    <a:alpha val="40000"/>
                  </a:srgbClr>
                </a:solidFill>
                <a:prstDash val="solid"/>
                <a:round/>
                <a:headEnd type="none" w="sm" len="sm"/>
                <a:tailEnd type="none" w="sm" len="sm"/>
              </a:ln>
            </p:spPr>
          </p:cxnSp>
        </p:grpSp>
        <p:grpSp>
          <p:nvGrpSpPr>
            <p:cNvPr id="94" name="Google Shape;94;p15"/>
            <p:cNvGrpSpPr/>
            <p:nvPr/>
          </p:nvGrpSpPr>
          <p:grpSpPr>
            <a:xfrm>
              <a:off x="-1252333" y="2715185"/>
              <a:ext cx="2776521" cy="436736"/>
              <a:chOff x="-26865" y="2715185"/>
              <a:chExt cx="2776521" cy="436736"/>
            </a:xfrm>
          </p:grpSpPr>
          <p:cxnSp>
            <p:nvCxnSpPr>
              <p:cNvPr id="95" name="Google Shape;95;p15"/>
              <p:cNvCxnSpPr/>
              <p:nvPr/>
            </p:nvCxnSpPr>
            <p:spPr>
              <a:xfrm>
                <a:off x="-26865" y="3151921"/>
                <a:ext cx="140272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96" name="Google Shape;96;p15"/>
              <p:cNvCxnSpPr/>
              <p:nvPr/>
            </p:nvCxnSpPr>
            <p:spPr>
              <a:xfrm rot="10800000" flipH="1">
                <a:off x="1368303" y="2877197"/>
                <a:ext cx="327387" cy="274724"/>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97" name="Google Shape;97;p15"/>
              <p:cNvCxnSpPr/>
              <p:nvPr/>
            </p:nvCxnSpPr>
            <p:spPr>
              <a:xfrm>
                <a:off x="1695690" y="2877197"/>
                <a:ext cx="763061"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98" name="Google Shape;98;p15"/>
              <p:cNvSpPr/>
              <p:nvPr/>
            </p:nvSpPr>
            <p:spPr>
              <a:xfrm>
                <a:off x="2432901" y="2715185"/>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99" name="Google Shape;99;p15"/>
            <p:cNvGrpSpPr/>
            <p:nvPr/>
          </p:nvGrpSpPr>
          <p:grpSpPr>
            <a:xfrm>
              <a:off x="-1225468" y="3843225"/>
              <a:ext cx="2802371" cy="433101"/>
              <a:chOff x="-34420" y="3843718"/>
              <a:chExt cx="2802371" cy="433101"/>
            </a:xfrm>
          </p:grpSpPr>
          <p:cxnSp>
            <p:nvCxnSpPr>
              <p:cNvPr id="100" name="Google Shape;100;p15"/>
              <p:cNvCxnSpPr/>
              <p:nvPr/>
            </p:nvCxnSpPr>
            <p:spPr>
              <a:xfrm>
                <a:off x="-34420" y="3843718"/>
                <a:ext cx="140272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01" name="Google Shape;101;p15"/>
              <p:cNvCxnSpPr/>
              <p:nvPr/>
            </p:nvCxnSpPr>
            <p:spPr>
              <a:xfrm>
                <a:off x="1360748" y="3843718"/>
                <a:ext cx="327387" cy="274724"/>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02" name="Google Shape;102;p15"/>
              <p:cNvCxnSpPr/>
              <p:nvPr/>
            </p:nvCxnSpPr>
            <p:spPr>
              <a:xfrm>
                <a:off x="1688135" y="4118442"/>
                <a:ext cx="763061"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103" name="Google Shape;103;p15"/>
              <p:cNvSpPr/>
              <p:nvPr/>
            </p:nvSpPr>
            <p:spPr>
              <a:xfrm>
                <a:off x="2451196" y="3960064"/>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grpSp>
        <p:nvGrpSpPr>
          <p:cNvPr id="104" name="Google Shape;104;p15"/>
          <p:cNvGrpSpPr/>
          <p:nvPr/>
        </p:nvGrpSpPr>
        <p:grpSpPr>
          <a:xfrm flipH="1">
            <a:off x="9674240" y="1121391"/>
            <a:ext cx="4841288" cy="5054000"/>
            <a:chOff x="-1259888" y="901609"/>
            <a:chExt cx="4841288" cy="5054000"/>
          </a:xfrm>
        </p:grpSpPr>
        <p:grpSp>
          <p:nvGrpSpPr>
            <p:cNvPr id="105" name="Google Shape;105;p15"/>
            <p:cNvGrpSpPr/>
            <p:nvPr/>
          </p:nvGrpSpPr>
          <p:grpSpPr>
            <a:xfrm>
              <a:off x="-1225468" y="901609"/>
              <a:ext cx="4806868" cy="664514"/>
              <a:chOff x="0" y="901609"/>
              <a:chExt cx="4806868" cy="664514"/>
            </a:xfrm>
          </p:grpSpPr>
          <p:cxnSp>
            <p:nvCxnSpPr>
              <p:cNvPr id="106" name="Google Shape;106;p15"/>
              <p:cNvCxnSpPr/>
              <p:nvPr/>
            </p:nvCxnSpPr>
            <p:spPr>
              <a:xfrm>
                <a:off x="0" y="1566123"/>
                <a:ext cx="253393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07" name="Google Shape;107;p15"/>
              <p:cNvCxnSpPr/>
              <p:nvPr/>
            </p:nvCxnSpPr>
            <p:spPr>
              <a:xfrm rot="10800000" flipH="1">
                <a:off x="2520285" y="1059987"/>
                <a:ext cx="591405" cy="506136"/>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08" name="Google Shape;108;p15"/>
              <p:cNvCxnSpPr/>
              <p:nvPr/>
            </p:nvCxnSpPr>
            <p:spPr>
              <a:xfrm>
                <a:off x="3111690" y="1059987"/>
                <a:ext cx="1378423"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109" name="Google Shape;109;p15"/>
              <p:cNvSpPr/>
              <p:nvPr/>
            </p:nvSpPr>
            <p:spPr>
              <a:xfrm>
                <a:off x="4490113" y="901609"/>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10" name="Google Shape;110;p15"/>
            <p:cNvGrpSpPr/>
            <p:nvPr/>
          </p:nvGrpSpPr>
          <p:grpSpPr>
            <a:xfrm rot="10800000" flipH="1">
              <a:off x="-1225468" y="5291095"/>
              <a:ext cx="4806868" cy="664514"/>
              <a:chOff x="0" y="1232525"/>
              <a:chExt cx="4806868" cy="664514"/>
            </a:xfrm>
          </p:grpSpPr>
          <p:cxnSp>
            <p:nvCxnSpPr>
              <p:cNvPr id="111" name="Google Shape;111;p15"/>
              <p:cNvCxnSpPr/>
              <p:nvPr/>
            </p:nvCxnSpPr>
            <p:spPr>
              <a:xfrm>
                <a:off x="0" y="1897039"/>
                <a:ext cx="253393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12" name="Google Shape;112;p15"/>
              <p:cNvCxnSpPr/>
              <p:nvPr/>
            </p:nvCxnSpPr>
            <p:spPr>
              <a:xfrm rot="10800000" flipH="1">
                <a:off x="2520285" y="1390903"/>
                <a:ext cx="591405" cy="506136"/>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13" name="Google Shape;113;p15"/>
              <p:cNvCxnSpPr/>
              <p:nvPr/>
            </p:nvCxnSpPr>
            <p:spPr>
              <a:xfrm>
                <a:off x="3111690" y="1390903"/>
                <a:ext cx="1378423"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114" name="Google Shape;114;p15"/>
              <p:cNvSpPr/>
              <p:nvPr/>
            </p:nvSpPr>
            <p:spPr>
              <a:xfrm>
                <a:off x="4490113" y="1232525"/>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15" name="Google Shape;115;p15"/>
            <p:cNvGrpSpPr/>
            <p:nvPr/>
          </p:nvGrpSpPr>
          <p:grpSpPr>
            <a:xfrm>
              <a:off x="-1225469" y="1860637"/>
              <a:ext cx="3835321" cy="547270"/>
              <a:chOff x="-1" y="1860637"/>
              <a:chExt cx="3835321" cy="547270"/>
            </a:xfrm>
          </p:grpSpPr>
          <p:sp>
            <p:nvSpPr>
              <p:cNvPr id="116" name="Google Shape;116;p15"/>
              <p:cNvSpPr/>
              <p:nvPr/>
            </p:nvSpPr>
            <p:spPr>
              <a:xfrm>
                <a:off x="3518565" y="1860637"/>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17" name="Google Shape;117;p15"/>
              <p:cNvCxnSpPr/>
              <p:nvPr/>
            </p:nvCxnSpPr>
            <p:spPr>
              <a:xfrm>
                <a:off x="-1" y="2407907"/>
                <a:ext cx="1985654"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18" name="Google Shape;118;p15"/>
              <p:cNvCxnSpPr/>
              <p:nvPr/>
            </p:nvCxnSpPr>
            <p:spPr>
              <a:xfrm rot="10800000" flipH="1">
                <a:off x="1974958" y="2019015"/>
                <a:ext cx="463440" cy="388892"/>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19" name="Google Shape;119;p15"/>
              <p:cNvCxnSpPr/>
              <p:nvPr/>
            </p:nvCxnSpPr>
            <p:spPr>
              <a:xfrm>
                <a:off x="2438398" y="2019015"/>
                <a:ext cx="1080167" cy="0"/>
              </a:xfrm>
              <a:prstGeom prst="straightConnector1">
                <a:avLst/>
              </a:prstGeom>
              <a:noFill/>
              <a:ln w="38100" cap="rnd" cmpd="sng">
                <a:solidFill>
                  <a:srgbClr val="0072FF">
                    <a:alpha val="40000"/>
                  </a:srgbClr>
                </a:solidFill>
                <a:prstDash val="solid"/>
                <a:round/>
                <a:headEnd type="none" w="sm" len="sm"/>
                <a:tailEnd type="none" w="sm" len="sm"/>
              </a:ln>
            </p:spPr>
          </p:cxnSp>
        </p:grpSp>
        <p:grpSp>
          <p:nvGrpSpPr>
            <p:cNvPr id="120" name="Google Shape;120;p15"/>
            <p:cNvGrpSpPr/>
            <p:nvPr/>
          </p:nvGrpSpPr>
          <p:grpSpPr>
            <a:xfrm rot="10800000" flipH="1">
              <a:off x="-1259888" y="4408929"/>
              <a:ext cx="3835321" cy="547270"/>
              <a:chOff x="-1" y="1860637"/>
              <a:chExt cx="3835321" cy="547270"/>
            </a:xfrm>
          </p:grpSpPr>
          <p:sp>
            <p:nvSpPr>
              <p:cNvPr id="121" name="Google Shape;121;p15"/>
              <p:cNvSpPr/>
              <p:nvPr/>
            </p:nvSpPr>
            <p:spPr>
              <a:xfrm>
                <a:off x="3518565" y="1860637"/>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22" name="Google Shape;122;p15"/>
              <p:cNvCxnSpPr/>
              <p:nvPr/>
            </p:nvCxnSpPr>
            <p:spPr>
              <a:xfrm>
                <a:off x="-1" y="2407907"/>
                <a:ext cx="1985654"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23" name="Google Shape;123;p15"/>
              <p:cNvCxnSpPr/>
              <p:nvPr/>
            </p:nvCxnSpPr>
            <p:spPr>
              <a:xfrm rot="10800000" flipH="1">
                <a:off x="1974958" y="2019015"/>
                <a:ext cx="463440" cy="388892"/>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24" name="Google Shape;124;p15"/>
              <p:cNvCxnSpPr/>
              <p:nvPr/>
            </p:nvCxnSpPr>
            <p:spPr>
              <a:xfrm>
                <a:off x="2438398" y="2019015"/>
                <a:ext cx="1080167" cy="0"/>
              </a:xfrm>
              <a:prstGeom prst="straightConnector1">
                <a:avLst/>
              </a:prstGeom>
              <a:noFill/>
              <a:ln w="38100" cap="rnd" cmpd="sng">
                <a:solidFill>
                  <a:srgbClr val="0072FF">
                    <a:alpha val="40000"/>
                  </a:srgbClr>
                </a:solidFill>
                <a:prstDash val="solid"/>
                <a:round/>
                <a:headEnd type="none" w="sm" len="sm"/>
                <a:tailEnd type="none" w="sm" len="sm"/>
              </a:ln>
            </p:spPr>
          </p:cxnSp>
        </p:grpSp>
        <p:grpSp>
          <p:nvGrpSpPr>
            <p:cNvPr id="125" name="Google Shape;125;p15"/>
            <p:cNvGrpSpPr/>
            <p:nvPr/>
          </p:nvGrpSpPr>
          <p:grpSpPr>
            <a:xfrm>
              <a:off x="-1252333" y="2715185"/>
              <a:ext cx="2776521" cy="436736"/>
              <a:chOff x="-26865" y="2715185"/>
              <a:chExt cx="2776521" cy="436736"/>
            </a:xfrm>
          </p:grpSpPr>
          <p:cxnSp>
            <p:nvCxnSpPr>
              <p:cNvPr id="126" name="Google Shape;126;p15"/>
              <p:cNvCxnSpPr/>
              <p:nvPr/>
            </p:nvCxnSpPr>
            <p:spPr>
              <a:xfrm>
                <a:off x="-26865" y="3151921"/>
                <a:ext cx="140272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27" name="Google Shape;127;p15"/>
              <p:cNvCxnSpPr/>
              <p:nvPr/>
            </p:nvCxnSpPr>
            <p:spPr>
              <a:xfrm rot="10800000" flipH="1">
                <a:off x="1368303" y="2877197"/>
                <a:ext cx="327387" cy="274724"/>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28" name="Google Shape;128;p15"/>
              <p:cNvCxnSpPr/>
              <p:nvPr/>
            </p:nvCxnSpPr>
            <p:spPr>
              <a:xfrm>
                <a:off x="1695690" y="2877197"/>
                <a:ext cx="763061"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129" name="Google Shape;129;p15"/>
              <p:cNvSpPr/>
              <p:nvPr/>
            </p:nvSpPr>
            <p:spPr>
              <a:xfrm>
                <a:off x="2432901" y="2715185"/>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30" name="Google Shape;130;p15"/>
            <p:cNvGrpSpPr/>
            <p:nvPr/>
          </p:nvGrpSpPr>
          <p:grpSpPr>
            <a:xfrm>
              <a:off x="-1225468" y="3843225"/>
              <a:ext cx="2802371" cy="433101"/>
              <a:chOff x="-34420" y="3843718"/>
              <a:chExt cx="2802371" cy="433101"/>
            </a:xfrm>
          </p:grpSpPr>
          <p:cxnSp>
            <p:nvCxnSpPr>
              <p:cNvPr id="131" name="Google Shape;131;p15"/>
              <p:cNvCxnSpPr/>
              <p:nvPr/>
            </p:nvCxnSpPr>
            <p:spPr>
              <a:xfrm>
                <a:off x="-34420" y="3843718"/>
                <a:ext cx="1402723" cy="0"/>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32" name="Google Shape;132;p15"/>
              <p:cNvCxnSpPr/>
              <p:nvPr/>
            </p:nvCxnSpPr>
            <p:spPr>
              <a:xfrm>
                <a:off x="1360748" y="3843718"/>
                <a:ext cx="327387" cy="274724"/>
              </a:xfrm>
              <a:prstGeom prst="straightConnector1">
                <a:avLst/>
              </a:prstGeom>
              <a:noFill/>
              <a:ln w="38100" cap="rnd" cmpd="sng">
                <a:solidFill>
                  <a:srgbClr val="0072FF">
                    <a:alpha val="40000"/>
                  </a:srgbClr>
                </a:solidFill>
                <a:prstDash val="solid"/>
                <a:round/>
                <a:headEnd type="none" w="sm" len="sm"/>
                <a:tailEnd type="none" w="sm" len="sm"/>
              </a:ln>
            </p:spPr>
          </p:cxnSp>
          <p:cxnSp>
            <p:nvCxnSpPr>
              <p:cNvPr id="133" name="Google Shape;133;p15"/>
              <p:cNvCxnSpPr/>
              <p:nvPr/>
            </p:nvCxnSpPr>
            <p:spPr>
              <a:xfrm>
                <a:off x="1688135" y="4118442"/>
                <a:ext cx="763061" cy="0"/>
              </a:xfrm>
              <a:prstGeom prst="straightConnector1">
                <a:avLst/>
              </a:prstGeom>
              <a:noFill/>
              <a:ln w="38100" cap="rnd" cmpd="sng">
                <a:solidFill>
                  <a:srgbClr val="0072FF">
                    <a:alpha val="40000"/>
                  </a:srgbClr>
                </a:solidFill>
                <a:prstDash val="solid"/>
                <a:round/>
                <a:headEnd type="none" w="sm" len="sm"/>
                <a:tailEnd type="none" w="sm" len="sm"/>
              </a:ln>
            </p:spPr>
          </p:cxnSp>
          <p:sp>
            <p:nvSpPr>
              <p:cNvPr id="134" name="Google Shape;134;p15"/>
              <p:cNvSpPr/>
              <p:nvPr/>
            </p:nvSpPr>
            <p:spPr>
              <a:xfrm>
                <a:off x="2451196" y="3960064"/>
                <a:ext cx="316755" cy="316755"/>
              </a:xfrm>
              <a:prstGeom prst="ellipse">
                <a:avLst/>
              </a:prstGeom>
              <a:gradFill>
                <a:gsLst>
                  <a:gs pos="0">
                    <a:srgbClr val="0072FF">
                      <a:alpha val="40000"/>
                    </a:srgbClr>
                  </a:gs>
                  <a:gs pos="100000">
                    <a:srgbClr val="00C6FF">
                      <a:alpha val="40000"/>
                    </a:srgbClr>
                  </a:gs>
                </a:gsLst>
                <a:lin ang="2700000" scaled="0"/>
              </a:gradFill>
              <a:ln w="9525" cap="rnd" cmpd="sng">
                <a:solidFill>
                  <a:srgbClr val="0072FF">
                    <a:alpha val="4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sp>
        <p:nvSpPr>
          <p:cNvPr id="135" name="Google Shape;135;p15"/>
          <p:cNvSpPr/>
          <p:nvPr/>
        </p:nvSpPr>
        <p:spPr>
          <a:xfrm>
            <a:off x="82718" y="6583140"/>
            <a:ext cx="233916" cy="233916"/>
          </a:xfrm>
          <a:prstGeom prst="ellipse">
            <a:avLst/>
          </a:prstGeom>
          <a:gradFill>
            <a:gsLst>
              <a:gs pos="0">
                <a:srgbClr val="0072FF"/>
              </a:gs>
              <a:gs pos="99000">
                <a:srgbClr val="00C6FF"/>
              </a:gs>
              <a:gs pos="100000">
                <a:srgbClr val="00C6FF"/>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36" name="Google Shape;136;p15"/>
          <p:cNvSpPr txBox="1">
            <a:spLocks noGrp="1"/>
          </p:cNvSpPr>
          <p:nvPr>
            <p:ph type="sldNum" idx="12"/>
          </p:nvPr>
        </p:nvSpPr>
        <p:spPr>
          <a:xfrm>
            <a:off x="58527" y="6566400"/>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lt1"/>
                </a:solidFill>
                <a:latin typeface="Arial"/>
                <a:ea typeface="Arial"/>
                <a:cs typeface="Arial"/>
                <a:sym typeface="Arial"/>
              </a:defRPr>
            </a:lvl1pPr>
            <a:lvl2pPr marL="0" lvl="1" indent="0" algn="ctr">
              <a:spcBef>
                <a:spcPts val="0"/>
              </a:spcBef>
              <a:buNone/>
              <a:defRPr sz="700">
                <a:solidFill>
                  <a:schemeClr val="lt1"/>
                </a:solidFill>
                <a:latin typeface="Arial"/>
                <a:ea typeface="Arial"/>
                <a:cs typeface="Arial"/>
                <a:sym typeface="Arial"/>
              </a:defRPr>
            </a:lvl2pPr>
            <a:lvl3pPr marL="0" lvl="2" indent="0" algn="ctr">
              <a:spcBef>
                <a:spcPts val="0"/>
              </a:spcBef>
              <a:buNone/>
              <a:defRPr sz="700">
                <a:solidFill>
                  <a:schemeClr val="lt1"/>
                </a:solidFill>
                <a:latin typeface="Arial"/>
                <a:ea typeface="Arial"/>
                <a:cs typeface="Arial"/>
                <a:sym typeface="Arial"/>
              </a:defRPr>
            </a:lvl3pPr>
            <a:lvl4pPr marL="0" lvl="3" indent="0" algn="ctr">
              <a:spcBef>
                <a:spcPts val="0"/>
              </a:spcBef>
              <a:buNone/>
              <a:defRPr sz="700">
                <a:solidFill>
                  <a:schemeClr val="lt1"/>
                </a:solidFill>
                <a:latin typeface="Arial"/>
                <a:ea typeface="Arial"/>
                <a:cs typeface="Arial"/>
                <a:sym typeface="Arial"/>
              </a:defRPr>
            </a:lvl4pPr>
            <a:lvl5pPr marL="0" lvl="4" indent="0" algn="ctr">
              <a:spcBef>
                <a:spcPts val="0"/>
              </a:spcBef>
              <a:buNone/>
              <a:defRPr sz="700">
                <a:solidFill>
                  <a:schemeClr val="lt1"/>
                </a:solidFill>
                <a:latin typeface="Arial"/>
                <a:ea typeface="Arial"/>
                <a:cs typeface="Arial"/>
                <a:sym typeface="Arial"/>
              </a:defRPr>
            </a:lvl5pPr>
            <a:lvl6pPr marL="0" lvl="5" indent="0" algn="ctr">
              <a:spcBef>
                <a:spcPts val="0"/>
              </a:spcBef>
              <a:buNone/>
              <a:defRPr sz="700">
                <a:solidFill>
                  <a:schemeClr val="lt1"/>
                </a:solidFill>
                <a:latin typeface="Arial"/>
                <a:ea typeface="Arial"/>
                <a:cs typeface="Arial"/>
                <a:sym typeface="Arial"/>
              </a:defRPr>
            </a:lvl6pPr>
            <a:lvl7pPr marL="0" lvl="6" indent="0" algn="ctr">
              <a:spcBef>
                <a:spcPts val="0"/>
              </a:spcBef>
              <a:buNone/>
              <a:defRPr sz="700">
                <a:solidFill>
                  <a:schemeClr val="lt1"/>
                </a:solidFill>
                <a:latin typeface="Arial"/>
                <a:ea typeface="Arial"/>
                <a:cs typeface="Arial"/>
                <a:sym typeface="Arial"/>
              </a:defRPr>
            </a:lvl7pPr>
            <a:lvl8pPr marL="0" lvl="7" indent="0" algn="ctr">
              <a:spcBef>
                <a:spcPts val="0"/>
              </a:spcBef>
              <a:buNone/>
              <a:defRPr sz="700">
                <a:solidFill>
                  <a:schemeClr val="lt1"/>
                </a:solidFill>
                <a:latin typeface="Arial"/>
                <a:ea typeface="Arial"/>
                <a:cs typeface="Arial"/>
                <a:sym typeface="Arial"/>
              </a:defRPr>
            </a:lvl8pPr>
            <a:lvl9pPr marL="0" lvl="8" indent="0" algn="ctr">
              <a:spcBef>
                <a:spcPts val="0"/>
              </a:spcBef>
              <a:buNone/>
              <a:defRPr sz="700">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VN"/>
              <a:t>‹#›</a:t>
            </a:fld>
            <a:endParaRPr/>
          </a:p>
        </p:txBody>
      </p:sp>
      <p:sp>
        <p:nvSpPr>
          <p:cNvPr id="137" name="Google Shape;137;p15"/>
          <p:cNvSpPr txBox="1"/>
          <p:nvPr/>
        </p:nvSpPr>
        <p:spPr>
          <a:xfrm>
            <a:off x="4702630" y="640081"/>
            <a:ext cx="3028822" cy="646331"/>
          </a:xfrm>
          <a:prstGeom prst="rect">
            <a:avLst/>
          </a:prstGeom>
          <a:gradFill>
            <a:gsLst>
              <a:gs pos="0">
                <a:srgbClr val="0072FF"/>
              </a:gs>
              <a:gs pos="100000">
                <a:srgbClr val="00C6FF"/>
              </a:gs>
            </a:gsLst>
            <a:path path="circle">
              <a:fillToRect l="50000" t="50000" r="50000" b="50000"/>
            </a:path>
            <a:tileRect/>
          </a:grad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endParaRPr sz="3600" b="1">
              <a:solidFill>
                <a:schemeClr val="lt1"/>
              </a:solidFill>
              <a:latin typeface="Times New Roman"/>
              <a:ea typeface="Times New Roman"/>
              <a:cs typeface="Times New Roman"/>
              <a:sym typeface="Times New Roman"/>
            </a:endParaRPr>
          </a:p>
        </p:txBody>
      </p:sp>
      <p:sp>
        <p:nvSpPr>
          <p:cNvPr id="138" name="Google Shape;138;p15"/>
          <p:cNvSpPr txBox="1">
            <a:spLocks noGrp="1"/>
          </p:cNvSpPr>
          <p:nvPr>
            <p:ph type="body" idx="1"/>
          </p:nvPr>
        </p:nvSpPr>
        <p:spPr>
          <a:xfrm>
            <a:off x="2033899" y="1559014"/>
            <a:ext cx="8124204" cy="4153664"/>
          </a:xfrm>
          <a:prstGeom prst="rect">
            <a:avLst/>
          </a:prstGeom>
          <a:noFill/>
          <a:ln>
            <a:noFill/>
          </a:ln>
        </p:spPr>
        <p:txBody>
          <a:bodyPr spcFirstLastPara="1" wrap="square" lIns="91425" tIns="45700" rIns="91425" bIns="45700" anchor="ctr" anchorCtr="0">
            <a:normAutofit/>
          </a:bodyPr>
          <a:lstStyle>
            <a:lvl1pPr marL="457200" lvl="0" indent="-406400" algn="just">
              <a:lnSpc>
                <a:spcPct val="130000"/>
              </a:lnSpc>
              <a:spcBef>
                <a:spcPts val="300"/>
              </a:spcBef>
              <a:spcAft>
                <a:spcPts val="0"/>
              </a:spcAft>
              <a:buClr>
                <a:schemeClr val="dk1"/>
              </a:buClr>
              <a:buSzPts val="2800"/>
              <a:buFont typeface="Calibri"/>
              <a:buAutoNum type="arabicPeriod"/>
              <a:defRPr sz="2800">
                <a:latin typeface="Arial"/>
                <a:ea typeface="Arial"/>
                <a:cs typeface="Arial"/>
                <a:sym typeface="Arial"/>
              </a:defRPr>
            </a:lvl1pPr>
            <a:lvl2pPr marL="914400" lvl="1" indent="-381000" algn="ctr">
              <a:lnSpc>
                <a:spcPct val="90000"/>
              </a:lnSpc>
              <a:spcBef>
                <a:spcPts val="500"/>
              </a:spcBef>
              <a:spcAft>
                <a:spcPts val="0"/>
              </a:spcAft>
              <a:buClr>
                <a:schemeClr val="dk1"/>
              </a:buClr>
              <a:buSzPts val="2400"/>
              <a:buFont typeface="Calibri"/>
              <a:buAutoNum type="arabicPeriod"/>
              <a:defRPr>
                <a:latin typeface="Arial"/>
                <a:ea typeface="Arial"/>
                <a:cs typeface="Arial"/>
                <a:sym typeface="Arial"/>
              </a:defRPr>
            </a:lvl2pPr>
            <a:lvl3pPr marL="1371600" lvl="2" indent="-355600" algn="ctr">
              <a:lnSpc>
                <a:spcPct val="90000"/>
              </a:lnSpc>
              <a:spcBef>
                <a:spcPts val="500"/>
              </a:spcBef>
              <a:spcAft>
                <a:spcPts val="0"/>
              </a:spcAft>
              <a:buClr>
                <a:schemeClr val="dk1"/>
              </a:buClr>
              <a:buSzPts val="2000"/>
              <a:buFont typeface="Calibri"/>
              <a:buAutoNum type="arabicPeriod"/>
              <a:defRPr>
                <a:latin typeface="Arial"/>
                <a:ea typeface="Arial"/>
                <a:cs typeface="Arial"/>
                <a:sym typeface="Arial"/>
              </a:defRPr>
            </a:lvl3pPr>
            <a:lvl4pPr marL="1828800" lvl="3"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4pPr>
            <a:lvl5pPr marL="2286000" lvl="4"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15"/>
          <p:cNvSpPr/>
          <p:nvPr/>
        </p:nvSpPr>
        <p:spPr>
          <a:xfrm rot="10800000">
            <a:off x="0" y="0"/>
            <a:ext cx="715617" cy="616911"/>
          </a:xfrm>
          <a:prstGeom prst="triangle">
            <a:avLst>
              <a:gd name="adj" fmla="val 100000"/>
            </a:avLst>
          </a:prstGeom>
          <a:solidFill>
            <a:srgbClr val="0072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40" name="Google Shape;140;p15"/>
          <p:cNvGrpSpPr/>
          <p:nvPr/>
        </p:nvGrpSpPr>
        <p:grpSpPr>
          <a:xfrm>
            <a:off x="58527" y="40944"/>
            <a:ext cx="2869771" cy="886519"/>
            <a:chOff x="44879" y="27296"/>
            <a:chExt cx="2869771" cy="886519"/>
          </a:xfrm>
        </p:grpSpPr>
        <p:cxnSp>
          <p:nvCxnSpPr>
            <p:cNvPr id="141" name="Google Shape;141;p15"/>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42" name="Google Shape;142;p15"/>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43" name="Google Shape;143;p15"/>
            <p:cNvCxnSpPr/>
            <p:nvPr/>
          </p:nvCxnSpPr>
          <p:spPr>
            <a:xfrm rot="10800000">
              <a:off x="52214" y="654128"/>
              <a:ext cx="0" cy="259687"/>
            </a:xfrm>
            <a:prstGeom prst="straightConnector1">
              <a:avLst/>
            </a:prstGeom>
            <a:noFill/>
            <a:ln w="38100" cap="flat" cmpd="sng">
              <a:solidFill>
                <a:srgbClr val="00C6FF"/>
              </a:solidFill>
              <a:prstDash val="solid"/>
              <a:miter lim="800000"/>
              <a:headEnd type="none" w="sm" len="sm"/>
              <a:tailEnd type="none" w="sm" len="sm"/>
            </a:ln>
          </p:spPr>
        </p:cxnSp>
      </p:grpSp>
      <p:sp>
        <p:nvSpPr>
          <p:cNvPr id="144" name="Google Shape;144;p15"/>
          <p:cNvSpPr txBox="1">
            <a:spLocks noGrp="1"/>
          </p:cNvSpPr>
          <p:nvPr>
            <p:ph type="dt" idx="10"/>
          </p:nvPr>
        </p:nvSpPr>
        <p:spPr>
          <a:xfrm>
            <a:off x="796022" y="6454635"/>
            <a:ext cx="2132276" cy="2668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solidFill>
                  <a:srgbClr val="8B8C95"/>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5"/>
          <p:cNvSpPr txBox="1">
            <a:spLocks noGrp="1"/>
          </p:cNvSpPr>
          <p:nvPr>
            <p:ph type="body" idx="2"/>
          </p:nvPr>
        </p:nvSpPr>
        <p:spPr>
          <a:xfrm>
            <a:off x="4859729" y="734646"/>
            <a:ext cx="2714625" cy="457200"/>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3600"/>
              <a:buNone/>
              <a:defRPr sz="3600" b="1">
                <a:solidFill>
                  <a:schemeClr val="lt1"/>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15"/>
          <p:cNvSpPr/>
          <p:nvPr/>
        </p:nvSpPr>
        <p:spPr>
          <a:xfrm>
            <a:off x="11589537" y="105878"/>
            <a:ext cx="489307" cy="405155"/>
          </a:xfrm>
          <a:custGeom>
            <a:avLst/>
            <a:gdLst/>
            <a:ahLst/>
            <a:cxnLst/>
            <a:rect l="l" t="t" r="r" b="b"/>
            <a:pathLst>
              <a:path w="489307" h="405155" extrusionOk="0">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êu đề chương">
  <p:cSld name="Tiêu đề chương">
    <p:spTree>
      <p:nvGrpSpPr>
        <p:cNvPr id="1" name="Shape 147"/>
        <p:cNvGrpSpPr/>
        <p:nvPr/>
      </p:nvGrpSpPr>
      <p:grpSpPr>
        <a:xfrm>
          <a:off x="0" y="0"/>
          <a:ext cx="0" cy="0"/>
          <a:chOff x="0" y="0"/>
          <a:chExt cx="0" cy="0"/>
        </a:xfrm>
      </p:grpSpPr>
      <p:pic>
        <p:nvPicPr>
          <p:cNvPr id="148" name="Google Shape;148;p16" descr="Background pattern&#10;&#10;Description automatically generated"/>
          <p:cNvPicPr preferRelativeResize="0"/>
          <p:nvPr/>
        </p:nvPicPr>
        <p:blipFill rotWithShape="1">
          <a:blip r:embed="rId2">
            <a:alphaModFix/>
          </a:blip>
          <a:srcRect/>
          <a:stretch/>
        </p:blipFill>
        <p:spPr>
          <a:xfrm>
            <a:off x="-1" y="-1"/>
            <a:ext cx="12192001" cy="6854889"/>
          </a:xfrm>
          <a:prstGeom prst="rect">
            <a:avLst/>
          </a:prstGeom>
          <a:noFill/>
          <a:ln>
            <a:noFill/>
          </a:ln>
        </p:spPr>
      </p:pic>
      <p:sp>
        <p:nvSpPr>
          <p:cNvPr id="149" name="Google Shape;149;p16"/>
          <p:cNvSpPr/>
          <p:nvPr/>
        </p:nvSpPr>
        <p:spPr>
          <a:xfrm>
            <a:off x="-1" y="-3113"/>
            <a:ext cx="12192000" cy="6858000"/>
          </a:xfrm>
          <a:prstGeom prst="rect">
            <a:avLst/>
          </a:prstGeom>
          <a:gradFill>
            <a:gsLst>
              <a:gs pos="0">
                <a:srgbClr val="0A4671">
                  <a:alpha val="74901"/>
                </a:srgbClr>
              </a:gs>
              <a:gs pos="100000">
                <a:srgbClr val="0A4671"/>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16"/>
          <p:cNvSpPr/>
          <p:nvPr/>
        </p:nvSpPr>
        <p:spPr>
          <a:xfrm rot="10800000">
            <a:off x="0" y="0"/>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51" name="Google Shape;151;p16"/>
          <p:cNvGrpSpPr/>
          <p:nvPr/>
        </p:nvGrpSpPr>
        <p:grpSpPr>
          <a:xfrm>
            <a:off x="58527" y="40944"/>
            <a:ext cx="2869771" cy="1563379"/>
            <a:chOff x="44879" y="27296"/>
            <a:chExt cx="2869771" cy="1563379"/>
          </a:xfrm>
        </p:grpSpPr>
        <p:cxnSp>
          <p:nvCxnSpPr>
            <p:cNvPr id="152" name="Google Shape;152;p16"/>
            <p:cNvCxnSpPr/>
            <p:nvPr/>
          </p:nvCxnSpPr>
          <p:spPr>
            <a:xfrm rot="10800000">
              <a:off x="766351" y="34631"/>
              <a:ext cx="2148299" cy="0"/>
            </a:xfrm>
            <a:prstGeom prst="straightConnector1">
              <a:avLst/>
            </a:prstGeom>
            <a:noFill/>
            <a:ln w="38100" cap="flat" cmpd="sng">
              <a:solidFill>
                <a:srgbClr val="00F7FF"/>
              </a:solidFill>
              <a:prstDash val="solid"/>
              <a:miter lim="800000"/>
              <a:headEnd type="none" w="sm" len="sm"/>
              <a:tailEnd type="none" w="sm" len="sm"/>
            </a:ln>
          </p:spPr>
        </p:cxnSp>
        <p:cxnSp>
          <p:nvCxnSpPr>
            <p:cNvPr id="153" name="Google Shape;153;p16"/>
            <p:cNvCxnSpPr/>
            <p:nvPr/>
          </p:nvCxnSpPr>
          <p:spPr>
            <a:xfrm flipH="1">
              <a:off x="44879" y="27296"/>
              <a:ext cx="737495" cy="644210"/>
            </a:xfrm>
            <a:prstGeom prst="straightConnector1">
              <a:avLst/>
            </a:prstGeom>
            <a:noFill/>
            <a:ln w="38100" cap="flat" cmpd="sng">
              <a:solidFill>
                <a:srgbClr val="00F7FF"/>
              </a:solidFill>
              <a:prstDash val="solid"/>
              <a:miter lim="800000"/>
              <a:headEnd type="none" w="sm" len="sm"/>
              <a:tailEnd type="none" w="sm" len="sm"/>
            </a:ln>
          </p:spPr>
        </p:cxnSp>
        <p:cxnSp>
          <p:nvCxnSpPr>
            <p:cNvPr id="154" name="Google Shape;154;p16"/>
            <p:cNvCxnSpPr/>
            <p:nvPr/>
          </p:nvCxnSpPr>
          <p:spPr>
            <a:xfrm rot="10800000">
              <a:off x="52214" y="654128"/>
              <a:ext cx="0" cy="936547"/>
            </a:xfrm>
            <a:prstGeom prst="straightConnector1">
              <a:avLst/>
            </a:prstGeom>
            <a:noFill/>
            <a:ln w="38100" cap="flat" cmpd="sng">
              <a:solidFill>
                <a:srgbClr val="00F7FF"/>
              </a:solidFill>
              <a:prstDash val="solid"/>
              <a:miter lim="800000"/>
              <a:headEnd type="none" w="sm" len="sm"/>
              <a:tailEnd type="none" w="sm" len="sm"/>
            </a:ln>
          </p:spPr>
        </p:cxnSp>
      </p:grpSp>
      <p:sp>
        <p:nvSpPr>
          <p:cNvPr id="155" name="Google Shape;155;p16"/>
          <p:cNvSpPr/>
          <p:nvPr/>
        </p:nvSpPr>
        <p:spPr>
          <a:xfrm>
            <a:off x="11476383" y="6241089"/>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56" name="Google Shape;156;p16"/>
          <p:cNvGrpSpPr/>
          <p:nvPr/>
        </p:nvGrpSpPr>
        <p:grpSpPr>
          <a:xfrm rot="10800000">
            <a:off x="9263702" y="5253677"/>
            <a:ext cx="2869771" cy="1563379"/>
            <a:chOff x="44879" y="27296"/>
            <a:chExt cx="2869771" cy="1563379"/>
          </a:xfrm>
        </p:grpSpPr>
        <p:cxnSp>
          <p:nvCxnSpPr>
            <p:cNvPr id="157" name="Google Shape;157;p16"/>
            <p:cNvCxnSpPr/>
            <p:nvPr/>
          </p:nvCxnSpPr>
          <p:spPr>
            <a:xfrm rot="10800000">
              <a:off x="766351" y="34631"/>
              <a:ext cx="2148299" cy="0"/>
            </a:xfrm>
            <a:prstGeom prst="straightConnector1">
              <a:avLst/>
            </a:prstGeom>
            <a:noFill/>
            <a:ln w="38100" cap="rnd" cmpd="sng">
              <a:solidFill>
                <a:srgbClr val="00F7FF"/>
              </a:solidFill>
              <a:prstDash val="solid"/>
              <a:round/>
              <a:headEnd type="none" w="sm" len="sm"/>
              <a:tailEnd type="none" w="sm" len="sm"/>
            </a:ln>
          </p:spPr>
        </p:cxnSp>
        <p:cxnSp>
          <p:nvCxnSpPr>
            <p:cNvPr id="158" name="Google Shape;158;p16"/>
            <p:cNvCxnSpPr/>
            <p:nvPr/>
          </p:nvCxnSpPr>
          <p:spPr>
            <a:xfrm flipH="1">
              <a:off x="44879" y="27296"/>
              <a:ext cx="737495" cy="644210"/>
            </a:xfrm>
            <a:prstGeom prst="straightConnector1">
              <a:avLst/>
            </a:prstGeom>
            <a:noFill/>
            <a:ln w="38100" cap="rnd" cmpd="sng">
              <a:solidFill>
                <a:srgbClr val="00F7FF"/>
              </a:solidFill>
              <a:prstDash val="solid"/>
              <a:round/>
              <a:headEnd type="none" w="sm" len="sm"/>
              <a:tailEnd type="none" w="sm" len="sm"/>
            </a:ln>
          </p:spPr>
        </p:cxnSp>
        <p:cxnSp>
          <p:nvCxnSpPr>
            <p:cNvPr id="159" name="Google Shape;159;p16"/>
            <p:cNvCxnSpPr/>
            <p:nvPr/>
          </p:nvCxnSpPr>
          <p:spPr>
            <a:xfrm rot="10800000">
              <a:off x="52214" y="654128"/>
              <a:ext cx="0" cy="936547"/>
            </a:xfrm>
            <a:prstGeom prst="straightConnector1">
              <a:avLst/>
            </a:prstGeom>
            <a:noFill/>
            <a:ln w="38100" cap="rnd" cmpd="sng">
              <a:solidFill>
                <a:srgbClr val="00F7FF"/>
              </a:solidFill>
              <a:prstDash val="solid"/>
              <a:round/>
              <a:headEnd type="none" w="sm" len="sm"/>
              <a:tailEnd type="none" w="sm" len="sm"/>
            </a:ln>
          </p:spPr>
        </p:cxnSp>
      </p:grpSp>
      <p:sp>
        <p:nvSpPr>
          <p:cNvPr id="160" name="Google Shape;160;p16"/>
          <p:cNvSpPr/>
          <p:nvPr/>
        </p:nvSpPr>
        <p:spPr>
          <a:xfrm>
            <a:off x="11589537" y="105878"/>
            <a:ext cx="489307" cy="405155"/>
          </a:xfrm>
          <a:custGeom>
            <a:avLst/>
            <a:gdLst/>
            <a:ahLst/>
            <a:cxnLst/>
            <a:rect l="l" t="t" r="r" b="b"/>
            <a:pathLst>
              <a:path w="489307" h="405155" extrusionOk="0">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1" name="Google Shape;161;p16"/>
          <p:cNvSpPr txBox="1">
            <a:spLocks noGrp="1"/>
          </p:cNvSpPr>
          <p:nvPr>
            <p:ph type="body" idx="1"/>
          </p:nvPr>
        </p:nvSpPr>
        <p:spPr>
          <a:xfrm>
            <a:off x="1470929" y="2095027"/>
            <a:ext cx="9941071" cy="88465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00F7FF"/>
              </a:buClr>
              <a:buSzPts val="4400"/>
              <a:buNone/>
              <a:defRPr sz="44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16"/>
          <p:cNvSpPr txBox="1">
            <a:spLocks noGrp="1"/>
          </p:cNvSpPr>
          <p:nvPr>
            <p:ph type="body" idx="2"/>
          </p:nvPr>
        </p:nvSpPr>
        <p:spPr>
          <a:xfrm>
            <a:off x="1470930" y="3169159"/>
            <a:ext cx="9941070" cy="69517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2800"/>
              <a:buNone/>
              <a:defRPr sz="2800" b="1">
                <a:solidFill>
                  <a:schemeClr val="lt1"/>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16"/>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F2F2F2"/>
              </a:buClr>
              <a:buSzPts val="1000"/>
              <a:buNone/>
              <a:defRPr sz="1000">
                <a:solidFill>
                  <a:srgbClr val="F2F2F2"/>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 name="Google Shape;164;p16"/>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rgbClr val="00F7FF"/>
              </a:buClr>
              <a:buSzPts val="12000"/>
              <a:buNone/>
              <a:defRPr sz="120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5" name="Google Shape;165;p16"/>
          <p:cNvCxnSpPr/>
          <p:nvPr/>
        </p:nvCxnSpPr>
        <p:spPr>
          <a:xfrm>
            <a:off x="1574156" y="2979683"/>
            <a:ext cx="3565003" cy="0"/>
          </a:xfrm>
          <a:prstGeom prst="straightConnector1">
            <a:avLst/>
          </a:prstGeom>
          <a:noFill/>
          <a:ln w="25400" cap="rnd" cmpd="sng">
            <a:solidFill>
              <a:srgbClr val="00F7FF"/>
            </a:solidFill>
            <a:prstDash val="solid"/>
            <a:round/>
            <a:headEnd type="none" w="sm" len="sm"/>
            <a:tailEnd type="none" w="sm" len="sm"/>
          </a:ln>
        </p:spPr>
      </p:cxnSp>
      <p:sp>
        <p:nvSpPr>
          <p:cNvPr id="166" name="Google Shape;166;p16"/>
          <p:cNvSpPr txBox="1">
            <a:spLocks noGrp="1"/>
          </p:cNvSpPr>
          <p:nvPr>
            <p:ph type="dt" idx="10"/>
          </p:nvPr>
        </p:nvSpPr>
        <p:spPr>
          <a:xfrm>
            <a:off x="60603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16"/>
          <p:cNvSpPr txBox="1">
            <a:spLocks noGrp="1"/>
          </p:cNvSpPr>
          <p:nvPr>
            <p:ph type="ftr" idx="11"/>
          </p:nvPr>
        </p:nvSpPr>
        <p:spPr>
          <a:xfrm>
            <a:off x="838200" y="6481647"/>
            <a:ext cx="447592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68" name="Google Shape;168;p16"/>
          <p:cNvGrpSpPr/>
          <p:nvPr/>
        </p:nvGrpSpPr>
        <p:grpSpPr>
          <a:xfrm>
            <a:off x="16026" y="4629289"/>
            <a:ext cx="434350" cy="2228711"/>
            <a:chOff x="16026" y="4629289"/>
            <a:chExt cx="434350" cy="2228711"/>
          </a:xfrm>
        </p:grpSpPr>
        <p:sp>
          <p:nvSpPr>
            <p:cNvPr id="169" name="Google Shape;169;p16"/>
            <p:cNvSpPr/>
            <p:nvPr/>
          </p:nvSpPr>
          <p:spPr>
            <a:xfrm>
              <a:off x="16026" y="4629289"/>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0" name="Google Shape;170;p16"/>
            <p:cNvSpPr/>
            <p:nvPr/>
          </p:nvSpPr>
          <p:spPr>
            <a:xfrm>
              <a:off x="16026" y="5005641"/>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1" name="Google Shape;171;p16"/>
            <p:cNvSpPr/>
            <p:nvPr/>
          </p:nvSpPr>
          <p:spPr>
            <a:xfrm>
              <a:off x="16026" y="5381993"/>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2" name="Google Shape;172;p16"/>
            <p:cNvSpPr/>
            <p:nvPr/>
          </p:nvSpPr>
          <p:spPr>
            <a:xfrm>
              <a:off x="16026" y="5758345"/>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16"/>
            <p:cNvSpPr/>
            <p:nvPr/>
          </p:nvSpPr>
          <p:spPr>
            <a:xfrm>
              <a:off x="16026" y="6134697"/>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16"/>
            <p:cNvSpPr/>
            <p:nvPr/>
          </p:nvSpPr>
          <p:spPr>
            <a:xfrm>
              <a:off x="16026" y="6511050"/>
              <a:ext cx="434350" cy="346950"/>
            </a:xfrm>
            <a:prstGeom prst="rect">
              <a:avLst/>
            </a:prstGeom>
            <a:gradFill>
              <a:gsLst>
                <a:gs pos="0">
                  <a:srgbClr val="00F7FF"/>
                </a:gs>
                <a:gs pos="100000">
                  <a:srgbClr val="00F7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75" name="Google Shape;175;p16"/>
          <p:cNvSpPr/>
          <p:nvPr/>
        </p:nvSpPr>
        <p:spPr>
          <a:xfrm>
            <a:off x="95208" y="658315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76" name="Google Shape;176;p16"/>
          <p:cNvSpPr txBox="1">
            <a:spLocks noGrp="1"/>
          </p:cNvSpPr>
          <p:nvPr>
            <p:ph type="sldNum" idx="12"/>
          </p:nvPr>
        </p:nvSpPr>
        <p:spPr>
          <a:xfrm>
            <a:off x="65862" y="6542216"/>
            <a:ext cx="292608" cy="315784"/>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V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oi dung" type="obj">
  <p:cSld name="OBJECT">
    <p:spTree>
      <p:nvGrpSpPr>
        <p:cNvPr id="1" name="Shape 177"/>
        <p:cNvGrpSpPr/>
        <p:nvPr/>
      </p:nvGrpSpPr>
      <p:grpSpPr>
        <a:xfrm>
          <a:off x="0" y="0"/>
          <a:ext cx="0" cy="0"/>
          <a:chOff x="0" y="0"/>
          <a:chExt cx="0" cy="0"/>
        </a:xfrm>
      </p:grpSpPr>
      <p:sp>
        <p:nvSpPr>
          <p:cNvPr id="178" name="Google Shape;178;p17"/>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9" name="Google Shape;179;p17"/>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80" name="Google Shape;180;p17"/>
          <p:cNvGrpSpPr/>
          <p:nvPr/>
        </p:nvGrpSpPr>
        <p:grpSpPr>
          <a:xfrm>
            <a:off x="58527" y="54292"/>
            <a:ext cx="2869771" cy="1563379"/>
            <a:chOff x="44879" y="27296"/>
            <a:chExt cx="2869771" cy="1563379"/>
          </a:xfrm>
        </p:grpSpPr>
        <p:cxnSp>
          <p:nvCxnSpPr>
            <p:cNvPr id="181" name="Google Shape;181;p17"/>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82" name="Google Shape;182;p17"/>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83" name="Google Shape;183;p17"/>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184" name="Google Shape;184;p17"/>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5" name="Google Shape;185;p17"/>
          <p:cNvSpPr txBox="1">
            <a:spLocks noGrp="1"/>
          </p:cNvSpPr>
          <p:nvPr>
            <p:ph type="title"/>
          </p:nvPr>
        </p:nvSpPr>
        <p:spPr>
          <a:xfrm>
            <a:off x="774145" y="223964"/>
            <a:ext cx="10579655" cy="785896"/>
          </a:xfrm>
          <a:prstGeom prst="rect">
            <a:avLst/>
          </a:prstGeom>
          <a:noFill/>
          <a:ln>
            <a:noFill/>
          </a:ln>
        </p:spPr>
        <p:txBody>
          <a:bodyPr spcFirstLastPara="1" wrap="square" lIns="91425" tIns="45700" rIns="91425" bIns="45700" anchor="ctr" anchorCtr="0">
            <a:normAutofit/>
          </a:bodyPr>
          <a:lstStyle>
            <a:lvl1pPr lvl="0" algn="l">
              <a:lnSpc>
                <a:spcPct val="120000"/>
              </a:lnSpc>
              <a:spcBef>
                <a:spcPts val="200"/>
              </a:spcBef>
              <a:spcAft>
                <a:spcPts val="0"/>
              </a:spcAft>
              <a:buClr>
                <a:srgbClr val="0072FF"/>
              </a:buClr>
              <a:buSzPts val="4400"/>
              <a:buFont typeface="Times New Roman"/>
              <a:buNone/>
              <a:defRPr sz="4400"/>
            </a:lvl1pPr>
            <a:lvl2pPr lvl="1">
              <a:spcBef>
                <a:spcPts val="2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6" name="Google Shape;186;p17"/>
          <p:cNvSpPr txBox="1">
            <a:spLocks noGrp="1"/>
          </p:cNvSpPr>
          <p:nvPr>
            <p:ph type="body" idx="1"/>
          </p:nvPr>
        </p:nvSpPr>
        <p:spPr>
          <a:xfrm>
            <a:off x="774145" y="1233824"/>
            <a:ext cx="10579654" cy="4943139"/>
          </a:xfrm>
          <a:prstGeom prst="rect">
            <a:avLst/>
          </a:prstGeom>
          <a:noFill/>
          <a:ln>
            <a:noFill/>
          </a:ln>
        </p:spPr>
        <p:txBody>
          <a:bodyPr spcFirstLastPara="1" wrap="square" lIns="91425" tIns="45700" rIns="91425" bIns="45700" anchor="t" anchorCtr="0">
            <a:normAutofit/>
          </a:bodyPr>
          <a:lstStyle>
            <a:lvl1pPr marL="457200" lvl="0" indent="-406400" algn="just">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just">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just">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just">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just">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7" name="Google Shape;187;p17"/>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solidFill>
                  <a:srgbClr val="8B8C95"/>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88" name="Google Shape;188;p17"/>
          <p:cNvGrpSpPr/>
          <p:nvPr/>
        </p:nvGrpSpPr>
        <p:grpSpPr>
          <a:xfrm>
            <a:off x="16026" y="4629289"/>
            <a:ext cx="434350" cy="2228711"/>
            <a:chOff x="16026" y="4629289"/>
            <a:chExt cx="434350" cy="2228711"/>
          </a:xfrm>
        </p:grpSpPr>
        <p:sp>
          <p:nvSpPr>
            <p:cNvPr id="189" name="Google Shape;189;p17"/>
            <p:cNvSpPr/>
            <p:nvPr/>
          </p:nvSpPr>
          <p:spPr>
            <a:xfrm>
              <a:off x="16026" y="4629289"/>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0" name="Google Shape;190;p17"/>
            <p:cNvSpPr/>
            <p:nvPr/>
          </p:nvSpPr>
          <p:spPr>
            <a:xfrm>
              <a:off x="16026" y="5005641"/>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1" name="Google Shape;191;p17"/>
            <p:cNvSpPr/>
            <p:nvPr/>
          </p:nvSpPr>
          <p:spPr>
            <a:xfrm>
              <a:off x="16026" y="5381993"/>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 name="Google Shape;192;p17"/>
            <p:cNvSpPr/>
            <p:nvPr/>
          </p:nvSpPr>
          <p:spPr>
            <a:xfrm>
              <a:off x="16026" y="5758345"/>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3" name="Google Shape;193;p17"/>
            <p:cNvSpPr/>
            <p:nvPr/>
          </p:nvSpPr>
          <p:spPr>
            <a:xfrm>
              <a:off x="16026" y="6134697"/>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 name="Google Shape;194;p17"/>
            <p:cNvSpPr/>
            <p:nvPr/>
          </p:nvSpPr>
          <p:spPr>
            <a:xfrm>
              <a:off x="16026" y="6511050"/>
              <a:ext cx="434350" cy="346950"/>
            </a:xfrm>
            <a:prstGeom prst="rect">
              <a:avLst/>
            </a:prstGeom>
            <a:gradFill>
              <a:gsLst>
                <a:gs pos="0">
                  <a:srgbClr val="0072FF"/>
                </a:gs>
                <a:gs pos="100000">
                  <a:srgbClr val="00C6FF">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95" name="Google Shape;195;p17"/>
          <p:cNvSpPr txBox="1">
            <a:spLocks noGrp="1"/>
          </p:cNvSpPr>
          <p:nvPr>
            <p:ph type="dt" idx="10"/>
          </p:nvPr>
        </p:nvSpPr>
        <p:spPr>
          <a:xfrm>
            <a:off x="6447446" y="6475620"/>
            <a:ext cx="2090098" cy="26311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B8C95"/>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17"/>
          <p:cNvSpPr/>
          <p:nvPr/>
        </p:nvSpPr>
        <p:spPr>
          <a:xfrm>
            <a:off x="11589537" y="105878"/>
            <a:ext cx="489307" cy="405155"/>
          </a:xfrm>
          <a:custGeom>
            <a:avLst/>
            <a:gdLst/>
            <a:ahLst/>
            <a:cxnLst/>
            <a:rect l="l" t="t" r="r" b="b"/>
            <a:pathLst>
              <a:path w="489307" h="405155" extrusionOk="0">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7" name="Google Shape;197;p17"/>
          <p:cNvSpPr/>
          <p:nvPr/>
        </p:nvSpPr>
        <p:spPr>
          <a:xfrm>
            <a:off x="92963" y="6542941"/>
            <a:ext cx="280476" cy="28047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98" name="Google Shape;198;p17"/>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VN"/>
              <a:t>‹#›</a:t>
            </a:fld>
            <a:endParaRPr/>
          </a:p>
        </p:txBody>
      </p:sp>
      <p:grpSp>
        <p:nvGrpSpPr>
          <p:cNvPr id="199" name="Google Shape;199;p17"/>
          <p:cNvGrpSpPr/>
          <p:nvPr/>
        </p:nvGrpSpPr>
        <p:grpSpPr>
          <a:xfrm rot="10800000">
            <a:off x="9265363" y="5246044"/>
            <a:ext cx="2869771" cy="1563379"/>
            <a:chOff x="44879" y="27296"/>
            <a:chExt cx="2869771" cy="1563379"/>
          </a:xfrm>
        </p:grpSpPr>
        <p:cxnSp>
          <p:nvCxnSpPr>
            <p:cNvPr id="200" name="Google Shape;200;p17"/>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01" name="Google Shape;201;p17"/>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02" name="Google Shape;202;p17"/>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0072FF"/>
              </a:buClr>
              <a:buSzPts val="4000"/>
              <a:buFont typeface="Times New Roman"/>
              <a:buNone/>
              <a:defRPr sz="4000" b="1" i="0" u="none" strike="noStrike" cap="none">
                <a:solidFill>
                  <a:srgbClr val="0072FF"/>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B8C9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B8C9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B8C95"/>
                </a:solidFill>
                <a:latin typeface="Calibri"/>
                <a:ea typeface="Calibri"/>
                <a:cs typeface="Calibri"/>
                <a:sym typeface="Calibri"/>
              </a:defRPr>
            </a:lvl1pPr>
            <a:lvl2pPr marL="0" marR="0" lvl="1" indent="0" algn="r" rtl="0">
              <a:spcBef>
                <a:spcPts val="0"/>
              </a:spcBef>
              <a:buNone/>
              <a:defRPr sz="1200" b="0" i="0" u="none" strike="noStrike" cap="none">
                <a:solidFill>
                  <a:srgbClr val="8B8C95"/>
                </a:solidFill>
                <a:latin typeface="Calibri"/>
                <a:ea typeface="Calibri"/>
                <a:cs typeface="Calibri"/>
                <a:sym typeface="Calibri"/>
              </a:defRPr>
            </a:lvl2pPr>
            <a:lvl3pPr marL="0" marR="0" lvl="2" indent="0" algn="r" rtl="0">
              <a:spcBef>
                <a:spcPts val="0"/>
              </a:spcBef>
              <a:buNone/>
              <a:defRPr sz="1200" b="0" i="0" u="none" strike="noStrike" cap="none">
                <a:solidFill>
                  <a:srgbClr val="8B8C95"/>
                </a:solidFill>
                <a:latin typeface="Calibri"/>
                <a:ea typeface="Calibri"/>
                <a:cs typeface="Calibri"/>
                <a:sym typeface="Calibri"/>
              </a:defRPr>
            </a:lvl3pPr>
            <a:lvl4pPr marL="0" marR="0" lvl="3" indent="0" algn="r" rtl="0">
              <a:spcBef>
                <a:spcPts val="0"/>
              </a:spcBef>
              <a:buNone/>
              <a:defRPr sz="1200" b="0" i="0" u="none" strike="noStrike" cap="none">
                <a:solidFill>
                  <a:srgbClr val="8B8C95"/>
                </a:solidFill>
                <a:latin typeface="Calibri"/>
                <a:ea typeface="Calibri"/>
                <a:cs typeface="Calibri"/>
                <a:sym typeface="Calibri"/>
              </a:defRPr>
            </a:lvl4pPr>
            <a:lvl5pPr marL="0" marR="0" lvl="4" indent="0" algn="r" rtl="0">
              <a:spcBef>
                <a:spcPts val="0"/>
              </a:spcBef>
              <a:buNone/>
              <a:defRPr sz="1200" b="0" i="0" u="none" strike="noStrike" cap="none">
                <a:solidFill>
                  <a:srgbClr val="8B8C95"/>
                </a:solidFill>
                <a:latin typeface="Calibri"/>
                <a:ea typeface="Calibri"/>
                <a:cs typeface="Calibri"/>
                <a:sym typeface="Calibri"/>
              </a:defRPr>
            </a:lvl5pPr>
            <a:lvl6pPr marL="0" marR="0" lvl="5" indent="0" algn="r" rtl="0">
              <a:spcBef>
                <a:spcPts val="0"/>
              </a:spcBef>
              <a:buNone/>
              <a:defRPr sz="1200" b="0" i="0" u="none" strike="noStrike" cap="none">
                <a:solidFill>
                  <a:srgbClr val="8B8C95"/>
                </a:solidFill>
                <a:latin typeface="Calibri"/>
                <a:ea typeface="Calibri"/>
                <a:cs typeface="Calibri"/>
                <a:sym typeface="Calibri"/>
              </a:defRPr>
            </a:lvl6pPr>
            <a:lvl7pPr marL="0" marR="0" lvl="6" indent="0" algn="r" rtl="0">
              <a:spcBef>
                <a:spcPts val="0"/>
              </a:spcBef>
              <a:buNone/>
              <a:defRPr sz="1200" b="0" i="0" u="none" strike="noStrike" cap="none">
                <a:solidFill>
                  <a:srgbClr val="8B8C95"/>
                </a:solidFill>
                <a:latin typeface="Calibri"/>
                <a:ea typeface="Calibri"/>
                <a:cs typeface="Calibri"/>
                <a:sym typeface="Calibri"/>
              </a:defRPr>
            </a:lvl7pPr>
            <a:lvl8pPr marL="0" marR="0" lvl="7" indent="0" algn="r" rtl="0">
              <a:spcBef>
                <a:spcPts val="0"/>
              </a:spcBef>
              <a:buNone/>
              <a:defRPr sz="1200" b="0" i="0" u="none" strike="noStrike" cap="none">
                <a:solidFill>
                  <a:srgbClr val="8B8C95"/>
                </a:solidFill>
                <a:latin typeface="Calibri"/>
                <a:ea typeface="Calibri"/>
                <a:cs typeface="Calibri"/>
                <a:sym typeface="Calibri"/>
              </a:defRPr>
            </a:lvl8pPr>
            <a:lvl9pPr marL="0" marR="0" lvl="8" indent="0" algn="r" rtl="0">
              <a:spcBef>
                <a:spcPts val="0"/>
              </a:spcBef>
              <a:buNone/>
              <a:defRPr sz="1200" b="0" i="0" u="none" strike="noStrike" cap="none">
                <a:solidFill>
                  <a:srgbClr val="8B8C95"/>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V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50.png"/><Relationship Id="rId5" Type="http://schemas.openxmlformats.org/officeDocument/2006/relationships/image" Target="../media/image140.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17.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sv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1.png"/><Relationship Id="rId7" Type="http://schemas.openxmlformats.org/officeDocument/2006/relationships/image" Target="../media/image33.sv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32.png"/><Relationship Id="rId5" Type="http://schemas.openxmlformats.org/officeDocument/2006/relationships/image" Target="../media/image30.svg"/><Relationship Id="rId4" Type="http://schemas.openxmlformats.org/officeDocument/2006/relationships/image" Target="../media/image29.png"/><Relationship Id="rId9" Type="http://schemas.openxmlformats.org/officeDocument/2006/relationships/image" Target="../media/image35.svg"/></Relationships>
</file>

<file path=ppt/slides/_rels/slide2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6.png"/><Relationship Id="rId7" Type="http://schemas.openxmlformats.org/officeDocument/2006/relationships/image" Target="../media/image38.sv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35.svg"/><Relationship Id="rId4" Type="http://schemas.openxmlformats.org/officeDocument/2006/relationships/image" Target="../media/image34.png"/><Relationship Id="rId9" Type="http://schemas.openxmlformats.org/officeDocument/2006/relationships/image" Target="../media/image40.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40.svg"/></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20.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49.svg"/><Relationship Id="rId5" Type="http://schemas.openxmlformats.org/officeDocument/2006/relationships/image" Target="../media/image48.png"/><Relationship Id="rId4" Type="http://schemas.openxmlformats.org/officeDocument/2006/relationships/image" Target="../media/image47.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1"/>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37" name="Google Shape;337;p1"/>
          <p:cNvSpPr txBox="1">
            <a:spLocks noGrp="1"/>
          </p:cNvSpPr>
          <p:nvPr>
            <p:ph type="sldNum" idx="12"/>
          </p:nvPr>
        </p:nvSpPr>
        <p:spPr>
          <a:xfrm>
            <a:off x="75604" y="6587552"/>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a:t>
            </a:fld>
            <a:endParaRPr/>
          </a:p>
        </p:txBody>
      </p:sp>
      <p:sp>
        <p:nvSpPr>
          <p:cNvPr id="338" name="Google Shape;338;p1"/>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fontScale="77500" lnSpcReduction="20000"/>
          </a:bodyPr>
          <a:lstStyle/>
          <a:p>
            <a:pPr marL="0" lvl="0" indent="0" algn="ctr" rtl="0">
              <a:lnSpc>
                <a:spcPct val="90000"/>
              </a:lnSpc>
              <a:spcBef>
                <a:spcPts val="0"/>
              </a:spcBef>
              <a:spcAft>
                <a:spcPts val="0"/>
              </a:spcAft>
              <a:buClr>
                <a:srgbClr val="000046"/>
              </a:buClr>
              <a:buSzPts val="4400"/>
              <a:buNone/>
            </a:pPr>
            <a:r>
              <a:rPr lang="en-US"/>
              <a:t>THUẬT TOÁN VÀ LÝ THUYẾT MÁY HỌC</a:t>
            </a:r>
            <a:endParaRPr dirty="0"/>
          </a:p>
        </p:txBody>
      </p:sp>
      <p:sp>
        <p:nvSpPr>
          <p:cNvPr id="339" name="Google Shape;339;p1"/>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000046"/>
              </a:buClr>
              <a:buSzPts val="2800"/>
              <a:buNone/>
            </a:pPr>
            <a:r>
              <a:rPr lang="en-US"/>
              <a:t>CÁC BÀI TOÁN HỒI QUY TUYẾN TÍNH</a:t>
            </a:r>
            <a:endParaRPr dirty="0"/>
          </a:p>
        </p:txBody>
      </p:sp>
      <p:sp>
        <p:nvSpPr>
          <p:cNvPr id="340" name="Google Shape;340;p1"/>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1400"/>
              <a:buNone/>
            </a:pPr>
            <a:r>
              <a:rPr lang="en-US"/>
              <a:t>TS. Lương Ngọc Hoàng</a:t>
            </a:r>
            <a:endParaRPr/>
          </a:p>
        </p:txBody>
      </p:sp>
      <p:sp>
        <p:nvSpPr>
          <p:cNvPr id="341" name="Google Shape;341;p1"/>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A5A5A5"/>
              </a:buClr>
              <a:buSzPts val="12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096D82C6-904D-2C92-F36D-4709D3D284CA}"/>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467A15F6-4BDE-61F7-302D-A230692B9904}"/>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đa</a:t>
            </a:r>
            <a:r>
              <a:rPr lang="en-US" dirty="0"/>
              <a:t> </a:t>
            </a:r>
            <a:r>
              <a:rPr lang="en-US" dirty="0" err="1"/>
              <a:t>biến</a:t>
            </a:r>
            <a:r>
              <a:rPr lang="en-US" dirty="0"/>
              <a:t> – </a:t>
            </a:r>
            <a:r>
              <a:rPr lang="en-US" dirty="0" err="1"/>
              <a:t>Hàm</a:t>
            </a:r>
            <a:r>
              <a:rPr lang="en-US" dirty="0"/>
              <a:t> </a:t>
            </a:r>
            <a:r>
              <a:rPr lang="en-US" dirty="0" err="1"/>
              <a:t>mất</a:t>
            </a:r>
            <a:r>
              <a:rPr lang="en-US" dirty="0"/>
              <a:t> </a:t>
            </a:r>
            <a:r>
              <a:rPr lang="en-US" dirty="0" err="1"/>
              <a:t>mát</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1BC271AC-C1C3-E740-DC91-62DDA82FBEE4}"/>
                  </a:ext>
                </a:extLst>
              </p:cNvPr>
              <p:cNvSpPr txBox="1">
                <a:spLocks noGrp="1"/>
              </p:cNvSpPr>
              <p:nvPr>
                <p:ph type="body" idx="1"/>
              </p:nvPr>
            </p:nvSpPr>
            <p:spPr>
              <a:xfrm>
                <a:off x="408022" y="841413"/>
                <a:ext cx="11929120"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200"/>
                  <a:t>Hàm mất mát bình phương (squared loss) của mô hình hồi quy tuyến tính đa biến:</a:t>
                </a:r>
              </a:p>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100" b="0" i="1" smtClean="0">
                          <a:latin typeface="Cambria Math" panose="02040503050406030204" pitchFamily="18" charset="0"/>
                        </a:rPr>
                        <m:t>𝐿</m:t>
                      </m:r>
                      <m:d>
                        <m:dPr>
                          <m:ctrlPr>
                            <a:rPr lang="en-US" sz="2100" b="0" i="1" smtClean="0">
                              <a:latin typeface="Cambria Math" panose="02040503050406030204" pitchFamily="18" charset="0"/>
                            </a:rPr>
                          </m:ctrlPr>
                        </m:dPr>
                        <m:e>
                          <m:r>
                            <a:rPr lang="en-US" sz="2100" b="1" i="1" smtClean="0">
                              <a:latin typeface="Cambria Math" panose="02040503050406030204" pitchFamily="18" charset="0"/>
                            </a:rPr>
                            <m:t>𝒘</m:t>
                          </m:r>
                        </m:e>
                      </m:d>
                      <m:r>
                        <a:rPr lang="en-US" sz="2100" b="0" i="1" smtClean="0">
                          <a:latin typeface="Cambria Math" panose="02040503050406030204" pitchFamily="18" charset="0"/>
                        </a:rPr>
                        <m:t>=</m:t>
                      </m:r>
                      <m:nary>
                        <m:naryPr>
                          <m:chr m:val="∑"/>
                          <m:ctrlPr>
                            <a:rPr lang="en-US" sz="2100" i="1">
                              <a:latin typeface="Cambria Math" panose="02040503050406030204" pitchFamily="18" charset="0"/>
                            </a:rPr>
                          </m:ctrlPr>
                        </m:naryPr>
                        <m:sub>
                          <m:r>
                            <m:rPr>
                              <m:brk m:alnAt="23"/>
                            </m:rPr>
                            <a:rPr lang="en-US" sz="2100" i="1">
                              <a:latin typeface="Cambria Math" panose="02040503050406030204" pitchFamily="18" charset="0"/>
                            </a:rPr>
                            <m:t>𝑖</m:t>
                          </m:r>
                          <m:r>
                            <a:rPr lang="en-US" sz="2100" i="1">
                              <a:latin typeface="Cambria Math" panose="02040503050406030204" pitchFamily="18" charset="0"/>
                            </a:rPr>
                            <m:t>=</m:t>
                          </m:r>
                          <m:r>
                            <m:rPr>
                              <m:brk m:alnAt="23"/>
                            </m:rPr>
                            <a:rPr lang="en-US" sz="2100" i="1">
                              <a:latin typeface="Cambria Math" panose="02040503050406030204" pitchFamily="18" charset="0"/>
                            </a:rPr>
                            <m:t>1</m:t>
                          </m:r>
                        </m:sub>
                        <m:sup>
                          <m:r>
                            <a:rPr lang="en-US" sz="2100" i="1">
                              <a:latin typeface="Cambria Math" panose="02040503050406030204" pitchFamily="18" charset="0"/>
                            </a:rPr>
                            <m:t>𝑁</m:t>
                          </m:r>
                        </m:sup>
                        <m:e>
                          <m:sSup>
                            <m:sSupPr>
                              <m:ctrlPr>
                                <a:rPr lang="en-US" sz="2100" i="1">
                                  <a:latin typeface="Cambria Math" panose="02040503050406030204" pitchFamily="18" charset="0"/>
                                </a:rPr>
                              </m:ctrlPr>
                            </m:sSupPr>
                            <m:e>
                              <m:d>
                                <m:dPr>
                                  <m:ctrlPr>
                                    <a:rPr lang="en-US" sz="2100" i="1">
                                      <a:latin typeface="Cambria Math" panose="02040503050406030204" pitchFamily="18" charset="0"/>
                                    </a:rPr>
                                  </m:ctrlPr>
                                </m:dPr>
                                <m:e>
                                  <m:sSup>
                                    <m:sSupPr>
                                      <m:ctrlPr>
                                        <a:rPr lang="en-US" sz="2100" i="1">
                                          <a:latin typeface="Cambria Math" panose="02040503050406030204" pitchFamily="18" charset="0"/>
                                        </a:rPr>
                                      </m:ctrlPr>
                                    </m:sSupPr>
                                    <m:e>
                                      <m:r>
                                        <a:rPr lang="en-US" sz="2100" i="1">
                                          <a:latin typeface="Cambria Math" panose="02040503050406030204" pitchFamily="18" charset="0"/>
                                        </a:rPr>
                                        <m:t>𝑦</m:t>
                                      </m:r>
                                    </m:e>
                                    <m:sup>
                                      <m:r>
                                        <a:rPr lang="en-US" sz="2100" i="1">
                                          <a:latin typeface="Cambria Math" panose="02040503050406030204" pitchFamily="18" charset="0"/>
                                        </a:rPr>
                                        <m:t>(</m:t>
                                      </m:r>
                                      <m:r>
                                        <a:rPr lang="en-US" sz="2100" i="1">
                                          <a:latin typeface="Cambria Math" panose="02040503050406030204" pitchFamily="18" charset="0"/>
                                        </a:rPr>
                                        <m:t>𝑖</m:t>
                                      </m:r>
                                      <m:r>
                                        <a:rPr lang="en-US" sz="2100" i="1">
                                          <a:latin typeface="Cambria Math" panose="02040503050406030204" pitchFamily="18" charset="0"/>
                                        </a:rPr>
                                        <m:t>)</m:t>
                                      </m:r>
                                    </m:sup>
                                  </m:sSup>
                                  <m:r>
                                    <a:rPr lang="en-US" sz="2100" i="1">
                                      <a:latin typeface="Cambria Math" panose="02040503050406030204" pitchFamily="18" charset="0"/>
                                    </a:rPr>
                                    <m:t>−</m:t>
                                  </m:r>
                                  <m:r>
                                    <a:rPr lang="en-US" sz="2100" i="1">
                                      <a:latin typeface="Cambria Math" panose="02040503050406030204" pitchFamily="18" charset="0"/>
                                    </a:rPr>
                                    <m:t>𝑓</m:t>
                                  </m:r>
                                  <m:r>
                                    <a:rPr lang="en-US" sz="2100" i="1">
                                      <a:latin typeface="Cambria Math" panose="02040503050406030204" pitchFamily="18" charset="0"/>
                                    </a:rPr>
                                    <m:t>(</m:t>
                                  </m:r>
                                  <m:sSup>
                                    <m:sSupPr>
                                      <m:ctrlPr>
                                        <a:rPr lang="en-US" sz="2100" i="1">
                                          <a:latin typeface="Cambria Math" panose="02040503050406030204" pitchFamily="18" charset="0"/>
                                        </a:rPr>
                                      </m:ctrlPr>
                                    </m:sSupPr>
                                    <m:e>
                                      <m:r>
                                        <a:rPr lang="en-US" sz="2100" b="1" i="1">
                                          <a:latin typeface="Cambria Math" panose="02040503050406030204" pitchFamily="18" charset="0"/>
                                        </a:rPr>
                                        <m:t>𝒙</m:t>
                                      </m:r>
                                    </m:e>
                                    <m:sup>
                                      <m:d>
                                        <m:dPr>
                                          <m:ctrlPr>
                                            <a:rPr lang="en-US" sz="2100" i="1">
                                              <a:latin typeface="Cambria Math" panose="02040503050406030204" pitchFamily="18" charset="0"/>
                                            </a:rPr>
                                          </m:ctrlPr>
                                        </m:dPr>
                                        <m:e>
                                          <m:r>
                                            <a:rPr lang="en-US" sz="2100" i="1">
                                              <a:latin typeface="Cambria Math" panose="02040503050406030204" pitchFamily="18" charset="0"/>
                                            </a:rPr>
                                            <m:t>𝑖</m:t>
                                          </m:r>
                                        </m:e>
                                      </m:d>
                                    </m:sup>
                                  </m:sSup>
                                  <m:r>
                                    <a:rPr lang="en-US" sz="2100" i="1">
                                      <a:latin typeface="Cambria Math" panose="02040503050406030204" pitchFamily="18" charset="0"/>
                                    </a:rPr>
                                    <m:t>;</m:t>
                                  </m:r>
                                  <m:r>
                                    <a:rPr lang="en-US" sz="2100" b="1" i="1" smtClean="0">
                                      <a:latin typeface="Cambria Math" panose="02040503050406030204" pitchFamily="18" charset="0"/>
                                    </a:rPr>
                                    <m:t>𝒘</m:t>
                                  </m:r>
                                  <m:r>
                                    <a:rPr lang="en-US" sz="2100" i="1">
                                      <a:latin typeface="Cambria Math" panose="02040503050406030204" pitchFamily="18" charset="0"/>
                                    </a:rPr>
                                    <m:t>)</m:t>
                                  </m:r>
                                </m:e>
                              </m:d>
                            </m:e>
                            <m:sup>
                              <m:r>
                                <a:rPr lang="en-US" sz="2100" i="1">
                                  <a:latin typeface="Cambria Math" panose="02040503050406030204" pitchFamily="18" charset="0"/>
                                </a:rPr>
                                <m:t>2</m:t>
                              </m:r>
                            </m:sup>
                          </m:sSup>
                        </m:e>
                      </m:nary>
                      <m:r>
                        <a:rPr lang="en-US" sz="2100" b="0" i="1" smtClean="0">
                          <a:latin typeface="Cambria Math" panose="02040503050406030204" pitchFamily="18" charset="0"/>
                        </a:rPr>
                        <m:t>=</m:t>
                      </m:r>
                      <m:nary>
                        <m:naryPr>
                          <m:chr m:val="∑"/>
                          <m:ctrlPr>
                            <a:rPr lang="en-US" sz="2100" i="1">
                              <a:latin typeface="Cambria Math" panose="02040503050406030204" pitchFamily="18" charset="0"/>
                            </a:rPr>
                          </m:ctrlPr>
                        </m:naryPr>
                        <m:sub>
                          <m:r>
                            <m:rPr>
                              <m:brk m:alnAt="23"/>
                            </m:rPr>
                            <a:rPr lang="en-US" sz="2100" i="1">
                              <a:latin typeface="Cambria Math" panose="02040503050406030204" pitchFamily="18" charset="0"/>
                            </a:rPr>
                            <m:t>𝑖</m:t>
                          </m:r>
                          <m:r>
                            <a:rPr lang="en-US" sz="2100" i="1">
                              <a:latin typeface="Cambria Math" panose="02040503050406030204" pitchFamily="18" charset="0"/>
                            </a:rPr>
                            <m:t>=</m:t>
                          </m:r>
                          <m:r>
                            <m:rPr>
                              <m:brk m:alnAt="23"/>
                            </m:rPr>
                            <a:rPr lang="en-US" sz="2100" i="1">
                              <a:latin typeface="Cambria Math" panose="02040503050406030204" pitchFamily="18" charset="0"/>
                            </a:rPr>
                            <m:t>1</m:t>
                          </m:r>
                        </m:sub>
                        <m:sup>
                          <m:r>
                            <a:rPr lang="en-US" sz="2100" i="1">
                              <a:latin typeface="Cambria Math" panose="02040503050406030204" pitchFamily="18" charset="0"/>
                            </a:rPr>
                            <m:t>𝑁</m:t>
                          </m:r>
                        </m:sup>
                        <m:e>
                          <m:sSup>
                            <m:sSupPr>
                              <m:ctrlPr>
                                <a:rPr lang="en-US" sz="2100" i="1">
                                  <a:latin typeface="Cambria Math" panose="02040503050406030204" pitchFamily="18" charset="0"/>
                                </a:rPr>
                              </m:ctrlPr>
                            </m:sSupPr>
                            <m:e>
                              <m:d>
                                <m:dPr>
                                  <m:ctrlPr>
                                    <a:rPr lang="en-US" sz="2100" i="1">
                                      <a:latin typeface="Cambria Math" panose="02040503050406030204" pitchFamily="18" charset="0"/>
                                    </a:rPr>
                                  </m:ctrlPr>
                                </m:dPr>
                                <m:e>
                                  <m:sSup>
                                    <m:sSupPr>
                                      <m:ctrlPr>
                                        <a:rPr lang="en-US" sz="2100" i="1">
                                          <a:latin typeface="Cambria Math" panose="02040503050406030204" pitchFamily="18" charset="0"/>
                                        </a:rPr>
                                      </m:ctrlPr>
                                    </m:sSupPr>
                                    <m:e>
                                      <m:r>
                                        <a:rPr lang="en-US" sz="2100" i="1">
                                          <a:latin typeface="Cambria Math" panose="02040503050406030204" pitchFamily="18" charset="0"/>
                                        </a:rPr>
                                        <m:t>𝑦</m:t>
                                      </m:r>
                                    </m:e>
                                    <m:sup>
                                      <m:r>
                                        <a:rPr lang="en-US" sz="2100" i="1">
                                          <a:latin typeface="Cambria Math" panose="02040503050406030204" pitchFamily="18" charset="0"/>
                                        </a:rPr>
                                        <m:t>(</m:t>
                                      </m:r>
                                      <m:r>
                                        <a:rPr lang="en-US" sz="2100" i="1">
                                          <a:latin typeface="Cambria Math" panose="02040503050406030204" pitchFamily="18" charset="0"/>
                                        </a:rPr>
                                        <m:t>𝑖</m:t>
                                      </m:r>
                                      <m:r>
                                        <a:rPr lang="en-US" sz="2100" i="1">
                                          <a:latin typeface="Cambria Math" panose="02040503050406030204" pitchFamily="18" charset="0"/>
                                        </a:rPr>
                                        <m:t>)</m:t>
                                      </m:r>
                                    </m:sup>
                                  </m:sSup>
                                  <m:r>
                                    <a:rPr lang="en-US" sz="2100" i="1">
                                      <a:latin typeface="Cambria Math" panose="02040503050406030204" pitchFamily="18" charset="0"/>
                                    </a:rPr>
                                    <m:t>−(</m:t>
                                  </m:r>
                                  <m:sSub>
                                    <m:sSubPr>
                                      <m:ctrlPr>
                                        <a:rPr lang="en-US" sz="2100" i="1">
                                          <a:latin typeface="Cambria Math" panose="02040503050406030204" pitchFamily="18" charset="0"/>
                                        </a:rPr>
                                      </m:ctrlPr>
                                    </m:sSubPr>
                                    <m:e>
                                      <m:r>
                                        <a:rPr lang="en-US" sz="2100" i="1">
                                          <a:latin typeface="Cambria Math" panose="02040503050406030204" pitchFamily="18" charset="0"/>
                                        </a:rPr>
                                        <m:t>𝑤</m:t>
                                      </m:r>
                                    </m:e>
                                    <m:sub>
                                      <m:r>
                                        <a:rPr lang="en-US" sz="2100" i="1">
                                          <a:latin typeface="Cambria Math" panose="02040503050406030204" pitchFamily="18" charset="0"/>
                                        </a:rPr>
                                        <m:t>0</m:t>
                                      </m:r>
                                    </m:sub>
                                  </m:sSub>
                                  <m:r>
                                    <a:rPr lang="en-US" sz="2100">
                                      <a:latin typeface="Cambria Math" panose="02040503050406030204" pitchFamily="18" charset="0"/>
                                    </a:rPr>
                                    <m:t>+</m:t>
                                  </m:r>
                                  <m:sSub>
                                    <m:sSubPr>
                                      <m:ctrlPr>
                                        <a:rPr lang="en-US" sz="2100" i="1">
                                          <a:latin typeface="Cambria Math" panose="02040503050406030204" pitchFamily="18" charset="0"/>
                                        </a:rPr>
                                      </m:ctrlPr>
                                    </m:sSubPr>
                                    <m:e>
                                      <m:r>
                                        <a:rPr lang="en-US" sz="2100" i="1">
                                          <a:latin typeface="Cambria Math" panose="02040503050406030204" pitchFamily="18" charset="0"/>
                                        </a:rPr>
                                        <m:t>𝑤</m:t>
                                      </m:r>
                                    </m:e>
                                    <m:sub>
                                      <m:r>
                                        <a:rPr lang="en-US" sz="2100" i="1">
                                          <a:latin typeface="Cambria Math" panose="02040503050406030204" pitchFamily="18" charset="0"/>
                                        </a:rPr>
                                        <m:t>1</m:t>
                                      </m:r>
                                    </m:sub>
                                  </m:sSub>
                                  <m:sSub>
                                    <m:sSubPr>
                                      <m:ctrlPr>
                                        <a:rPr lang="en-US" sz="2100" i="1">
                                          <a:latin typeface="Cambria Math" panose="02040503050406030204" pitchFamily="18" charset="0"/>
                                        </a:rPr>
                                      </m:ctrlPr>
                                    </m:sSubPr>
                                    <m:e>
                                      <m:r>
                                        <a:rPr lang="en-US" sz="2100" i="1">
                                          <a:latin typeface="Cambria Math" panose="02040503050406030204" pitchFamily="18" charset="0"/>
                                        </a:rPr>
                                        <m:t>𝑥</m:t>
                                      </m:r>
                                    </m:e>
                                    <m:sub>
                                      <m:r>
                                        <a:rPr lang="en-US" sz="2100" i="1">
                                          <a:latin typeface="Cambria Math" panose="02040503050406030204" pitchFamily="18" charset="0"/>
                                        </a:rPr>
                                        <m:t>1</m:t>
                                      </m:r>
                                    </m:sub>
                                  </m:sSub>
                                  <m:r>
                                    <m:rPr>
                                      <m:nor/>
                                    </m:rPr>
                                    <a:rPr lang="en-US" sz="2100">
                                      <a:latin typeface="Cambria Math" panose="02040503050406030204" pitchFamily="18" charset="0"/>
                                    </a:rPr>
                                    <m:t>+</m:t>
                                  </m:r>
                                  <m:r>
                                    <m:rPr>
                                      <m:nor/>
                                    </m:rPr>
                                    <a:rPr lang="en-US" sz="2100" dirty="0"/>
                                    <m:t> </m:t>
                                  </m:r>
                                  <m:r>
                                    <a:rPr lang="en-US" sz="2100" i="1">
                                      <a:latin typeface="Cambria Math" panose="02040503050406030204" pitchFamily="18" charset="0"/>
                                    </a:rPr>
                                    <m:t>…</m:t>
                                  </m:r>
                                  <m:r>
                                    <a:rPr lang="en-US" sz="2100" i="1">
                                      <a:latin typeface="Cambria Math" panose="02040503050406030204" pitchFamily="18" charset="0"/>
                                      <a:ea typeface="Cambria Math" panose="02040503050406030204" pitchFamily="18" charset="0"/>
                                    </a:rPr>
                                    <m:t>+</m:t>
                                  </m:r>
                                  <m:sSub>
                                    <m:sSubPr>
                                      <m:ctrlPr>
                                        <a:rPr lang="en-US" sz="2100" i="1">
                                          <a:latin typeface="Cambria Math" panose="02040503050406030204" pitchFamily="18" charset="0"/>
                                        </a:rPr>
                                      </m:ctrlPr>
                                    </m:sSubPr>
                                    <m:e>
                                      <m:r>
                                        <a:rPr lang="en-US" sz="2100" i="1">
                                          <a:latin typeface="Cambria Math" panose="02040503050406030204" pitchFamily="18" charset="0"/>
                                        </a:rPr>
                                        <m:t>𝑤</m:t>
                                      </m:r>
                                    </m:e>
                                    <m:sub>
                                      <m:r>
                                        <a:rPr lang="en-US" sz="2100" i="1">
                                          <a:latin typeface="Cambria Math" panose="02040503050406030204" pitchFamily="18" charset="0"/>
                                        </a:rPr>
                                        <m:t>𝐷</m:t>
                                      </m:r>
                                    </m:sub>
                                  </m:sSub>
                                  <m:sSub>
                                    <m:sSubPr>
                                      <m:ctrlPr>
                                        <a:rPr lang="en-US" sz="2100" i="1">
                                          <a:latin typeface="Cambria Math" panose="02040503050406030204" pitchFamily="18" charset="0"/>
                                        </a:rPr>
                                      </m:ctrlPr>
                                    </m:sSubPr>
                                    <m:e>
                                      <m:r>
                                        <a:rPr lang="en-US" sz="2100" i="1">
                                          <a:latin typeface="Cambria Math" panose="02040503050406030204" pitchFamily="18" charset="0"/>
                                        </a:rPr>
                                        <m:t>𝑥</m:t>
                                      </m:r>
                                    </m:e>
                                    <m:sub>
                                      <m:r>
                                        <a:rPr lang="en-US" sz="2100" i="1">
                                          <a:latin typeface="Cambria Math" panose="02040503050406030204" pitchFamily="18" charset="0"/>
                                        </a:rPr>
                                        <m:t>𝐷</m:t>
                                      </m:r>
                                    </m:sub>
                                  </m:sSub>
                                  <m:r>
                                    <a:rPr lang="en-US" sz="2100" i="1">
                                      <a:latin typeface="Cambria Math" panose="02040503050406030204" pitchFamily="18" charset="0"/>
                                    </a:rPr>
                                    <m:t>)</m:t>
                                  </m:r>
                                </m:e>
                              </m:d>
                            </m:e>
                            <m:sup>
                              <m:r>
                                <a:rPr lang="en-US" sz="2100" i="1">
                                  <a:latin typeface="Cambria Math" panose="02040503050406030204" pitchFamily="18" charset="0"/>
                                </a:rPr>
                                <m:t>2</m:t>
                              </m:r>
                            </m:sup>
                          </m:sSup>
                          <m:r>
                            <a:rPr lang="en-US" sz="2100" b="0" i="1" smtClean="0">
                              <a:latin typeface="Cambria Math" panose="02040503050406030204" pitchFamily="18" charset="0"/>
                            </a:rPr>
                            <m:t>=</m:t>
                          </m:r>
                          <m:nary>
                            <m:naryPr>
                              <m:chr m:val="∑"/>
                              <m:ctrlPr>
                                <a:rPr lang="en-US" sz="2100" i="1">
                                  <a:latin typeface="Cambria Math" panose="02040503050406030204" pitchFamily="18" charset="0"/>
                                </a:rPr>
                              </m:ctrlPr>
                            </m:naryPr>
                            <m:sub>
                              <m:r>
                                <m:rPr>
                                  <m:brk m:alnAt="23"/>
                                </m:rPr>
                                <a:rPr lang="en-US" sz="2100" i="1">
                                  <a:latin typeface="Cambria Math" panose="02040503050406030204" pitchFamily="18" charset="0"/>
                                </a:rPr>
                                <m:t>𝑖</m:t>
                              </m:r>
                              <m:r>
                                <a:rPr lang="en-US" sz="2100" i="1">
                                  <a:latin typeface="Cambria Math" panose="02040503050406030204" pitchFamily="18" charset="0"/>
                                </a:rPr>
                                <m:t>=</m:t>
                              </m:r>
                              <m:r>
                                <m:rPr>
                                  <m:brk m:alnAt="23"/>
                                </m:rPr>
                                <a:rPr lang="en-US" sz="2100" i="1">
                                  <a:latin typeface="Cambria Math" panose="02040503050406030204" pitchFamily="18" charset="0"/>
                                </a:rPr>
                                <m:t>1</m:t>
                              </m:r>
                            </m:sub>
                            <m:sup>
                              <m:r>
                                <a:rPr lang="en-US" sz="2100" i="1">
                                  <a:latin typeface="Cambria Math" panose="02040503050406030204" pitchFamily="18" charset="0"/>
                                </a:rPr>
                                <m:t>𝑁</m:t>
                              </m:r>
                            </m:sup>
                            <m:e>
                              <m:sSup>
                                <m:sSupPr>
                                  <m:ctrlPr>
                                    <a:rPr lang="en-US" sz="2100" i="1">
                                      <a:latin typeface="Cambria Math" panose="02040503050406030204" pitchFamily="18" charset="0"/>
                                    </a:rPr>
                                  </m:ctrlPr>
                                </m:sSupPr>
                                <m:e>
                                  <m:d>
                                    <m:dPr>
                                      <m:ctrlPr>
                                        <a:rPr lang="en-US" sz="2100" i="1">
                                          <a:latin typeface="Cambria Math" panose="02040503050406030204" pitchFamily="18" charset="0"/>
                                        </a:rPr>
                                      </m:ctrlPr>
                                    </m:dPr>
                                    <m:e>
                                      <m:sSup>
                                        <m:sSupPr>
                                          <m:ctrlPr>
                                            <a:rPr lang="en-US" sz="2100" i="1">
                                              <a:latin typeface="Cambria Math" panose="02040503050406030204" pitchFamily="18" charset="0"/>
                                            </a:rPr>
                                          </m:ctrlPr>
                                        </m:sSupPr>
                                        <m:e>
                                          <m:r>
                                            <a:rPr lang="en-US" sz="2100" i="1">
                                              <a:latin typeface="Cambria Math" panose="02040503050406030204" pitchFamily="18" charset="0"/>
                                            </a:rPr>
                                            <m:t>𝑦</m:t>
                                          </m:r>
                                        </m:e>
                                        <m:sup>
                                          <m:r>
                                            <a:rPr lang="en-US" sz="2100" i="1">
                                              <a:latin typeface="Cambria Math" panose="02040503050406030204" pitchFamily="18" charset="0"/>
                                            </a:rPr>
                                            <m:t>(</m:t>
                                          </m:r>
                                          <m:r>
                                            <a:rPr lang="en-US" sz="2100" i="1">
                                              <a:latin typeface="Cambria Math" panose="02040503050406030204" pitchFamily="18" charset="0"/>
                                            </a:rPr>
                                            <m:t>𝑖</m:t>
                                          </m:r>
                                          <m:r>
                                            <a:rPr lang="en-US" sz="2100" i="1">
                                              <a:latin typeface="Cambria Math" panose="02040503050406030204" pitchFamily="18" charset="0"/>
                                            </a:rPr>
                                            <m:t>)</m:t>
                                          </m:r>
                                        </m:sup>
                                      </m:sSup>
                                      <m:r>
                                        <a:rPr lang="en-US" sz="2100" i="1">
                                          <a:latin typeface="Cambria Math" panose="02040503050406030204" pitchFamily="18" charset="0"/>
                                        </a:rPr>
                                        <m:t>−</m:t>
                                      </m:r>
                                      <m:sSup>
                                        <m:sSupPr>
                                          <m:ctrlPr>
                                            <a:rPr lang="en-US" sz="2100" i="1">
                                              <a:latin typeface="Cambria Math" panose="02040503050406030204" pitchFamily="18" charset="0"/>
                                            </a:rPr>
                                          </m:ctrlPr>
                                        </m:sSupPr>
                                        <m:e>
                                          <m:r>
                                            <a:rPr lang="en-US" sz="2100" b="1" i="1">
                                              <a:latin typeface="Cambria Math" panose="02040503050406030204" pitchFamily="18" charset="0"/>
                                            </a:rPr>
                                            <m:t>𝒘</m:t>
                                          </m:r>
                                        </m:e>
                                        <m:sup>
                                          <m:r>
                                            <a:rPr lang="en-US" sz="2100" i="1">
                                              <a:latin typeface="Cambria Math" panose="02040503050406030204" pitchFamily="18" charset="0"/>
                                            </a:rPr>
                                            <m:t>𝑇</m:t>
                                          </m:r>
                                        </m:sup>
                                      </m:sSup>
                                      <m:sSup>
                                        <m:sSupPr>
                                          <m:ctrlPr>
                                            <a:rPr lang="en-US" sz="2100" i="1">
                                              <a:latin typeface="Cambria Math" panose="02040503050406030204" pitchFamily="18" charset="0"/>
                                            </a:rPr>
                                          </m:ctrlPr>
                                        </m:sSupPr>
                                        <m:e>
                                          <m:r>
                                            <a:rPr lang="en-US" sz="2100" b="1" i="1" smtClean="0">
                                              <a:latin typeface="Cambria Math" panose="02040503050406030204" pitchFamily="18" charset="0"/>
                                            </a:rPr>
                                            <m:t>𝒙</m:t>
                                          </m:r>
                                        </m:e>
                                        <m:sup>
                                          <m:r>
                                            <a:rPr lang="en-US" sz="2100" i="1">
                                              <a:latin typeface="Cambria Math" panose="02040503050406030204" pitchFamily="18" charset="0"/>
                                            </a:rPr>
                                            <m:t>(</m:t>
                                          </m:r>
                                          <m:r>
                                            <a:rPr lang="en-US" sz="2100" i="1">
                                              <a:latin typeface="Cambria Math" panose="02040503050406030204" pitchFamily="18" charset="0"/>
                                            </a:rPr>
                                            <m:t>𝑖</m:t>
                                          </m:r>
                                          <m:r>
                                            <a:rPr lang="en-US" sz="2100" i="1">
                                              <a:latin typeface="Cambria Math" panose="02040503050406030204" pitchFamily="18" charset="0"/>
                                            </a:rPr>
                                            <m:t>)</m:t>
                                          </m:r>
                                        </m:sup>
                                      </m:sSup>
                                    </m:e>
                                  </m:d>
                                </m:e>
                                <m:sup>
                                  <m:r>
                                    <a:rPr lang="en-US" sz="2100" i="1">
                                      <a:latin typeface="Cambria Math" panose="02040503050406030204" pitchFamily="18" charset="0"/>
                                    </a:rPr>
                                    <m:t>2</m:t>
                                  </m:r>
                                </m:sup>
                              </m:sSup>
                            </m:e>
                          </m:nary>
                        </m:e>
                      </m:nary>
                    </m:oMath>
                  </m:oMathPara>
                </a14:m>
                <a:endParaRPr lang="en-US" sz="2100"/>
              </a:p>
              <a:p>
                <a:pPr marL="228600" lvl="0" indent="-50800">
                  <a:lnSpc>
                    <a:spcPct val="114000"/>
                  </a:lnSpc>
                  <a:spcBef>
                    <a:spcPts val="0"/>
                  </a:spcBef>
                  <a:buNone/>
                </a:pPr>
                <a:r>
                  <a:rPr lang="en-US" sz="2200"/>
                  <a:t>Ta có thể định nghĩa:</a:t>
                </a:r>
              </a:p>
              <a:p>
                <a:pPr marL="228600" indent="-50800">
                  <a:lnSpc>
                    <a:spcPct val="114000"/>
                  </a:lnSpc>
                  <a:spcBef>
                    <a:spcPts val="0"/>
                  </a:spcBef>
                  <a:buNone/>
                </a:pPr>
                <a14:m>
                  <m:oMath xmlns:m="http://schemas.openxmlformats.org/officeDocument/2006/math">
                    <m:r>
                      <a:rPr lang="en-US" sz="2200" b="1" i="1">
                        <a:latin typeface="Cambria Math" panose="02040503050406030204" pitchFamily="18" charset="0"/>
                      </a:rPr>
                      <m:t>𝑿</m:t>
                    </m:r>
                    <m:r>
                      <a:rPr lang="en-US" sz="2200" b="1" i="1">
                        <a:latin typeface="Cambria Math" panose="02040503050406030204" pitchFamily="18" charset="0"/>
                      </a:rPr>
                      <m:t>=</m:t>
                    </m:r>
                    <m:d>
                      <m:dPr>
                        <m:begChr m:val="["/>
                        <m:endChr m:val="]"/>
                        <m:ctrlPr>
                          <a:rPr lang="en-US" sz="2200" b="1" i="1">
                            <a:latin typeface="Cambria Math" panose="02040503050406030204" pitchFamily="18" charset="0"/>
                          </a:rPr>
                        </m:ctrlPr>
                      </m:dPr>
                      <m:e>
                        <m:eqArr>
                          <m:eqArrPr>
                            <m:ctrlPr>
                              <a:rPr lang="en-US" sz="2200" i="1">
                                <a:latin typeface="Cambria Math" panose="02040503050406030204" pitchFamily="18" charset="0"/>
                              </a:rPr>
                            </m:ctrlPr>
                          </m:eqArrPr>
                          <m:e>
                            <m:r>
                              <a:rPr lang="en-US" sz="2200" b="0" i="1" smtClean="0">
                                <a:latin typeface="Cambria Math" panose="02040503050406030204" pitchFamily="18" charset="0"/>
                              </a:rPr>
                              <m:t>−−</m:t>
                            </m:r>
                            <m:r>
                              <a:rPr lang="en-US" sz="2200" i="1">
                                <a:latin typeface="Cambria Math" panose="02040503050406030204" pitchFamily="18" charset="0"/>
                              </a:rPr>
                              <m:t>  </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b="0" i="1">
                                            <a:latin typeface="Cambria Math" panose="02040503050406030204" pitchFamily="18" charset="0"/>
                                          </a:rPr>
                                        </m:ctrlPr>
                                      </m:dPr>
                                      <m:e>
                                        <m:r>
                                          <a:rPr lang="en-US" sz="2200" b="0" i="1" smtClean="0">
                                            <a:latin typeface="Cambria Math" panose="02040503050406030204" pitchFamily="18" charset="0"/>
                                          </a:rPr>
                                          <m:t>1</m:t>
                                        </m:r>
                                      </m:e>
                                    </m:d>
                                  </m:sup>
                                </m:sSup>
                              </m:e>
                              <m:sup>
                                <m:r>
                                  <a:rPr lang="en-US" sz="2200" b="0" i="1" smtClean="0">
                                    <a:latin typeface="Cambria Math" panose="02040503050406030204" pitchFamily="18" charset="0"/>
                                    <a:ea typeface="Cambria Math" panose="02040503050406030204" pitchFamily="18" charset="0"/>
                                  </a:rPr>
                                  <m:t>𝑇</m:t>
                                </m:r>
                              </m:sup>
                            </m:sSup>
                            <m:r>
                              <a:rPr lang="en-US" sz="2200" i="1">
                                <a:latin typeface="Cambria Math" panose="02040503050406030204" pitchFamily="18" charset="0"/>
                              </a:rPr>
                              <m:t>−</m:t>
                            </m:r>
                            <m:r>
                              <a:rPr lang="en-US" sz="2200" b="0" i="1" smtClean="0">
                                <a:latin typeface="Cambria Math" panose="02040503050406030204" pitchFamily="18" charset="0"/>
                              </a:rPr>
                              <m:t>−</m:t>
                            </m:r>
                          </m:e>
                          <m:e>
                            <m:r>
                              <a:rPr lang="en-US" sz="2200" i="1">
                                <a:latin typeface="Cambria Math" panose="02040503050406030204" pitchFamily="18" charset="0"/>
                              </a:rPr>
                              <m:t>−</m:t>
                            </m:r>
                            <m:r>
                              <a:rPr lang="en-US" sz="2200" b="0" i="1" smtClean="0">
                                <a:latin typeface="Cambria Math" panose="02040503050406030204" pitchFamily="18" charset="0"/>
                              </a:rPr>
                              <m:t>−</m:t>
                            </m:r>
                            <m:r>
                              <a:rPr lang="en-US" sz="2200" i="1">
                                <a:latin typeface="Cambria Math" panose="02040503050406030204" pitchFamily="18" charset="0"/>
                              </a:rPr>
                              <m:t>  </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i="1">
                                            <a:latin typeface="Cambria Math" panose="02040503050406030204" pitchFamily="18" charset="0"/>
                                          </a:rPr>
                                        </m:ctrlPr>
                                      </m:dPr>
                                      <m:e>
                                        <m:r>
                                          <a:rPr lang="en-US" sz="2200" i="1">
                                            <a:latin typeface="Cambria Math" panose="02040503050406030204" pitchFamily="18" charset="0"/>
                                          </a:rPr>
                                          <m:t>2</m:t>
                                        </m:r>
                                      </m:e>
                                    </m:d>
                                  </m:sup>
                                </m:sSup>
                              </m:e>
                              <m:sup>
                                <m:r>
                                  <a:rPr lang="en-US" sz="2200" b="0" i="1" smtClean="0">
                                    <a:latin typeface="Cambria Math" panose="02040503050406030204" pitchFamily="18" charset="0"/>
                                  </a:rPr>
                                  <m:t>𝑇</m:t>
                                </m:r>
                              </m:sup>
                            </m:sSup>
                            <m:r>
                              <a:rPr lang="en-US" sz="2200" i="1">
                                <a:latin typeface="Cambria Math" panose="02040503050406030204" pitchFamily="18" charset="0"/>
                              </a:rPr>
                              <m:t>−</m:t>
                            </m:r>
                            <m:r>
                              <a:rPr lang="en-US" sz="2200" b="0" i="1" smtClean="0">
                                <a:latin typeface="Cambria Math" panose="02040503050406030204" pitchFamily="18" charset="0"/>
                              </a:rPr>
                              <m:t>−</m:t>
                            </m:r>
                          </m:e>
                          <m:e>
                            <m:r>
                              <a:rPr lang="en-US" sz="2200" i="1" smtClean="0">
                                <a:latin typeface="Cambria Math" panose="02040503050406030204" pitchFamily="18" charset="0"/>
                                <a:ea typeface="Cambria Math" panose="02040503050406030204" pitchFamily="18" charset="0"/>
                              </a:rPr>
                              <m:t>⋮</m:t>
                            </m:r>
                          </m:e>
                          <m:e>
                            <m:r>
                              <a:rPr lang="en-US" sz="2200" i="1">
                                <a:latin typeface="Cambria Math" panose="02040503050406030204" pitchFamily="18" charset="0"/>
                              </a:rPr>
                              <m:t>−</m:t>
                            </m:r>
                            <m:r>
                              <a:rPr lang="en-US" sz="2200" b="0" i="1" smtClean="0">
                                <a:latin typeface="Cambria Math" panose="02040503050406030204" pitchFamily="18" charset="0"/>
                              </a:rPr>
                              <m:t>−  </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b="0" i="1">
                                            <a:latin typeface="Cambria Math" panose="02040503050406030204" pitchFamily="18" charset="0"/>
                                          </a:rPr>
                                        </m:ctrlPr>
                                      </m:dPr>
                                      <m:e>
                                        <m:r>
                                          <a:rPr lang="en-US" sz="2200" b="0" i="1" smtClean="0">
                                            <a:latin typeface="Cambria Math" panose="02040503050406030204" pitchFamily="18" charset="0"/>
                                          </a:rPr>
                                          <m:t>𝑁</m:t>
                                        </m:r>
                                      </m:e>
                                    </m:d>
                                  </m:sup>
                                </m:sSup>
                              </m:e>
                              <m:sup>
                                <m:r>
                                  <m:rPr>
                                    <m:sty m:val="p"/>
                                  </m:rPr>
                                  <a:rPr lang="el-GR" sz="2200" i="1">
                                    <a:latin typeface="Cambria Math" panose="02040503050406030204" pitchFamily="18" charset="0"/>
                                    <a:ea typeface="Cambria Math" panose="02040503050406030204" pitchFamily="18" charset="0"/>
                                  </a:rPr>
                                  <m:t>Τ</m:t>
                                </m:r>
                              </m:sup>
                            </m:sSup>
                            <m:r>
                              <a:rPr lang="en-US" sz="2200" i="1">
                                <a:latin typeface="Cambria Math" panose="02040503050406030204" pitchFamily="18" charset="0"/>
                              </a:rPr>
                              <m:t>−</m:t>
                            </m:r>
                            <m:r>
                              <a:rPr lang="en-US" sz="2200" b="0" i="1" smtClean="0">
                                <a:latin typeface="Cambria Math" panose="02040503050406030204" pitchFamily="18" charset="0"/>
                              </a:rPr>
                              <m:t>−</m:t>
                            </m:r>
                          </m:e>
                        </m:eqArr>
                      </m:e>
                    </m:d>
                    <m:r>
                      <a:rPr lang="en-US" sz="2200" b="1" i="1">
                        <a:latin typeface="Cambria Math" panose="02040503050406030204" pitchFamily="18" charset="0"/>
                      </a:rPr>
                      <m:t>,  </m:t>
                    </m:r>
                    <m:r>
                      <a:rPr lang="en-US" sz="2200" b="1" i="1" smtClean="0">
                        <a:latin typeface="Cambria Math" panose="02040503050406030204" pitchFamily="18" charset="0"/>
                      </a:rPr>
                      <m:t>𝒚</m:t>
                    </m:r>
                    <m:r>
                      <a:rPr lang="en-US" sz="2200" b="1" i="1">
                        <a:latin typeface="Cambria Math" panose="02040503050406030204" pitchFamily="18" charset="0"/>
                      </a:rPr>
                      <m:t>=</m:t>
                    </m:r>
                    <m:d>
                      <m:dPr>
                        <m:begChr m:val="["/>
                        <m:endChr m:val="]"/>
                        <m:ctrlPr>
                          <a:rPr lang="en-US" sz="2200" b="1" i="1">
                            <a:latin typeface="Cambria Math" panose="02040503050406030204" pitchFamily="18" charset="0"/>
                          </a:rPr>
                        </m:ctrlPr>
                      </m:dPr>
                      <m:e>
                        <m:eqArr>
                          <m:eqArrPr>
                            <m:ctrlPr>
                              <a:rPr lang="en-US" sz="2200" b="1" i="1">
                                <a:latin typeface="Cambria Math" panose="02040503050406030204" pitchFamily="18" charset="0"/>
                              </a:rPr>
                            </m:ctrlPr>
                          </m:eqArrPr>
                          <m:e>
                            <m:m>
                              <m:mPr>
                                <m:mcs>
                                  <m:mc>
                                    <m:mcPr>
                                      <m:count m:val="1"/>
                                      <m:mcJc m:val="center"/>
                                    </m:mcPr>
                                  </m:mc>
                                </m:mcs>
                                <m:ctrlPr>
                                  <a:rPr lang="en-US" sz="2200" b="1" i="1">
                                    <a:latin typeface="Cambria Math" panose="02040503050406030204" pitchFamily="18" charset="0"/>
                                  </a:rPr>
                                </m:ctrlPr>
                              </m:mPr>
                              <m:mr>
                                <m:e>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𝑦</m:t>
                                      </m:r>
                                    </m:e>
                                    <m:sup>
                                      <m:r>
                                        <a:rPr lang="en-US" sz="2200" i="1">
                                          <a:latin typeface="Cambria Math" panose="02040503050406030204" pitchFamily="18" charset="0"/>
                                        </a:rPr>
                                        <m:t>(1)</m:t>
                                      </m:r>
                                    </m:sup>
                                  </m:sSup>
                                </m:e>
                              </m:mr>
                              <m:mr>
                                <m:e>
                                  <m:sSup>
                                    <m:sSupPr>
                                      <m:ctrlPr>
                                        <a:rPr lang="en-US" sz="2200" i="1">
                                          <a:latin typeface="Cambria Math" panose="02040503050406030204" pitchFamily="18" charset="0"/>
                                        </a:rPr>
                                      </m:ctrlPr>
                                    </m:sSupPr>
                                    <m:e>
                                      <m:r>
                                        <a:rPr lang="en-US" sz="2200" b="0" i="1" smtClean="0">
                                          <a:latin typeface="Cambria Math" panose="02040503050406030204" pitchFamily="18" charset="0"/>
                                        </a:rPr>
                                        <m:t>𝑦</m:t>
                                      </m:r>
                                    </m:e>
                                    <m:sup>
                                      <m:r>
                                        <a:rPr lang="en-US" sz="2200" i="1">
                                          <a:latin typeface="Cambria Math" panose="02040503050406030204" pitchFamily="18" charset="0"/>
                                        </a:rPr>
                                        <m:t>(2)</m:t>
                                      </m:r>
                                    </m:sup>
                                  </m:sSup>
                                </m:e>
                              </m:mr>
                            </m:m>
                          </m:e>
                          <m:e>
                            <m:m>
                              <m:mPr>
                                <m:mcs>
                                  <m:mc>
                                    <m:mcPr>
                                      <m:count m:val="1"/>
                                      <m:mcJc m:val="center"/>
                                    </m:mcPr>
                                  </m:mc>
                                </m:mcs>
                                <m:ctrlPr>
                                  <a:rPr lang="en-US" sz="2200" b="1" i="1">
                                    <a:latin typeface="Cambria Math" panose="02040503050406030204" pitchFamily="18" charset="0"/>
                                  </a:rPr>
                                </m:ctrlPr>
                              </m:mPr>
                              <m:mr>
                                <m:e>
                                  <m:r>
                                    <m:rPr>
                                      <m:brk m:alnAt="7"/>
                                    </m:rPr>
                                    <a:rPr lang="en-US" sz="2200" b="1" i="1" smtClean="0">
                                      <a:latin typeface="Cambria Math" panose="02040503050406030204" pitchFamily="18" charset="0"/>
                                      <a:ea typeface="Cambria Math" panose="02040503050406030204" pitchFamily="18" charset="0"/>
                                    </a:rPr>
                                    <m:t>⋮</m:t>
                                  </m:r>
                                </m:e>
                              </m:mr>
                              <m:mr>
                                <m:e>
                                  <m:sSup>
                                    <m:sSupPr>
                                      <m:ctrlPr>
                                        <a:rPr lang="en-US" sz="2200" i="1">
                                          <a:latin typeface="Cambria Math" panose="02040503050406030204" pitchFamily="18" charset="0"/>
                                        </a:rPr>
                                      </m:ctrlPr>
                                    </m:sSupPr>
                                    <m:e>
                                      <m:r>
                                        <a:rPr lang="en-US" sz="2200" b="0" i="1" smtClean="0">
                                          <a:latin typeface="Cambria Math" panose="02040503050406030204" pitchFamily="18" charset="0"/>
                                        </a:rPr>
                                        <m:t>𝑦</m:t>
                                      </m:r>
                                    </m:e>
                                    <m:sup>
                                      <m:r>
                                        <a:rPr lang="en-US" sz="2200" i="1">
                                          <a:latin typeface="Cambria Math" panose="02040503050406030204" pitchFamily="18" charset="0"/>
                                        </a:rPr>
                                        <m:t>(</m:t>
                                      </m:r>
                                      <m:r>
                                        <a:rPr lang="en-US" sz="2200" i="1">
                                          <a:latin typeface="Cambria Math" panose="02040503050406030204" pitchFamily="18" charset="0"/>
                                        </a:rPr>
                                        <m:t>𝑁</m:t>
                                      </m:r>
                                      <m:r>
                                        <a:rPr lang="en-US" sz="2200" i="1">
                                          <a:latin typeface="Cambria Math" panose="02040503050406030204" pitchFamily="18" charset="0"/>
                                        </a:rPr>
                                        <m:t>)</m:t>
                                      </m:r>
                                    </m:sup>
                                  </m:sSup>
                                </m:e>
                              </m:mr>
                            </m:m>
                          </m:e>
                        </m:eqArr>
                      </m:e>
                    </m:d>
                  </m:oMath>
                </a14:m>
                <a:r>
                  <a:rPr lang="en-US" sz="2200">
                    <a:solidFill>
                      <a:schemeClr val="tx1"/>
                    </a:solidFill>
                  </a:rPr>
                  <a:t>. Vector sai số là: </a:t>
                </a:r>
                <a14:m>
                  <m:oMath xmlns:m="http://schemas.openxmlformats.org/officeDocument/2006/math">
                    <m:r>
                      <a:rPr lang="en-US" sz="2200" b="1" i="1" smtClean="0">
                        <a:latin typeface="Cambria Math" panose="02040503050406030204" pitchFamily="18" charset="0"/>
                      </a:rPr>
                      <m:t>𝒆</m:t>
                    </m:r>
                    <m:r>
                      <a:rPr lang="en-US" sz="2200" b="1" i="1">
                        <a:latin typeface="Cambria Math" panose="02040503050406030204" pitchFamily="18" charset="0"/>
                      </a:rPr>
                      <m:t>=</m:t>
                    </m:r>
                    <m:d>
                      <m:dPr>
                        <m:begChr m:val="["/>
                        <m:endChr m:val="]"/>
                        <m:ctrlPr>
                          <a:rPr lang="en-US" sz="2200" b="1" i="1">
                            <a:latin typeface="Cambria Math" panose="02040503050406030204" pitchFamily="18" charset="0"/>
                          </a:rPr>
                        </m:ctrlPr>
                      </m:dPr>
                      <m:e>
                        <m:eqArr>
                          <m:eqArrPr>
                            <m:ctrlPr>
                              <a:rPr lang="en-US" sz="2200" b="1" i="1">
                                <a:latin typeface="Cambria Math" panose="02040503050406030204" pitchFamily="18" charset="0"/>
                              </a:rPr>
                            </m:ctrlPr>
                          </m:eqArrPr>
                          <m:e>
                            <m:m>
                              <m:mPr>
                                <m:mcs>
                                  <m:mc>
                                    <m:mcPr>
                                      <m:count m:val="1"/>
                                      <m:mcJc m:val="center"/>
                                    </m:mcPr>
                                  </m:mc>
                                </m:mcs>
                                <m:ctrlPr>
                                  <a:rPr lang="en-US" sz="2200" b="1" i="1">
                                    <a:latin typeface="Cambria Math" panose="02040503050406030204" pitchFamily="18" charset="0"/>
                                  </a:rPr>
                                </m:ctrlPr>
                              </m:mPr>
                              <m:mr>
                                <m:e>
                                  <m:sSup>
                                    <m:sSupPr>
                                      <m:ctrlPr>
                                        <a:rPr lang="en-US" sz="2200" i="1">
                                          <a:latin typeface="Cambria Math" panose="02040503050406030204" pitchFamily="18" charset="0"/>
                                        </a:rPr>
                                      </m:ctrlPr>
                                    </m:sSupPr>
                                    <m:e>
                                      <m:r>
                                        <a:rPr lang="en-US" sz="2200" i="1">
                                          <a:latin typeface="Cambria Math" panose="02040503050406030204" pitchFamily="18" charset="0"/>
                                        </a:rPr>
                                        <m:t>𝑦</m:t>
                                      </m:r>
                                    </m:e>
                                    <m:sup>
                                      <m:r>
                                        <a:rPr lang="en-US" sz="2200" i="1">
                                          <a:latin typeface="Cambria Math" panose="02040503050406030204" pitchFamily="18" charset="0"/>
                                        </a:rPr>
                                        <m:t>(1)</m:t>
                                      </m:r>
                                    </m:sup>
                                  </m:sSup>
                                  <m:r>
                                    <a:rPr lang="en-US" sz="2200" b="0" i="1" smtClean="0">
                                      <a:latin typeface="Cambria Math" panose="02040503050406030204" pitchFamily="18" charset="0"/>
                                    </a:rPr>
                                    <m:t>−</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i="1">
                                                  <a:latin typeface="Cambria Math" panose="02040503050406030204" pitchFamily="18" charset="0"/>
                                                </a:rPr>
                                              </m:ctrlPr>
                                            </m:dPr>
                                            <m:e>
                                              <m:r>
                                                <a:rPr lang="en-US" sz="2200" i="1">
                                                  <a:latin typeface="Cambria Math" panose="02040503050406030204" pitchFamily="18" charset="0"/>
                                                </a:rPr>
                                                <m:t>1</m:t>
                                              </m:r>
                                            </m:e>
                                          </m:d>
                                        </m:sup>
                                      </m:sSup>
                                    </m:e>
                                    <m:sup>
                                      <m:r>
                                        <a:rPr lang="en-US" sz="2200" i="1">
                                          <a:latin typeface="Cambria Math" panose="02040503050406030204" pitchFamily="18" charset="0"/>
                                          <a:ea typeface="Cambria Math" panose="02040503050406030204" pitchFamily="18" charset="0"/>
                                        </a:rPr>
                                        <m:t>𝑇</m:t>
                                      </m:r>
                                    </m:sup>
                                  </m:sSup>
                                  <m:r>
                                    <a:rPr lang="en-US" sz="2200" b="1" i="1" smtClean="0">
                                      <a:latin typeface="Cambria Math" panose="02040503050406030204" pitchFamily="18" charset="0"/>
                                      <a:ea typeface="Cambria Math" panose="02040503050406030204" pitchFamily="18" charset="0"/>
                                    </a:rPr>
                                    <m:t>𝒘</m:t>
                                  </m:r>
                                </m:e>
                              </m:mr>
                              <m:mr>
                                <m:e>
                                  <m:sSup>
                                    <m:sSupPr>
                                      <m:ctrlPr>
                                        <a:rPr lang="en-US" sz="2200" i="1">
                                          <a:latin typeface="Cambria Math" panose="02040503050406030204" pitchFamily="18" charset="0"/>
                                        </a:rPr>
                                      </m:ctrlPr>
                                    </m:sSupPr>
                                    <m:e>
                                      <m:r>
                                        <a:rPr lang="en-US" sz="2200" i="1">
                                          <a:latin typeface="Cambria Math" panose="02040503050406030204" pitchFamily="18" charset="0"/>
                                        </a:rPr>
                                        <m:t>𝑦</m:t>
                                      </m:r>
                                    </m:e>
                                    <m:sup>
                                      <m:r>
                                        <a:rPr lang="en-US" sz="2200" i="1">
                                          <a:latin typeface="Cambria Math" panose="02040503050406030204" pitchFamily="18" charset="0"/>
                                        </a:rPr>
                                        <m:t>(</m:t>
                                      </m:r>
                                      <m:r>
                                        <a:rPr lang="en-US" sz="2200" b="0" i="1" smtClean="0">
                                          <a:latin typeface="Cambria Math" panose="02040503050406030204" pitchFamily="18" charset="0"/>
                                        </a:rPr>
                                        <m:t>2</m:t>
                                      </m:r>
                                      <m:r>
                                        <a:rPr lang="en-US" sz="2200" i="1">
                                          <a:latin typeface="Cambria Math" panose="02040503050406030204" pitchFamily="18" charset="0"/>
                                        </a:rPr>
                                        <m:t>)</m:t>
                                      </m:r>
                                    </m:sup>
                                  </m:sSup>
                                  <m:r>
                                    <a:rPr lang="en-US" sz="2200" i="1">
                                      <a:latin typeface="Cambria Math" panose="02040503050406030204" pitchFamily="18" charset="0"/>
                                    </a:rPr>
                                    <m:t>−</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i="1">
                                                  <a:latin typeface="Cambria Math" panose="02040503050406030204" pitchFamily="18" charset="0"/>
                                                </a:rPr>
                                              </m:ctrlPr>
                                            </m:dPr>
                                            <m:e>
                                              <m:r>
                                                <a:rPr lang="en-US" sz="2200" b="0" i="1" smtClean="0">
                                                  <a:latin typeface="Cambria Math" panose="02040503050406030204" pitchFamily="18" charset="0"/>
                                                </a:rPr>
                                                <m:t>2</m:t>
                                              </m:r>
                                            </m:e>
                                          </m:d>
                                        </m:sup>
                                      </m:sSup>
                                    </m:e>
                                    <m:sup>
                                      <m:r>
                                        <a:rPr lang="en-US" sz="2200" i="1">
                                          <a:latin typeface="Cambria Math" panose="02040503050406030204" pitchFamily="18" charset="0"/>
                                          <a:ea typeface="Cambria Math" panose="02040503050406030204" pitchFamily="18" charset="0"/>
                                        </a:rPr>
                                        <m:t>𝑇</m:t>
                                      </m:r>
                                    </m:sup>
                                  </m:sSup>
                                  <m:r>
                                    <a:rPr lang="en-US" sz="2200" b="1" i="1">
                                      <a:latin typeface="Cambria Math" panose="02040503050406030204" pitchFamily="18" charset="0"/>
                                      <a:ea typeface="Cambria Math" panose="02040503050406030204" pitchFamily="18" charset="0"/>
                                    </a:rPr>
                                    <m:t>𝒘</m:t>
                                  </m:r>
                                </m:e>
                              </m:mr>
                            </m:m>
                          </m:e>
                          <m:e>
                            <m:m>
                              <m:mPr>
                                <m:mcs>
                                  <m:mc>
                                    <m:mcPr>
                                      <m:count m:val="1"/>
                                      <m:mcJc m:val="center"/>
                                    </m:mcPr>
                                  </m:mc>
                                </m:mcs>
                                <m:ctrlPr>
                                  <a:rPr lang="en-US" sz="2200" b="1" i="1">
                                    <a:latin typeface="Cambria Math" panose="02040503050406030204" pitchFamily="18" charset="0"/>
                                  </a:rPr>
                                </m:ctrlPr>
                              </m:mPr>
                              <m:mr>
                                <m:e>
                                  <m:r>
                                    <m:rPr>
                                      <m:brk m:alnAt="7"/>
                                    </m:rPr>
                                    <a:rPr lang="en-US" sz="2200" b="1" i="1">
                                      <a:latin typeface="Cambria Math" panose="02040503050406030204" pitchFamily="18" charset="0"/>
                                      <a:ea typeface="Cambria Math" panose="02040503050406030204" pitchFamily="18" charset="0"/>
                                    </a:rPr>
                                    <m:t>⋮</m:t>
                                  </m:r>
                                </m:e>
                              </m:mr>
                              <m:mr>
                                <m:e>
                                  <m:sSup>
                                    <m:sSupPr>
                                      <m:ctrlPr>
                                        <a:rPr lang="en-US" sz="2200" i="1">
                                          <a:latin typeface="Cambria Math" panose="02040503050406030204" pitchFamily="18" charset="0"/>
                                        </a:rPr>
                                      </m:ctrlPr>
                                    </m:sSupPr>
                                    <m:e>
                                      <m:r>
                                        <a:rPr lang="en-US" sz="2200" i="1">
                                          <a:latin typeface="Cambria Math" panose="02040503050406030204" pitchFamily="18" charset="0"/>
                                        </a:rPr>
                                        <m:t>𝑦</m:t>
                                      </m:r>
                                    </m:e>
                                    <m:sup>
                                      <m:r>
                                        <a:rPr lang="en-US" sz="2200" i="1">
                                          <a:latin typeface="Cambria Math" panose="02040503050406030204" pitchFamily="18" charset="0"/>
                                        </a:rPr>
                                        <m:t>(</m:t>
                                      </m:r>
                                      <m:r>
                                        <a:rPr lang="en-US" sz="2200" i="1">
                                          <a:latin typeface="Cambria Math" panose="02040503050406030204" pitchFamily="18" charset="0"/>
                                        </a:rPr>
                                        <m:t>𝑁</m:t>
                                      </m:r>
                                      <m:r>
                                        <a:rPr lang="en-US" sz="2200" i="1">
                                          <a:latin typeface="Cambria Math" panose="02040503050406030204" pitchFamily="18" charset="0"/>
                                        </a:rPr>
                                        <m:t>)</m:t>
                                      </m:r>
                                    </m:sup>
                                  </m:sSup>
                                  <m:r>
                                    <a:rPr lang="en-US" sz="2200" i="1">
                                      <a:latin typeface="Cambria Math" panose="02040503050406030204" pitchFamily="18" charset="0"/>
                                    </a:rPr>
                                    <m:t>−</m:t>
                                  </m:r>
                                  <m:sSup>
                                    <m:sSupPr>
                                      <m:ctrlPr>
                                        <a:rPr lang="en-US" sz="2200" i="1">
                                          <a:latin typeface="Cambria Math" panose="02040503050406030204" pitchFamily="18" charset="0"/>
                                        </a:rPr>
                                      </m:ctrlPr>
                                    </m:sSupPr>
                                    <m:e>
                                      <m:sSup>
                                        <m:sSupPr>
                                          <m:ctrlPr>
                                            <a:rPr lang="en-US" sz="2200" i="1">
                                              <a:latin typeface="Cambria Math" panose="02040503050406030204" pitchFamily="18" charset="0"/>
                                            </a:rPr>
                                          </m:ctrlPr>
                                        </m:sSupPr>
                                        <m:e>
                                          <m:r>
                                            <a:rPr lang="en-US" sz="2200" b="1" i="1">
                                              <a:latin typeface="Cambria Math" panose="02040503050406030204" pitchFamily="18" charset="0"/>
                                            </a:rPr>
                                            <m:t>𝒙</m:t>
                                          </m:r>
                                        </m:e>
                                        <m:sup>
                                          <m:d>
                                            <m:dPr>
                                              <m:ctrlPr>
                                                <a:rPr lang="en-US" sz="2200" i="1">
                                                  <a:latin typeface="Cambria Math" panose="02040503050406030204" pitchFamily="18" charset="0"/>
                                                </a:rPr>
                                              </m:ctrlPr>
                                            </m:dPr>
                                            <m:e>
                                              <m:r>
                                                <a:rPr lang="en-US" sz="2200" b="0" i="1" smtClean="0">
                                                  <a:latin typeface="Cambria Math" panose="02040503050406030204" pitchFamily="18" charset="0"/>
                                                </a:rPr>
                                                <m:t>𝑁</m:t>
                                              </m:r>
                                            </m:e>
                                          </m:d>
                                        </m:sup>
                                      </m:sSup>
                                    </m:e>
                                    <m:sup>
                                      <m:r>
                                        <a:rPr lang="en-US" sz="2200" i="1">
                                          <a:latin typeface="Cambria Math" panose="02040503050406030204" pitchFamily="18" charset="0"/>
                                          <a:ea typeface="Cambria Math" panose="02040503050406030204" pitchFamily="18" charset="0"/>
                                        </a:rPr>
                                        <m:t>𝑇</m:t>
                                      </m:r>
                                    </m:sup>
                                  </m:sSup>
                                  <m:r>
                                    <a:rPr lang="en-US" sz="2200" b="1" i="1">
                                      <a:latin typeface="Cambria Math" panose="02040503050406030204" pitchFamily="18" charset="0"/>
                                      <a:ea typeface="Cambria Math" panose="02040503050406030204" pitchFamily="18" charset="0"/>
                                    </a:rPr>
                                    <m:t>𝒘</m:t>
                                  </m:r>
                                </m:e>
                              </m:mr>
                            </m:m>
                          </m:e>
                        </m:eqArr>
                      </m:e>
                    </m:d>
                    <m:r>
                      <a:rPr lang="en-US" sz="2200" b="1" i="1" smtClean="0">
                        <a:latin typeface="Cambria Math" panose="02040503050406030204" pitchFamily="18" charset="0"/>
                      </a:rPr>
                      <m:t>=</m:t>
                    </m:r>
                    <m:r>
                      <a:rPr lang="en-US" sz="2200" b="1" i="1" smtClean="0">
                        <a:latin typeface="Cambria Math" panose="02040503050406030204" pitchFamily="18" charset="0"/>
                      </a:rPr>
                      <m:t>𝒚</m:t>
                    </m:r>
                    <m:r>
                      <a:rPr lang="en-US" sz="2200" b="1" i="1" smtClean="0">
                        <a:latin typeface="Cambria Math" panose="02040503050406030204" pitchFamily="18" charset="0"/>
                      </a:rPr>
                      <m:t>−</m:t>
                    </m:r>
                    <m:r>
                      <a:rPr lang="en-US" sz="2200" b="1" i="1" smtClean="0">
                        <a:latin typeface="Cambria Math" panose="02040503050406030204" pitchFamily="18" charset="0"/>
                      </a:rPr>
                      <m:t>𝑿𝒘</m:t>
                    </m:r>
                  </m:oMath>
                </a14:m>
                <a:r>
                  <a:rPr lang="en-US" sz="2200" dirty="0">
                    <a:solidFill>
                      <a:schemeClr val="tx1"/>
                    </a:solidFill>
                  </a:rPr>
                  <a:t>.</a:t>
                </a:r>
              </a:p>
              <a:p>
                <a:pPr marL="228600" indent="-50800">
                  <a:lnSpc>
                    <a:spcPct val="114000"/>
                  </a:lnSpc>
                  <a:spcBef>
                    <a:spcPts val="0"/>
                  </a:spcBef>
                  <a:buNone/>
                </a:pPr>
                <a:endParaRPr lang="en-US" sz="2200">
                  <a:solidFill>
                    <a:schemeClr val="tx1"/>
                  </a:solidFill>
                </a:endParaRPr>
              </a:p>
              <a:p>
                <a:pPr marL="228600" indent="-50800">
                  <a:lnSpc>
                    <a:spcPct val="114000"/>
                  </a:lnSpc>
                  <a:spcBef>
                    <a:spcPts val="0"/>
                  </a:spcBef>
                  <a:buNone/>
                </a:pPr>
                <a:r>
                  <a:rPr lang="en-US" sz="2200">
                    <a:solidFill>
                      <a:schemeClr val="tx1"/>
                    </a:solidFill>
                  </a:rPr>
                  <a:t>Hàm mất mát có thể được biểu diễn như sau:</a:t>
                </a:r>
              </a:p>
              <a:p>
                <a:pPr marL="22860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𝐿</m:t>
                      </m:r>
                      <m:d>
                        <m:dPr>
                          <m:ctrlPr>
                            <a:rPr lang="en-US" sz="2400" i="1">
                              <a:latin typeface="Cambria Math" panose="02040503050406030204" pitchFamily="18" charset="0"/>
                            </a:rPr>
                          </m:ctrlPr>
                        </m:dPr>
                        <m:e>
                          <m:r>
                            <a:rPr lang="en-US" sz="2400" b="1" i="1">
                              <a:latin typeface="Cambria Math" panose="02040503050406030204" pitchFamily="18" charset="0"/>
                            </a:rPr>
                            <m:t>𝒘</m:t>
                          </m:r>
                        </m:e>
                      </m:d>
                      <m:r>
                        <a:rPr lang="en-US" sz="2400" i="1">
                          <a:latin typeface="Cambria Math" panose="02040503050406030204" pitchFamily="18" charset="0"/>
                        </a:rPr>
                        <m:t>=</m:t>
                      </m:r>
                      <m:sSup>
                        <m:sSupPr>
                          <m:ctrlPr>
                            <a:rPr lang="en-US" sz="2400" i="1" smtClean="0">
                              <a:latin typeface="Cambria Math" panose="02040503050406030204" pitchFamily="18" charset="0"/>
                            </a:rPr>
                          </m:ctrlPr>
                        </m:sSupPr>
                        <m:e>
                          <m:r>
                            <a:rPr lang="en-US" sz="2400" b="1" i="1" smtClean="0">
                              <a:latin typeface="Cambria Math" panose="02040503050406030204" pitchFamily="18" charset="0"/>
                            </a:rPr>
                            <m:t>𝒆</m:t>
                          </m:r>
                        </m:e>
                        <m:sup>
                          <m:r>
                            <a:rPr lang="en-US" sz="2400" b="0" i="1" smtClean="0">
                              <a:latin typeface="Cambria Math" panose="02040503050406030204" pitchFamily="18" charset="0"/>
                            </a:rPr>
                            <m:t>𝑇</m:t>
                          </m:r>
                        </m:sup>
                      </m:sSup>
                      <m:r>
                        <a:rPr lang="en-US" sz="2400" b="1" i="1" smtClean="0">
                          <a:latin typeface="Cambria Math" panose="02040503050406030204" pitchFamily="18" charset="0"/>
                        </a:rPr>
                        <m:t>𝒆</m:t>
                      </m:r>
                      <m:r>
                        <a:rPr lang="en-US" sz="2400" b="0" i="1" smtClean="0">
                          <a:latin typeface="Cambria Math" panose="02040503050406030204" pitchFamily="18" charset="0"/>
                        </a:rPr>
                        <m:t>=</m:t>
                      </m:r>
                      <m:sSup>
                        <m:sSupPr>
                          <m:ctrlPr>
                            <a:rPr lang="en-US" sz="2400" i="1" smtClean="0">
                              <a:latin typeface="Cambria Math" panose="02040503050406030204" pitchFamily="18" charset="0"/>
                            </a:rPr>
                          </m:ctrlPr>
                        </m:sSupPr>
                        <m:e>
                          <m:d>
                            <m:dPr>
                              <m:ctrlPr>
                                <a:rPr lang="en-US" sz="2400" i="1" smtClean="0">
                                  <a:latin typeface="Cambria Math" panose="02040503050406030204" pitchFamily="18" charset="0"/>
                                </a:rPr>
                              </m:ctrlPr>
                            </m:dPr>
                            <m:e>
                              <m:r>
                                <a:rPr lang="en-US" sz="2400" b="1" i="1">
                                  <a:latin typeface="Cambria Math" panose="02040503050406030204" pitchFamily="18" charset="0"/>
                                </a:rPr>
                                <m:t>𝒚</m:t>
                              </m:r>
                              <m:r>
                                <a:rPr lang="en-US" sz="2400" b="1" i="1">
                                  <a:latin typeface="Cambria Math" panose="02040503050406030204" pitchFamily="18" charset="0"/>
                                </a:rPr>
                                <m:t>−</m:t>
                              </m:r>
                              <m:r>
                                <a:rPr lang="en-US" sz="2400" b="1" i="1">
                                  <a:latin typeface="Cambria Math" panose="02040503050406030204" pitchFamily="18" charset="0"/>
                                </a:rPr>
                                <m:t>𝑿𝒘</m:t>
                              </m:r>
                            </m:e>
                          </m:d>
                        </m:e>
                        <m:sup>
                          <m:r>
                            <a:rPr lang="en-US" sz="2400" b="0" i="1" smtClean="0">
                              <a:latin typeface="Cambria Math" panose="02040503050406030204" pitchFamily="18" charset="0"/>
                            </a:rPr>
                            <m:t>𝑇</m:t>
                          </m:r>
                        </m:sup>
                      </m:sSup>
                      <m:d>
                        <m:dPr>
                          <m:ctrlPr>
                            <a:rPr lang="en-US" sz="2400" i="1">
                              <a:latin typeface="Cambria Math" panose="02040503050406030204" pitchFamily="18" charset="0"/>
                            </a:rPr>
                          </m:ctrlPr>
                        </m:dPr>
                        <m:e>
                          <m:r>
                            <a:rPr lang="en-US" sz="2400" b="1" i="1">
                              <a:latin typeface="Cambria Math" panose="02040503050406030204" pitchFamily="18" charset="0"/>
                            </a:rPr>
                            <m:t>𝒚</m:t>
                          </m:r>
                          <m:r>
                            <a:rPr lang="en-US" sz="2400" b="1" i="1">
                              <a:latin typeface="Cambria Math" panose="02040503050406030204" pitchFamily="18" charset="0"/>
                            </a:rPr>
                            <m:t>−</m:t>
                          </m:r>
                          <m:r>
                            <a:rPr lang="en-US" sz="2400" b="1" i="1">
                              <a:latin typeface="Cambria Math" panose="02040503050406030204" pitchFamily="18" charset="0"/>
                            </a:rPr>
                            <m:t>𝑿𝒘</m:t>
                          </m:r>
                        </m:e>
                      </m:d>
                    </m:oMath>
                    <m:oMath xmlns:m="http://schemas.openxmlformats.org/officeDocument/2006/math">
                      <m:r>
                        <a:rPr lang="en-US" sz="2400" b="1" i="1" smtClean="0">
                          <a:latin typeface="Cambria Math" panose="02040503050406030204" pitchFamily="18" charset="0"/>
                        </a:rPr>
                        <m:t>           =</m:t>
                      </m:r>
                      <m:sSup>
                        <m:sSupPr>
                          <m:ctrlPr>
                            <a:rPr lang="en-US" sz="2400" i="1">
                              <a:latin typeface="Cambria Math" panose="02040503050406030204" pitchFamily="18" charset="0"/>
                            </a:rPr>
                          </m:ctrlPr>
                        </m:sSupPr>
                        <m:e>
                          <m:r>
                            <a:rPr lang="en-US" sz="2400" b="1" i="1" smtClean="0">
                              <a:latin typeface="Cambria Math" panose="02040503050406030204" pitchFamily="18" charset="0"/>
                            </a:rPr>
                            <m:t>𝒚</m:t>
                          </m:r>
                        </m:e>
                        <m:sup>
                          <m:r>
                            <a:rPr lang="en-US" sz="2400" i="1">
                              <a:latin typeface="Cambria Math" panose="02040503050406030204" pitchFamily="18" charset="0"/>
                            </a:rPr>
                            <m:t>𝑇</m:t>
                          </m:r>
                        </m:sup>
                      </m:sSup>
                      <m:r>
                        <a:rPr lang="en-US" sz="2400" b="1" i="1" smtClean="0">
                          <a:latin typeface="Cambria Math" panose="02040503050406030204" pitchFamily="18" charset="0"/>
                        </a:rPr>
                        <m:t>𝒚</m:t>
                      </m:r>
                      <m:r>
                        <a:rPr lang="en-US" sz="2400" b="1" i="1" smtClean="0">
                          <a:latin typeface="Cambria Math" panose="02040503050406030204" pitchFamily="18" charset="0"/>
                        </a:rPr>
                        <m:t>−</m:t>
                      </m:r>
                      <m:limLow>
                        <m:limLowPr>
                          <m:ctrlPr>
                            <a:rPr lang="en-US" sz="2400" b="1" i="1" smtClean="0">
                              <a:latin typeface="Cambria Math" panose="02040503050406030204" pitchFamily="18" charset="0"/>
                            </a:rPr>
                          </m:ctrlPr>
                        </m:limLowPr>
                        <m:e>
                          <m:groupChr>
                            <m:groupChrPr>
                              <m:chr m:val="⏟"/>
                              <m:ctrlPr>
                                <a:rPr lang="en-US" sz="2400" b="1" i="1" smtClean="0">
                                  <a:latin typeface="Cambria Math" panose="02040503050406030204" pitchFamily="18" charset="0"/>
                                </a:rPr>
                              </m:ctrlPr>
                            </m:groupChrPr>
                            <m:e>
                              <m:sSup>
                                <m:sSupPr>
                                  <m:ctrlPr>
                                    <a:rPr lang="en-US" sz="2400" i="1">
                                      <a:latin typeface="Cambria Math" panose="02040503050406030204" pitchFamily="18" charset="0"/>
                                    </a:rPr>
                                  </m:ctrlPr>
                                </m:sSupPr>
                                <m:e>
                                  <m:r>
                                    <a:rPr lang="en-US" sz="2400" b="1" i="1">
                                      <a:latin typeface="Cambria Math" panose="02040503050406030204" pitchFamily="18" charset="0"/>
                                    </a:rPr>
                                    <m:t>𝒚</m:t>
                                  </m:r>
                                </m:e>
                                <m:sup>
                                  <m:r>
                                    <a:rPr lang="en-US" sz="2400" i="1">
                                      <a:latin typeface="Cambria Math" panose="02040503050406030204" pitchFamily="18" charset="0"/>
                                    </a:rPr>
                                    <m:t>𝑇</m:t>
                                  </m:r>
                                </m:sup>
                              </m:sSup>
                              <m:r>
                                <a:rPr lang="en-US" sz="2400" b="1" i="1">
                                  <a:latin typeface="Cambria Math" panose="02040503050406030204" pitchFamily="18" charset="0"/>
                                </a:rPr>
                                <m:t>𝑿𝒘</m:t>
                              </m:r>
                            </m:e>
                          </m:groupChr>
                        </m:e>
                        <m:lim>
                          <m:r>
                            <a:rPr lang="en-US" sz="2400" b="0" i="1" smtClean="0">
                              <a:latin typeface="Cambria Math" panose="02040503050406030204" pitchFamily="18" charset="0"/>
                            </a:rPr>
                            <m:t>1</m:t>
                          </m:r>
                          <m:r>
                            <a:rPr lang="en-US" sz="2400" b="0" i="1" smtClean="0">
                              <a:latin typeface="Cambria Math" panose="02040503050406030204" pitchFamily="18" charset="0"/>
                              <a:ea typeface="Cambria Math" panose="02040503050406030204" pitchFamily="18" charset="0"/>
                            </a:rPr>
                            <m:t>×1</m:t>
                          </m:r>
                        </m:lim>
                      </m:limLow>
                      <m:r>
                        <a:rPr lang="en-US" sz="2400" b="1" i="1" smtClean="0">
                          <a:latin typeface="Cambria Math" panose="02040503050406030204" pitchFamily="18" charset="0"/>
                        </a:rPr>
                        <m:t>−</m:t>
                      </m:r>
                      <m:limLow>
                        <m:limLowPr>
                          <m:ctrlPr>
                            <a:rPr lang="en-US" sz="2400" b="1" i="1">
                              <a:latin typeface="Cambria Math" panose="02040503050406030204" pitchFamily="18" charset="0"/>
                            </a:rPr>
                          </m:ctrlPr>
                        </m:limLowPr>
                        <m:e>
                          <m:groupChr>
                            <m:groupChrPr>
                              <m:chr m:val="⏟"/>
                              <m:ctrlPr>
                                <a:rPr lang="en-US" sz="2400" b="1" i="1" smtClean="0">
                                  <a:latin typeface="Cambria Math" panose="02040503050406030204" pitchFamily="18" charset="0"/>
                                </a:rPr>
                              </m:ctrlPr>
                            </m:groupChrPr>
                            <m:e>
                              <m:sSup>
                                <m:sSupPr>
                                  <m:ctrlPr>
                                    <a:rPr lang="en-US" sz="2400" i="1">
                                      <a:latin typeface="Cambria Math" panose="02040503050406030204" pitchFamily="18" charset="0"/>
                                    </a:rPr>
                                  </m:ctrlPr>
                                </m:sSupPr>
                                <m:e>
                                  <m:r>
                                    <a:rPr lang="en-US" sz="2400" b="1" i="1">
                                      <a:latin typeface="Cambria Math" panose="02040503050406030204" pitchFamily="18" charset="0"/>
                                    </a:rPr>
                                    <m:t>𝒘</m:t>
                                  </m:r>
                                </m:e>
                                <m:sup>
                                  <m:r>
                                    <a:rPr lang="en-US" sz="2400" i="1">
                                      <a:latin typeface="Cambria Math" panose="02040503050406030204" pitchFamily="18" charset="0"/>
                                    </a:rPr>
                                    <m:t>𝑇</m:t>
                                  </m:r>
                                </m:sup>
                              </m:sSup>
                              <m:sSup>
                                <m:sSupPr>
                                  <m:ctrlPr>
                                    <a:rPr lang="en-US" sz="2400" i="1">
                                      <a:latin typeface="Cambria Math" panose="02040503050406030204" pitchFamily="18" charset="0"/>
                                    </a:rPr>
                                  </m:ctrlPr>
                                </m:sSupPr>
                                <m:e>
                                  <m:r>
                                    <a:rPr lang="en-US" sz="2400" b="1" i="1">
                                      <a:latin typeface="Cambria Math" panose="02040503050406030204" pitchFamily="18" charset="0"/>
                                    </a:rPr>
                                    <m:t>𝑿</m:t>
                                  </m:r>
                                </m:e>
                                <m:sup>
                                  <m:r>
                                    <a:rPr lang="en-US" sz="2400" i="1">
                                      <a:latin typeface="Cambria Math" panose="02040503050406030204" pitchFamily="18" charset="0"/>
                                    </a:rPr>
                                    <m:t>𝑇</m:t>
                                  </m:r>
                                </m:sup>
                              </m:sSup>
                              <m:r>
                                <a:rPr lang="en-US" sz="2400" b="1" i="1">
                                  <a:latin typeface="Cambria Math" panose="02040503050406030204" pitchFamily="18" charset="0"/>
                                </a:rPr>
                                <m:t>𝒚</m:t>
                              </m:r>
                            </m:e>
                          </m:groupChr>
                        </m:e>
                        <m:lim>
                          <m:r>
                            <a:rPr lang="en-US" sz="2400" i="1">
                              <a:latin typeface="Cambria Math" panose="02040503050406030204" pitchFamily="18" charset="0"/>
                            </a:rPr>
                            <m:t>1</m:t>
                          </m:r>
                          <m:r>
                            <a:rPr lang="en-US" sz="2400" i="1">
                              <a:latin typeface="Cambria Math" panose="02040503050406030204" pitchFamily="18" charset="0"/>
                              <a:ea typeface="Cambria Math" panose="02040503050406030204" pitchFamily="18" charset="0"/>
                            </a:rPr>
                            <m:t>×1</m:t>
                          </m:r>
                        </m:lim>
                      </m:limLow>
                      <m:r>
                        <a:rPr lang="en-US" sz="2400" b="1" i="1" smtClean="0">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𝒘</m:t>
                          </m:r>
                        </m:e>
                        <m:sup>
                          <m:r>
                            <a:rPr lang="en-US" sz="2400" i="1">
                              <a:latin typeface="Cambria Math" panose="02040503050406030204" pitchFamily="18" charset="0"/>
                            </a:rPr>
                            <m:t>𝑇</m:t>
                          </m:r>
                        </m:sup>
                      </m:sSup>
                      <m:sSup>
                        <m:sSupPr>
                          <m:ctrlPr>
                            <a:rPr lang="en-US" sz="2400" i="1">
                              <a:latin typeface="Cambria Math" panose="02040503050406030204" pitchFamily="18" charset="0"/>
                            </a:rPr>
                          </m:ctrlPr>
                        </m:sSupPr>
                        <m:e>
                          <m:r>
                            <a:rPr lang="en-US" sz="2400" b="1" i="1">
                              <a:latin typeface="Cambria Math" panose="02040503050406030204" pitchFamily="18" charset="0"/>
                            </a:rPr>
                            <m:t>𝑿</m:t>
                          </m:r>
                        </m:e>
                        <m:sup>
                          <m:r>
                            <a:rPr lang="en-US" sz="2400" i="1">
                              <a:latin typeface="Cambria Math" panose="02040503050406030204" pitchFamily="18" charset="0"/>
                            </a:rPr>
                            <m:t>𝑇</m:t>
                          </m:r>
                        </m:sup>
                      </m:sSup>
                      <m:r>
                        <a:rPr lang="en-US" sz="2400" b="1" i="1" smtClean="0">
                          <a:latin typeface="Cambria Math" panose="02040503050406030204" pitchFamily="18" charset="0"/>
                        </a:rPr>
                        <m:t>𝑿𝒘</m:t>
                      </m:r>
                      <m:r>
                        <a:rPr lang="en-US" sz="2400" b="1" i="0" smtClean="0">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𝒚</m:t>
                          </m:r>
                        </m:e>
                        <m:sup>
                          <m:r>
                            <a:rPr lang="en-US" sz="2400" i="1">
                              <a:latin typeface="Cambria Math" panose="02040503050406030204" pitchFamily="18" charset="0"/>
                            </a:rPr>
                            <m:t>𝑇</m:t>
                          </m:r>
                        </m:sup>
                      </m:sSup>
                      <m:r>
                        <a:rPr lang="en-US" sz="2400" b="1" i="1">
                          <a:latin typeface="Cambria Math" panose="02040503050406030204" pitchFamily="18" charset="0"/>
                        </a:rPr>
                        <m:t>𝒚</m:t>
                      </m:r>
                      <m:r>
                        <a:rPr lang="en-US" sz="2400" b="1" i="1" smtClean="0">
                          <a:latin typeface="Cambria Math" panose="02040503050406030204" pitchFamily="18" charset="0"/>
                        </a:rPr>
                        <m:t>−</m:t>
                      </m:r>
                      <m:r>
                        <a:rPr lang="en-US" sz="2400" b="0" i="1" smtClean="0">
                          <a:latin typeface="Cambria Math" panose="02040503050406030204" pitchFamily="18" charset="0"/>
                        </a:rPr>
                        <m:t>2</m:t>
                      </m:r>
                      <m:sSup>
                        <m:sSupPr>
                          <m:ctrlPr>
                            <a:rPr lang="en-US" sz="2400" i="1">
                              <a:latin typeface="Cambria Math" panose="02040503050406030204" pitchFamily="18" charset="0"/>
                            </a:rPr>
                          </m:ctrlPr>
                        </m:sSupPr>
                        <m:e>
                          <m:r>
                            <a:rPr lang="en-US" sz="2400" b="1" i="1">
                              <a:latin typeface="Cambria Math" panose="02040503050406030204" pitchFamily="18" charset="0"/>
                            </a:rPr>
                            <m:t>𝒘</m:t>
                          </m:r>
                        </m:e>
                        <m:sup>
                          <m:r>
                            <a:rPr lang="en-US" sz="2400" i="1">
                              <a:latin typeface="Cambria Math" panose="02040503050406030204" pitchFamily="18" charset="0"/>
                            </a:rPr>
                            <m:t>𝑇</m:t>
                          </m:r>
                        </m:sup>
                      </m:sSup>
                      <m:sSup>
                        <m:sSupPr>
                          <m:ctrlPr>
                            <a:rPr lang="en-US" sz="2400" i="1">
                              <a:latin typeface="Cambria Math" panose="02040503050406030204" pitchFamily="18" charset="0"/>
                            </a:rPr>
                          </m:ctrlPr>
                        </m:sSupPr>
                        <m:e>
                          <m:r>
                            <a:rPr lang="en-US" sz="2400" b="1" i="1">
                              <a:latin typeface="Cambria Math" panose="02040503050406030204" pitchFamily="18" charset="0"/>
                            </a:rPr>
                            <m:t>𝑿</m:t>
                          </m:r>
                        </m:e>
                        <m:sup>
                          <m:r>
                            <a:rPr lang="en-US" sz="2400" i="1">
                              <a:latin typeface="Cambria Math" panose="02040503050406030204" pitchFamily="18" charset="0"/>
                            </a:rPr>
                            <m:t>𝑇</m:t>
                          </m:r>
                        </m:sup>
                      </m:sSup>
                      <m:r>
                        <a:rPr lang="en-US" sz="2400" b="1" i="1">
                          <a:latin typeface="Cambria Math" panose="02040503050406030204" pitchFamily="18" charset="0"/>
                        </a:rPr>
                        <m:t>𝒚</m:t>
                      </m:r>
                      <m:r>
                        <a:rPr lang="en-US" sz="2400" b="1" i="1" smtClean="0">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𝒘</m:t>
                          </m:r>
                        </m:e>
                        <m:sup>
                          <m:r>
                            <a:rPr lang="en-US" sz="2400" i="1">
                              <a:latin typeface="Cambria Math" panose="02040503050406030204" pitchFamily="18" charset="0"/>
                            </a:rPr>
                            <m:t>𝑇</m:t>
                          </m:r>
                        </m:sup>
                      </m:sSup>
                      <m:sSup>
                        <m:sSupPr>
                          <m:ctrlPr>
                            <a:rPr lang="en-US" sz="2400" i="1">
                              <a:latin typeface="Cambria Math" panose="02040503050406030204" pitchFamily="18" charset="0"/>
                            </a:rPr>
                          </m:ctrlPr>
                        </m:sSupPr>
                        <m:e>
                          <m:r>
                            <a:rPr lang="en-US" sz="2400" b="1" i="1">
                              <a:latin typeface="Cambria Math" panose="02040503050406030204" pitchFamily="18" charset="0"/>
                            </a:rPr>
                            <m:t>𝑿</m:t>
                          </m:r>
                        </m:e>
                        <m:sup>
                          <m:r>
                            <a:rPr lang="en-US" sz="2400" i="1">
                              <a:latin typeface="Cambria Math" panose="02040503050406030204" pitchFamily="18" charset="0"/>
                            </a:rPr>
                            <m:t>𝑇</m:t>
                          </m:r>
                        </m:sup>
                      </m:sSup>
                      <m:r>
                        <a:rPr lang="en-US" sz="2400" b="1" i="1">
                          <a:latin typeface="Cambria Math" panose="02040503050406030204" pitchFamily="18" charset="0"/>
                        </a:rPr>
                        <m:t>𝑿𝒘</m:t>
                      </m:r>
                    </m:oMath>
                  </m:oMathPara>
                </a14:m>
                <a:endParaRPr lang="en-US" sz="2400" b="1" dirty="0">
                  <a:solidFill>
                    <a:schemeClr val="tx1"/>
                  </a:solidFill>
                </a:endParaRPr>
              </a:p>
              <a:p>
                <a:pPr marL="228600" indent="-50800">
                  <a:lnSpc>
                    <a:spcPct val="114000"/>
                  </a:lnSpc>
                  <a:spcBef>
                    <a:spcPts val="0"/>
                  </a:spcBef>
                  <a:buNone/>
                </a:pPr>
                <a:endParaRPr lang="en-US" sz="2400" dirty="0">
                  <a:solidFill>
                    <a:schemeClr val="tx1"/>
                  </a:solidFill>
                </a:endParaRPr>
              </a:p>
              <a:p>
                <a:pPr marL="228600" lvl="0" indent="-50800">
                  <a:lnSpc>
                    <a:spcPct val="114000"/>
                  </a:lnSpc>
                  <a:spcBef>
                    <a:spcPts val="0"/>
                  </a:spcBef>
                  <a:buNone/>
                </a:pPr>
                <a:endParaRPr lang="en-US" sz="2400"/>
              </a:p>
              <a:p>
                <a:pPr marL="228600" lvl="0" indent="-50800">
                  <a:lnSpc>
                    <a:spcPct val="114000"/>
                  </a:lnSpc>
                  <a:spcBef>
                    <a:spcPts val="0"/>
                  </a:spcBef>
                  <a:buNone/>
                </a:pPr>
                <a:endParaRPr lang="en-US" sz="240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1BC271AC-C1C3-E740-DC91-62DDA82FBEE4}"/>
                  </a:ext>
                </a:extLst>
              </p:cNvPr>
              <p:cNvSpPr txBox="1">
                <a:spLocks noGrp="1" noRot="1" noChangeAspect="1" noMove="1" noResize="1" noEditPoints="1" noAdjustHandles="1" noChangeArrowheads="1" noChangeShapeType="1" noTextEdit="1"/>
              </p:cNvSpPr>
              <p:nvPr>
                <p:ph type="body" idx="1"/>
              </p:nvPr>
            </p:nvSpPr>
            <p:spPr>
              <a:xfrm>
                <a:off x="408022" y="841413"/>
                <a:ext cx="11929120" cy="5763924"/>
              </a:xfrm>
              <a:prstGeom prst="rect">
                <a:avLst/>
              </a:prstGeom>
              <a:blipFill>
                <a:blip r:embed="rId3"/>
                <a:stretch>
                  <a:fillRect t="-423"/>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7D6E5ECC-E47D-21F9-53EA-C187D72F0016}"/>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05E6424A-47CC-FF17-A1FD-60DEAB6B9BF0}"/>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10</a:t>
            </a:fld>
            <a:endParaRPr/>
          </a:p>
        </p:txBody>
      </p:sp>
    </p:spTree>
    <p:extLst>
      <p:ext uri="{BB962C8B-B14F-4D97-AF65-F5344CB8AC3E}">
        <p14:creationId xmlns:p14="http://schemas.microsoft.com/office/powerpoint/2010/main" val="715226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F5913550-363F-733E-5026-6DC865E63690}"/>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A1C5477B-51DE-AE13-CAA4-31E88BCD8CB1}"/>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đa</a:t>
            </a:r>
            <a:r>
              <a:rPr lang="en-US" dirty="0"/>
              <a:t> </a:t>
            </a:r>
            <a:r>
              <a:rPr lang="en-US" dirty="0" err="1"/>
              <a:t>biến</a:t>
            </a:r>
            <a:r>
              <a:rPr lang="en-US" dirty="0"/>
              <a:t> – </a:t>
            </a:r>
            <a:r>
              <a:rPr lang="en-US" dirty="0" err="1"/>
              <a:t>Tối</a:t>
            </a:r>
            <a:r>
              <a:rPr lang="en-US" dirty="0"/>
              <a:t> </a:t>
            </a:r>
            <a:r>
              <a:rPr lang="en-US" dirty="0" err="1"/>
              <a:t>ưu</a:t>
            </a:r>
            <a:r>
              <a:rPr lang="en-US" dirty="0"/>
              <a:t> </a:t>
            </a:r>
            <a:r>
              <a:rPr lang="en-US" dirty="0" err="1"/>
              <a:t>hóa</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B9AAC77C-DFE8-CBCF-0A91-AF1C3F36D69F}"/>
                  </a:ext>
                </a:extLst>
              </p:cNvPr>
              <p:cNvSpPr txBox="1">
                <a:spLocks noGrp="1"/>
              </p:cNvSpPr>
              <p:nvPr>
                <p:ph type="body" idx="1"/>
              </p:nvPr>
            </p:nvSpPr>
            <p:spPr>
              <a:xfrm>
                <a:off x="408022" y="711696"/>
                <a:ext cx="11929120" cy="5763924"/>
              </a:xfrm>
              <a:prstGeom prst="rect">
                <a:avLst/>
              </a:prstGeom>
              <a:noFill/>
              <a:ln>
                <a:noFill/>
              </a:ln>
            </p:spPr>
            <p:txBody>
              <a:bodyPr spcFirstLastPara="1" wrap="square" lIns="91425" tIns="45700" rIns="91425" bIns="45700" anchor="t" anchorCtr="0">
                <a:noAutofit/>
              </a:bodyPr>
              <a:lstStyle/>
              <a:p>
                <a:pPr marL="228600" indent="-50800">
                  <a:lnSpc>
                    <a:spcPct val="150000"/>
                  </a:lnSpc>
                  <a:spcBef>
                    <a:spcPts val="0"/>
                  </a:spcBef>
                  <a:buNone/>
                </a:pPr>
                <a:r>
                  <a:rPr lang="en-US" sz="2200" dirty="0">
                    <a:solidFill>
                      <a:schemeClr val="tx1"/>
                    </a:solidFill>
                  </a:rPr>
                  <a:t>Hàm </a:t>
                </a:r>
                <a:r>
                  <a:rPr lang="en-US" sz="2200" dirty="0" err="1">
                    <a:solidFill>
                      <a:schemeClr val="tx1"/>
                    </a:solidFill>
                  </a:rPr>
                  <a:t>mất</a:t>
                </a:r>
                <a:r>
                  <a:rPr lang="en-US" sz="2200" dirty="0">
                    <a:solidFill>
                      <a:schemeClr val="tx1"/>
                    </a:solidFill>
                  </a:rPr>
                  <a:t> </a:t>
                </a:r>
                <a:r>
                  <a:rPr lang="en-US" sz="2200" dirty="0" err="1">
                    <a:solidFill>
                      <a:schemeClr val="tx1"/>
                    </a:solidFill>
                  </a:rPr>
                  <a:t>mát</a:t>
                </a:r>
                <a:r>
                  <a:rPr lang="en-US" sz="2200" dirty="0">
                    <a:solidFill>
                      <a:schemeClr val="tx1"/>
                    </a:solidFill>
                  </a:rPr>
                  <a:t>:</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200" i="1">
                          <a:latin typeface="Cambria Math" panose="02040503050406030204" pitchFamily="18" charset="0"/>
                        </a:rPr>
                        <m:t>𝐿</m:t>
                      </m:r>
                      <m:d>
                        <m:dPr>
                          <m:ctrlPr>
                            <a:rPr lang="en-US" sz="2200" i="1">
                              <a:latin typeface="Cambria Math" panose="02040503050406030204" pitchFamily="18" charset="0"/>
                            </a:rPr>
                          </m:ctrlPr>
                        </m:dPr>
                        <m:e>
                          <m:r>
                            <a:rPr lang="en-US" sz="2200" b="1" i="1">
                              <a:latin typeface="Cambria Math" panose="02040503050406030204" pitchFamily="18" charset="0"/>
                            </a:rPr>
                            <m:t>𝒘</m:t>
                          </m:r>
                        </m:e>
                      </m:d>
                      <m:r>
                        <a:rPr lang="en-US" sz="2200" i="1">
                          <a:latin typeface="Cambria Math" panose="02040503050406030204" pitchFamily="18" charset="0"/>
                        </a:rPr>
                        <m:t>=</m:t>
                      </m:r>
                      <m:sSup>
                        <m:sSupPr>
                          <m:ctrlPr>
                            <a:rPr lang="en-US" sz="2200" i="1">
                              <a:latin typeface="Cambria Math" panose="02040503050406030204" pitchFamily="18" charset="0"/>
                            </a:rPr>
                          </m:ctrlPr>
                        </m:sSupPr>
                        <m:e>
                          <m:r>
                            <a:rPr lang="en-US" sz="2200" b="1" i="1">
                              <a:latin typeface="Cambria Math" panose="02040503050406030204" pitchFamily="18" charset="0"/>
                            </a:rPr>
                            <m:t>𝒚</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b="1" i="1" smtClean="0">
                          <a:latin typeface="Cambria Math" panose="02040503050406030204" pitchFamily="18" charset="0"/>
                        </a:rPr>
                        <m:t>−</m:t>
                      </m:r>
                      <m:r>
                        <a:rPr lang="en-US" sz="2200" b="0" i="1" smtClean="0">
                          <a:latin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𝒘</m:t>
                          </m:r>
                        </m:e>
                        <m:sup>
                          <m:r>
                            <a:rPr lang="en-US" sz="2200" i="1">
                              <a:latin typeface="Cambria Math" panose="02040503050406030204" pitchFamily="18" charset="0"/>
                            </a:rPr>
                            <m:t>𝑇</m:t>
                          </m:r>
                        </m:sup>
                      </m:sSup>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b="1" i="1" smtClean="0">
                          <a:latin typeface="Cambria Math" panose="02040503050406030204" pitchFamily="18" charset="0"/>
                        </a:rPr>
                        <m:t>+</m:t>
                      </m:r>
                      <m:sSup>
                        <m:sSupPr>
                          <m:ctrlPr>
                            <a:rPr lang="en-US" sz="2200" i="1">
                              <a:latin typeface="Cambria Math" panose="02040503050406030204" pitchFamily="18" charset="0"/>
                            </a:rPr>
                          </m:ctrlPr>
                        </m:sSupPr>
                        <m:e>
                          <m:r>
                            <a:rPr lang="en-US" sz="2200" b="1" i="1">
                              <a:latin typeface="Cambria Math" panose="02040503050406030204" pitchFamily="18" charset="0"/>
                            </a:rPr>
                            <m:t>𝒘</m:t>
                          </m:r>
                        </m:e>
                        <m:sup>
                          <m:r>
                            <a:rPr lang="en-US" sz="2200" i="1">
                              <a:latin typeface="Cambria Math" panose="02040503050406030204" pitchFamily="18" charset="0"/>
                            </a:rPr>
                            <m:t>𝑇</m:t>
                          </m:r>
                        </m:sup>
                      </m:sSup>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𝑿𝒘</m:t>
                      </m:r>
                    </m:oMath>
                  </m:oMathPara>
                </a14:m>
                <a:endParaRPr lang="en-US" sz="2200" b="1" dirty="0">
                  <a:solidFill>
                    <a:schemeClr val="tx1"/>
                  </a:solidFill>
                </a:endParaRPr>
              </a:p>
              <a:p>
                <a:pPr marL="228600" indent="-50800">
                  <a:lnSpc>
                    <a:spcPct val="150000"/>
                  </a:lnSpc>
                  <a:spcBef>
                    <a:spcPts val="0"/>
                  </a:spcBef>
                  <a:buNone/>
                </a:pPr>
                <a:r>
                  <a:rPr lang="en-US" sz="2200" dirty="0">
                    <a:solidFill>
                      <a:schemeClr val="tx1"/>
                    </a:solidFill>
                  </a:rPr>
                  <a:t>Ta </a:t>
                </a:r>
                <a:r>
                  <a:rPr lang="en-US" sz="2200" dirty="0" err="1">
                    <a:solidFill>
                      <a:schemeClr val="tx1"/>
                    </a:solidFill>
                  </a:rPr>
                  <a:t>tính</a:t>
                </a:r>
                <a:r>
                  <a:rPr lang="en-US" sz="2200" dirty="0">
                    <a:solidFill>
                      <a:schemeClr val="tx1"/>
                    </a:solidFill>
                  </a:rPr>
                  <a:t> gradient:</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f>
                        <m:fPr>
                          <m:ctrlPr>
                            <a:rPr lang="en-US" sz="2200" i="1" smtClean="0">
                              <a:solidFill>
                                <a:schemeClr val="tx1"/>
                              </a:solidFill>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𝐿</m:t>
                          </m:r>
                        </m:num>
                        <m:den>
                          <m:r>
                            <a:rPr lang="en-US" sz="2200" i="1">
                              <a:latin typeface="Cambria Math" panose="02040503050406030204" pitchFamily="18" charset="0"/>
                              <a:ea typeface="Cambria Math" panose="02040503050406030204" pitchFamily="18" charset="0"/>
                            </a:rPr>
                            <m:t>𝜕</m:t>
                          </m:r>
                          <m:r>
                            <a:rPr lang="en-US" sz="2200" b="1" i="1" smtClean="0">
                              <a:latin typeface="Cambria Math" panose="02040503050406030204" pitchFamily="18" charset="0"/>
                              <a:ea typeface="Cambria Math" panose="02040503050406030204" pitchFamily="18" charset="0"/>
                            </a:rPr>
                            <m:t>𝒘</m:t>
                          </m:r>
                        </m:den>
                      </m:f>
                      <m:r>
                        <a:rPr lang="en-US" sz="2200" b="0" i="1" smtClean="0">
                          <a:solidFill>
                            <a:schemeClr val="tx1"/>
                          </a:solidFill>
                          <a:latin typeface="Cambria Math" panose="02040503050406030204" pitchFamily="18" charset="0"/>
                        </a:rPr>
                        <m:t>=</m:t>
                      </m:r>
                      <m:f>
                        <m:fPr>
                          <m:ctrlPr>
                            <a:rPr lang="en-US" sz="2200" i="1">
                              <a:solidFill>
                                <a:schemeClr val="tx1"/>
                              </a:solidFill>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num>
                        <m:den>
                          <m:r>
                            <a:rPr lang="en-US" sz="2200" i="1">
                              <a:latin typeface="Cambria Math" panose="02040503050406030204" pitchFamily="18" charset="0"/>
                              <a:ea typeface="Cambria Math" panose="02040503050406030204" pitchFamily="18" charset="0"/>
                            </a:rPr>
                            <m:t>𝜕</m:t>
                          </m:r>
                          <m:r>
                            <a:rPr lang="en-US" sz="2200" b="1" i="1">
                              <a:latin typeface="Cambria Math" panose="02040503050406030204" pitchFamily="18" charset="0"/>
                              <a:ea typeface="Cambria Math" panose="02040503050406030204" pitchFamily="18" charset="0"/>
                            </a:rPr>
                            <m:t>𝒘</m:t>
                          </m:r>
                        </m:den>
                      </m:f>
                      <m:d>
                        <m:dPr>
                          <m:begChr m:val="["/>
                          <m:endChr m:val="]"/>
                          <m:ctrlPr>
                            <a:rPr lang="en-US" sz="2200" b="1" i="1" smtClean="0">
                              <a:latin typeface="Cambria Math" panose="02040503050406030204" pitchFamily="18" charset="0"/>
                              <a:ea typeface="Cambria Math" panose="02040503050406030204" pitchFamily="18" charset="0"/>
                            </a:rPr>
                          </m:ctrlPr>
                        </m:dPr>
                        <m:e>
                          <m:sSup>
                            <m:sSupPr>
                              <m:ctrlPr>
                                <a:rPr lang="en-US" sz="2200" i="1">
                                  <a:latin typeface="Cambria Math" panose="02040503050406030204" pitchFamily="18" charset="0"/>
                                </a:rPr>
                              </m:ctrlPr>
                            </m:sSupPr>
                            <m:e>
                              <m:r>
                                <a:rPr lang="en-US" sz="2200" b="1" i="1">
                                  <a:latin typeface="Cambria Math" panose="02040503050406030204" pitchFamily="18" charset="0"/>
                                </a:rPr>
                                <m:t>𝒚</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b="1" i="1">
                              <a:latin typeface="Cambria Math" panose="02040503050406030204" pitchFamily="18" charset="0"/>
                            </a:rPr>
                            <m:t>−</m:t>
                          </m:r>
                          <m:r>
                            <a:rPr lang="en-US" sz="2200" i="1">
                              <a:latin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𝒘</m:t>
                              </m:r>
                            </m:e>
                            <m:sup>
                              <m:r>
                                <a:rPr lang="en-US" sz="2200" i="1">
                                  <a:latin typeface="Cambria Math" panose="02040503050406030204" pitchFamily="18" charset="0"/>
                                </a:rPr>
                                <m:t>𝑇</m:t>
                              </m:r>
                            </m:sup>
                          </m:sSup>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b="1" i="1">
                              <a:latin typeface="Cambria Math" panose="02040503050406030204" pitchFamily="18" charset="0"/>
                            </a:rPr>
                            <m:t>+</m:t>
                          </m:r>
                          <m:sSup>
                            <m:sSupPr>
                              <m:ctrlPr>
                                <a:rPr lang="en-US" sz="2200" i="1">
                                  <a:latin typeface="Cambria Math" panose="02040503050406030204" pitchFamily="18" charset="0"/>
                                </a:rPr>
                              </m:ctrlPr>
                            </m:sSupPr>
                            <m:e>
                              <m:r>
                                <a:rPr lang="en-US" sz="2200" b="1" i="1">
                                  <a:latin typeface="Cambria Math" panose="02040503050406030204" pitchFamily="18" charset="0"/>
                                </a:rPr>
                                <m:t>𝒘</m:t>
                              </m:r>
                            </m:e>
                            <m:sup>
                              <m:r>
                                <a:rPr lang="en-US" sz="2200" i="1">
                                  <a:latin typeface="Cambria Math" panose="02040503050406030204" pitchFamily="18" charset="0"/>
                                </a:rPr>
                                <m:t>𝑇</m:t>
                              </m:r>
                            </m:sup>
                          </m:sSup>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𝑿𝒘</m:t>
                          </m:r>
                        </m:e>
                      </m:d>
                    </m:oMath>
                    <m:oMath xmlns:m="http://schemas.openxmlformats.org/officeDocument/2006/math">
                      <m:r>
                        <a:rPr lang="en-US" sz="2200" b="1" i="1" smtClean="0">
                          <a:latin typeface="Cambria Math" panose="02040503050406030204" pitchFamily="18" charset="0"/>
                          <a:ea typeface="Cambria Math" panose="02040503050406030204" pitchFamily="18" charset="0"/>
                        </a:rPr>
                        <m:t>       =</m:t>
                      </m:r>
                      <m:r>
                        <a:rPr lang="en-US" sz="2200" b="0" i="1" smtClean="0">
                          <a:latin typeface="Cambria Math" panose="02040503050406030204" pitchFamily="18" charset="0"/>
                          <a:ea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b="0" i="1" smtClean="0">
                          <a:latin typeface="Cambria Math" panose="02040503050406030204" pitchFamily="18" charset="0"/>
                        </a:rPr>
                        <m:t>+</m:t>
                      </m:r>
                      <m:d>
                        <m:dPr>
                          <m:ctrlPr>
                            <a:rPr lang="en-US" sz="2200" b="0" i="1" smtClean="0">
                              <a:latin typeface="Cambria Math" panose="02040503050406030204" pitchFamily="18" charset="0"/>
                            </a:rPr>
                          </m:ctrlPr>
                        </m:dPr>
                        <m:e>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d>
                                <m:dPr>
                                  <m:ctrlPr>
                                    <a:rPr lang="en-US" sz="2200" b="0" i="1" smtClean="0">
                                      <a:latin typeface="Cambria Math" panose="02040503050406030204" pitchFamily="18" charset="0"/>
                                    </a:rPr>
                                  </m:ctrlPr>
                                </m:dPr>
                                <m:e>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m:t>
                                  </m:r>
                                </m:e>
                              </m:d>
                            </m:e>
                            <m:sup>
                              <m:r>
                                <a:rPr lang="en-US" sz="2200" b="0" i="1" smtClean="0">
                                  <a:latin typeface="Cambria Math" panose="02040503050406030204" pitchFamily="18" charset="0"/>
                                </a:rPr>
                                <m:t>𝑇</m:t>
                              </m:r>
                            </m:sup>
                          </m:sSup>
                        </m:e>
                      </m:d>
                      <m:r>
                        <a:rPr lang="en-US" sz="2200" b="1" i="1" smtClean="0">
                          <a:latin typeface="Cambria Math" panose="02040503050406030204" pitchFamily="18" charset="0"/>
                        </a:rPr>
                        <m:t>𝒘</m:t>
                      </m:r>
                    </m:oMath>
                    <m:oMath xmlns:m="http://schemas.openxmlformats.org/officeDocument/2006/math">
                      <m:r>
                        <a:rPr lang="en-US" sz="2200" b="1" i="1" smtClean="0">
                          <a:latin typeface="Cambria Math" panose="02040503050406030204" pitchFamily="18" charset="0"/>
                        </a:rPr>
                        <m:t>       =</m:t>
                      </m:r>
                      <m:r>
                        <a:rPr lang="en-US" sz="2200" i="1">
                          <a:latin typeface="Cambria Math" panose="02040503050406030204" pitchFamily="18" charset="0"/>
                          <a:ea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i="1">
                          <a:latin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m:t>
                      </m:r>
                      <m:r>
                        <a:rPr lang="en-US" sz="2200" b="1" i="1" smtClean="0">
                          <a:latin typeface="Cambria Math" panose="02040503050406030204" pitchFamily="18" charset="0"/>
                        </a:rPr>
                        <m:t>𝒘</m:t>
                      </m:r>
                    </m:oMath>
                  </m:oMathPara>
                </a14:m>
                <a:endParaRPr lang="en-US" sz="2200" b="1" dirty="0">
                  <a:solidFill>
                    <a:schemeClr val="tx1"/>
                  </a:solidFill>
                </a:endParaRPr>
              </a:p>
              <a:p>
                <a:pPr marL="228600" indent="-50800">
                  <a:lnSpc>
                    <a:spcPct val="150000"/>
                  </a:lnSpc>
                  <a:spcBef>
                    <a:spcPts val="0"/>
                  </a:spcBef>
                  <a:buNone/>
                </a:pPr>
                <a:r>
                  <a:rPr lang="en-US" sz="2200" dirty="0">
                    <a:solidFill>
                      <a:schemeClr val="tx1"/>
                    </a:solidFill>
                  </a:rPr>
                  <a:t>Ta </a:t>
                </a:r>
                <a:r>
                  <a:rPr lang="en-US" sz="2200" dirty="0" err="1">
                    <a:solidFill>
                      <a:schemeClr val="tx1"/>
                    </a:solidFill>
                  </a:rPr>
                  <a:t>đặt</a:t>
                </a:r>
                <a:r>
                  <a:rPr lang="en-US" sz="2200" dirty="0">
                    <a:solidFill>
                      <a:schemeClr val="tx1"/>
                    </a:solidFill>
                  </a:rPr>
                  <a:t> </a:t>
                </a:r>
                <a14:m>
                  <m:oMath xmlns:m="http://schemas.openxmlformats.org/officeDocument/2006/math">
                    <m:f>
                      <m:fPr>
                        <m:ctrlPr>
                          <a:rPr lang="en-US" sz="2200" i="1" smtClean="0">
                            <a:solidFill>
                              <a:schemeClr val="tx1"/>
                            </a:solidFill>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𝐿</m:t>
                        </m:r>
                      </m:num>
                      <m:den>
                        <m:r>
                          <a:rPr lang="en-US" sz="2200" i="1">
                            <a:latin typeface="Cambria Math" panose="02040503050406030204" pitchFamily="18" charset="0"/>
                            <a:ea typeface="Cambria Math" panose="02040503050406030204" pitchFamily="18" charset="0"/>
                          </a:rPr>
                          <m:t>𝜕</m:t>
                        </m:r>
                        <m:r>
                          <a:rPr lang="en-US" sz="2200" b="1" i="1" smtClean="0">
                            <a:latin typeface="Cambria Math" panose="02040503050406030204" pitchFamily="18" charset="0"/>
                            <a:ea typeface="Cambria Math" panose="02040503050406030204" pitchFamily="18" charset="0"/>
                          </a:rPr>
                          <m:t>𝒘</m:t>
                        </m:r>
                      </m:den>
                    </m:f>
                    <m:r>
                      <a:rPr lang="en-US" sz="2200" b="1" i="1" smtClean="0">
                        <a:latin typeface="Cambria Math" panose="02040503050406030204" pitchFamily="18" charset="0"/>
                        <a:ea typeface="Cambria Math" panose="02040503050406030204" pitchFamily="18" charset="0"/>
                      </a:rPr>
                      <m:t>=</m:t>
                    </m:r>
                    <m:r>
                      <a:rPr lang="en-US" sz="2200" i="1">
                        <a:latin typeface="Cambria Math" panose="02040503050406030204" pitchFamily="18" charset="0"/>
                        <a:ea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r>
                      <a:rPr lang="en-US" sz="2200" i="1">
                        <a:latin typeface="Cambria Math" panose="02040503050406030204" pitchFamily="18" charset="0"/>
                      </a:rPr>
                      <m:t>+2</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𝑿𝒘</m:t>
                    </m:r>
                    <m:r>
                      <a:rPr lang="en-US" sz="2200" b="1" i="1" smtClean="0">
                        <a:latin typeface="Cambria Math" panose="02040503050406030204" pitchFamily="18" charset="0"/>
                        <a:ea typeface="Cambria Math" panose="02040503050406030204" pitchFamily="18" charset="0"/>
                      </a:rPr>
                      <m:t>=</m:t>
                    </m:r>
                    <m:r>
                      <a:rPr lang="en-US" sz="2200" b="1" i="1" smtClean="0">
                        <a:latin typeface="Cambria Math" panose="02040503050406030204" pitchFamily="18" charset="0"/>
                        <a:ea typeface="Cambria Math" panose="02040503050406030204" pitchFamily="18" charset="0"/>
                      </a:rPr>
                      <m:t>𝟎</m:t>
                    </m:r>
                  </m:oMath>
                </a14:m>
                <a:r>
                  <a:rPr lang="en-US" sz="2200" b="1" dirty="0">
                    <a:solidFill>
                      <a:schemeClr val="tx1"/>
                    </a:solidFill>
                  </a:rPr>
                  <a:t> </a:t>
                </a:r>
                <a:r>
                  <a:rPr lang="en-US" sz="2200" dirty="0" err="1">
                    <a:solidFill>
                      <a:schemeClr val="tx1"/>
                    </a:solidFill>
                  </a:rPr>
                  <a:t>và</a:t>
                </a:r>
                <a:r>
                  <a:rPr lang="en-US" sz="2200" dirty="0">
                    <a:solidFill>
                      <a:schemeClr val="tx1"/>
                    </a:solidFill>
                  </a:rPr>
                  <a:t> </a:t>
                </a:r>
                <a:r>
                  <a:rPr lang="en-US" sz="2200" dirty="0" err="1">
                    <a:solidFill>
                      <a:schemeClr val="tx1"/>
                    </a:solidFill>
                  </a:rPr>
                  <a:t>giải</a:t>
                </a:r>
                <a:r>
                  <a:rPr lang="en-US" sz="2200" dirty="0">
                    <a:solidFill>
                      <a:schemeClr val="tx1"/>
                    </a:solidFill>
                  </a:rPr>
                  <a:t>:</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m:t>
                      </m:r>
                      <m:r>
                        <a:rPr lang="en-US" sz="2200" b="1" i="1" smtClean="0">
                          <a:latin typeface="Cambria Math" panose="02040503050406030204" pitchFamily="18" charset="0"/>
                        </a:rPr>
                        <m:t>𝒘</m:t>
                      </m:r>
                      <m:r>
                        <a:rPr lang="en-US" sz="2200" b="1" i="1" smtClean="0">
                          <a:latin typeface="Cambria Math" panose="02040503050406030204" pitchFamily="18" charset="0"/>
                        </a:rPr>
                        <m:t>=</m:t>
                      </m:r>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𝒚</m:t>
                      </m:r>
                    </m:oMath>
                  </m:oMathPara>
                </a14:m>
                <a:endParaRPr lang="en-US" sz="2200" b="1" dirty="0">
                  <a:solidFill>
                    <a:schemeClr val="tx1"/>
                  </a:solidFill>
                </a:endParaRP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200" b="1" i="1" smtClean="0">
                          <a:solidFill>
                            <a:schemeClr val="tx1"/>
                          </a:solidFill>
                          <a:latin typeface="Cambria Math" panose="02040503050406030204" pitchFamily="18" charset="0"/>
                        </a:rPr>
                        <m:t>𝒘</m:t>
                      </m:r>
                      <m:r>
                        <a:rPr lang="en-US" sz="2200" b="1" i="1" smtClean="0">
                          <a:solidFill>
                            <a:schemeClr val="tx1"/>
                          </a:solidFill>
                          <a:latin typeface="Cambria Math" panose="02040503050406030204" pitchFamily="18" charset="0"/>
                        </a:rPr>
                        <m:t>=</m:t>
                      </m:r>
                      <m:sSup>
                        <m:sSupPr>
                          <m:ctrlPr>
                            <a:rPr lang="en-US" sz="2200" b="1" i="1" smtClean="0">
                              <a:solidFill>
                                <a:schemeClr val="tx1"/>
                              </a:solidFill>
                              <a:latin typeface="Cambria Math" panose="02040503050406030204" pitchFamily="18" charset="0"/>
                            </a:rPr>
                          </m:ctrlPr>
                        </m:sSupPr>
                        <m:e>
                          <m:d>
                            <m:dPr>
                              <m:ctrlPr>
                                <a:rPr lang="en-US" sz="2200" b="1" i="1" smtClean="0">
                                  <a:solidFill>
                                    <a:schemeClr val="tx1"/>
                                  </a:solidFill>
                                  <a:latin typeface="Cambria Math" panose="02040503050406030204" pitchFamily="18" charset="0"/>
                                </a:rPr>
                              </m:ctrlPr>
                            </m:dPr>
                            <m:e>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a:latin typeface="Cambria Math" panose="02040503050406030204" pitchFamily="18" charset="0"/>
                                </a:rPr>
                                <m:t>𝑿</m:t>
                              </m:r>
                            </m:e>
                          </m:d>
                        </m:e>
                        <m:sup>
                          <m:r>
                            <a:rPr lang="en-US" sz="2200" b="1" i="1" smtClean="0">
                              <a:solidFill>
                                <a:schemeClr val="tx1"/>
                              </a:solidFill>
                              <a:latin typeface="Cambria Math" panose="02040503050406030204" pitchFamily="18" charset="0"/>
                            </a:rPr>
                            <m:t>−</m:t>
                          </m:r>
                          <m:r>
                            <a:rPr lang="en-US" sz="2200" b="1" i="1" smtClean="0">
                              <a:solidFill>
                                <a:schemeClr val="tx1"/>
                              </a:solidFill>
                              <a:latin typeface="Cambria Math" panose="02040503050406030204" pitchFamily="18" charset="0"/>
                            </a:rPr>
                            <m:t>𝟏</m:t>
                          </m:r>
                        </m:sup>
                      </m:sSup>
                      <m:sSup>
                        <m:sSupPr>
                          <m:ctrlPr>
                            <a:rPr lang="en-US" sz="2200" i="1">
                              <a:latin typeface="Cambria Math" panose="02040503050406030204" pitchFamily="18" charset="0"/>
                            </a:rPr>
                          </m:ctrlPr>
                        </m:sSupPr>
                        <m:e>
                          <m:r>
                            <a:rPr lang="en-US" sz="2200" b="1" i="1">
                              <a:latin typeface="Cambria Math" panose="02040503050406030204" pitchFamily="18" charset="0"/>
                            </a:rPr>
                            <m:t>𝑿</m:t>
                          </m:r>
                        </m:e>
                        <m:sup>
                          <m:r>
                            <a:rPr lang="en-US" sz="2200" i="1">
                              <a:latin typeface="Cambria Math" panose="02040503050406030204" pitchFamily="18" charset="0"/>
                            </a:rPr>
                            <m:t>𝑇</m:t>
                          </m:r>
                        </m:sup>
                      </m:sSup>
                      <m:r>
                        <a:rPr lang="en-US" sz="2200" b="1" i="1" smtClean="0">
                          <a:latin typeface="Cambria Math" panose="02040503050406030204" pitchFamily="18" charset="0"/>
                        </a:rPr>
                        <m:t>𝒚</m:t>
                      </m:r>
                    </m:oMath>
                  </m:oMathPara>
                </a14:m>
                <a:endParaRPr lang="en-US" sz="2200" b="1" dirty="0">
                  <a:solidFill>
                    <a:schemeClr val="tx1"/>
                  </a:solidFill>
                </a:endParaRPr>
              </a:p>
              <a:p>
                <a:pPr marL="228600" indent="-50800">
                  <a:lnSpc>
                    <a:spcPct val="150000"/>
                  </a:lnSpc>
                  <a:spcBef>
                    <a:spcPts val="0"/>
                  </a:spcBef>
                  <a:buNone/>
                </a:pPr>
                <a:r>
                  <a:rPr lang="en-US" sz="2200" dirty="0" err="1">
                    <a:solidFill>
                      <a:schemeClr val="tx1"/>
                    </a:solidFill>
                  </a:rPr>
                  <a:t>Công</a:t>
                </a:r>
                <a:r>
                  <a:rPr lang="en-US" sz="2200" dirty="0">
                    <a:solidFill>
                      <a:schemeClr val="tx1"/>
                    </a:solidFill>
                  </a:rPr>
                  <a:t> </a:t>
                </a:r>
                <a:r>
                  <a:rPr lang="en-US" sz="2200" dirty="0" err="1">
                    <a:solidFill>
                      <a:schemeClr val="tx1"/>
                    </a:solidFill>
                  </a:rPr>
                  <a:t>thức</a:t>
                </a:r>
                <a:r>
                  <a:rPr lang="en-US" sz="2200" dirty="0">
                    <a:solidFill>
                      <a:schemeClr val="tx1"/>
                    </a:solidFill>
                  </a:rPr>
                  <a:t> </a:t>
                </a:r>
                <a:r>
                  <a:rPr lang="en-US" sz="2200" dirty="0" err="1">
                    <a:solidFill>
                      <a:schemeClr val="tx1"/>
                    </a:solidFill>
                  </a:rPr>
                  <a:t>trên</a:t>
                </a:r>
                <a:r>
                  <a:rPr lang="en-US" sz="2200" dirty="0">
                    <a:solidFill>
                      <a:schemeClr val="tx1"/>
                    </a:solidFill>
                  </a:rPr>
                  <a:t> </a:t>
                </a:r>
                <a:r>
                  <a:rPr lang="en-US" sz="2200" dirty="0" err="1">
                    <a:solidFill>
                      <a:schemeClr val="tx1"/>
                    </a:solidFill>
                  </a:rPr>
                  <a:t>có</a:t>
                </a:r>
                <a:r>
                  <a:rPr lang="en-US" sz="2200" dirty="0">
                    <a:solidFill>
                      <a:schemeClr val="tx1"/>
                    </a:solidFill>
                  </a:rPr>
                  <a:t> </a:t>
                </a:r>
                <a:r>
                  <a:rPr lang="en-US" sz="2200" dirty="0" err="1">
                    <a:solidFill>
                      <a:schemeClr val="tx1"/>
                    </a:solidFill>
                  </a:rPr>
                  <a:t>tên</a:t>
                </a:r>
                <a:r>
                  <a:rPr lang="en-US" sz="2200" dirty="0">
                    <a:solidFill>
                      <a:schemeClr val="tx1"/>
                    </a:solidFill>
                  </a:rPr>
                  <a:t> </a:t>
                </a:r>
                <a:r>
                  <a:rPr lang="en-US" sz="2200" dirty="0" err="1">
                    <a:solidFill>
                      <a:schemeClr val="tx1"/>
                    </a:solidFill>
                  </a:rPr>
                  <a:t>gọi</a:t>
                </a:r>
                <a:r>
                  <a:rPr lang="en-US" sz="2200" dirty="0">
                    <a:solidFill>
                      <a:schemeClr val="tx1"/>
                    </a:solidFill>
                  </a:rPr>
                  <a:t> </a:t>
                </a:r>
                <a:r>
                  <a:rPr lang="en-US" sz="2200" dirty="0" err="1">
                    <a:solidFill>
                      <a:schemeClr val="tx1"/>
                    </a:solidFill>
                  </a:rPr>
                  <a:t>là</a:t>
                </a:r>
                <a:r>
                  <a:rPr lang="en-US" sz="2200" dirty="0">
                    <a:solidFill>
                      <a:schemeClr val="tx1"/>
                    </a:solidFill>
                  </a:rPr>
                  <a:t> </a:t>
                </a:r>
                <a:r>
                  <a:rPr lang="en-US" sz="2200" dirty="0">
                    <a:solidFill>
                      <a:srgbClr val="FF0000"/>
                    </a:solidFill>
                  </a:rPr>
                  <a:t>Normal Equations</a:t>
                </a:r>
                <a:r>
                  <a:rPr lang="en-US" sz="2200" dirty="0">
                    <a:solidFill>
                      <a:schemeClr val="tx1"/>
                    </a:solidFill>
                  </a:rPr>
                  <a:t>, </a:t>
                </a:r>
                <a:r>
                  <a:rPr lang="en-US" sz="2200" dirty="0" err="1">
                    <a:solidFill>
                      <a:schemeClr val="tx1"/>
                    </a:solidFill>
                  </a:rPr>
                  <a:t>trả</a:t>
                </a:r>
                <a:r>
                  <a:rPr lang="en-US" sz="2200" dirty="0">
                    <a:solidFill>
                      <a:schemeClr val="tx1"/>
                    </a:solidFill>
                  </a:rPr>
                  <a:t> </a:t>
                </a:r>
                <a:r>
                  <a:rPr lang="en-US" sz="2200" dirty="0" err="1">
                    <a:solidFill>
                      <a:schemeClr val="tx1"/>
                    </a:solidFill>
                  </a:rPr>
                  <a:t>về</a:t>
                </a:r>
                <a:r>
                  <a:rPr lang="en-US" sz="2200" dirty="0">
                    <a:solidFill>
                      <a:schemeClr val="tx1"/>
                    </a:solidFill>
                  </a:rPr>
                  <a:t> </a:t>
                </a:r>
                <a:r>
                  <a:rPr lang="en-US" sz="2200" dirty="0" err="1">
                    <a:solidFill>
                      <a:schemeClr val="tx1"/>
                    </a:solidFill>
                  </a:rPr>
                  <a:t>ước</a:t>
                </a:r>
                <a:r>
                  <a:rPr lang="en-US" sz="2200" dirty="0">
                    <a:solidFill>
                      <a:schemeClr val="tx1"/>
                    </a:solidFill>
                  </a:rPr>
                  <a:t> </a:t>
                </a:r>
                <a:r>
                  <a:rPr lang="en-US" sz="2200" dirty="0" err="1">
                    <a:solidFill>
                      <a:schemeClr val="tx1"/>
                    </a:solidFill>
                  </a:rPr>
                  <a:t>lượng</a:t>
                </a:r>
                <a:r>
                  <a:rPr lang="en-US" sz="2200" dirty="0">
                    <a:solidFill>
                      <a:schemeClr val="tx1"/>
                    </a:solidFill>
                  </a:rPr>
                  <a:t> </a:t>
                </a:r>
                <a:r>
                  <a:rPr lang="en-US" sz="2200" dirty="0" err="1">
                    <a:solidFill>
                      <a:schemeClr val="tx1"/>
                    </a:solidFill>
                  </a:rPr>
                  <a:t>bình</a:t>
                </a:r>
                <a:r>
                  <a:rPr lang="en-US" sz="2200" dirty="0">
                    <a:solidFill>
                      <a:schemeClr val="tx1"/>
                    </a:solidFill>
                  </a:rPr>
                  <a:t> </a:t>
                </a:r>
                <a:r>
                  <a:rPr lang="en-US" sz="2200" dirty="0" err="1">
                    <a:solidFill>
                      <a:schemeClr val="tx1"/>
                    </a:solidFill>
                  </a:rPr>
                  <a:t>phương</a:t>
                </a:r>
                <a:r>
                  <a:rPr lang="en-US" sz="2200" dirty="0">
                    <a:solidFill>
                      <a:schemeClr val="tx1"/>
                    </a:solidFill>
                  </a:rPr>
                  <a:t> </a:t>
                </a:r>
                <a:r>
                  <a:rPr lang="en-US" sz="2200" dirty="0" err="1">
                    <a:solidFill>
                      <a:schemeClr val="tx1"/>
                    </a:solidFill>
                  </a:rPr>
                  <a:t>tối</a:t>
                </a:r>
                <a:r>
                  <a:rPr lang="en-US" sz="2200" dirty="0">
                    <a:solidFill>
                      <a:schemeClr val="tx1"/>
                    </a:solidFill>
                  </a:rPr>
                  <a:t> </a:t>
                </a:r>
                <a:r>
                  <a:rPr lang="en-US" sz="2200" dirty="0" err="1">
                    <a:solidFill>
                      <a:schemeClr val="tx1"/>
                    </a:solidFill>
                  </a:rPr>
                  <a:t>thiểu</a:t>
                </a:r>
                <a:r>
                  <a:rPr lang="en-US" sz="2200" dirty="0">
                    <a:solidFill>
                      <a:schemeClr val="tx1"/>
                    </a:solidFill>
                  </a:rPr>
                  <a:t>.</a:t>
                </a:r>
                <a:endParaRPr lang="en-US" sz="2200" dirty="0"/>
              </a:p>
              <a:p>
                <a:pPr marL="228600" indent="-50800">
                  <a:lnSpc>
                    <a:spcPct val="150000"/>
                  </a:lnSpc>
                  <a:spcBef>
                    <a:spcPts val="0"/>
                  </a:spcBef>
                  <a:buNone/>
                </a:pPr>
                <a:endParaRPr lang="en-US" sz="2400" b="1" dirty="0">
                  <a:solidFill>
                    <a:schemeClr val="tx1"/>
                  </a:solidFill>
                </a:endParaRPr>
              </a:p>
              <a:p>
                <a:pPr marL="228600" indent="-50800">
                  <a:lnSpc>
                    <a:spcPct val="114000"/>
                  </a:lnSpc>
                  <a:spcBef>
                    <a:spcPts val="0"/>
                  </a:spcBef>
                  <a:buNone/>
                </a:pPr>
                <a:endParaRPr lang="en-US" sz="2400" dirty="0">
                  <a:solidFill>
                    <a:schemeClr val="tx1"/>
                  </a:solidFill>
                </a:endParaRPr>
              </a:p>
              <a:p>
                <a:pPr marL="228600" lvl="0" indent="-50800">
                  <a:lnSpc>
                    <a:spcPct val="114000"/>
                  </a:lnSpc>
                  <a:spcBef>
                    <a:spcPts val="0"/>
                  </a:spcBef>
                  <a:buNone/>
                </a:pPr>
                <a:endParaRPr lang="en-US" sz="2400" dirty="0"/>
              </a:p>
              <a:p>
                <a:pPr marL="228600" lvl="0" indent="-50800">
                  <a:lnSpc>
                    <a:spcPct val="114000"/>
                  </a:lnSpc>
                  <a:spcBef>
                    <a:spcPts val="0"/>
                  </a:spcBef>
                  <a:buNone/>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B9AAC77C-DFE8-CBCF-0A91-AF1C3F36D69F}"/>
                  </a:ext>
                </a:extLst>
              </p:cNvPr>
              <p:cNvSpPr txBox="1">
                <a:spLocks noGrp="1" noRot="1" noChangeAspect="1" noMove="1" noResize="1" noEditPoints="1" noAdjustHandles="1" noChangeArrowheads="1" noChangeShapeType="1" noTextEdit="1"/>
              </p:cNvSpPr>
              <p:nvPr>
                <p:ph type="body" idx="1"/>
              </p:nvPr>
            </p:nvSpPr>
            <p:spPr>
              <a:xfrm>
                <a:off x="408022" y="711696"/>
                <a:ext cx="11929120" cy="5763924"/>
              </a:xfrm>
              <a:prstGeom prst="rect">
                <a:avLst/>
              </a:prstGeom>
              <a:blipFill>
                <a:blip r:embed="rId3"/>
                <a:stretch>
                  <a:fillRect b="-2116"/>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E3E2FB7D-5ED0-70C9-6C1C-2FF042DD8369}"/>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331360A8-E3D1-4EB1-0A27-466FDB82F4B1}"/>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11</a:t>
            </a:fld>
            <a:endParaRPr/>
          </a:p>
        </p:txBody>
      </p:sp>
      <mc:AlternateContent xmlns:mc="http://schemas.openxmlformats.org/markup-compatibility/2006" xmlns:a14="http://schemas.microsoft.com/office/drawing/2010/main">
        <mc:Choice Requires="a14">
          <p:sp>
            <p:nvSpPr>
              <p:cNvPr id="2" name="Google Shape;374;p5">
                <a:extLst>
                  <a:ext uri="{FF2B5EF4-FFF2-40B4-BE49-F238E27FC236}">
                    <a16:creationId xmlns:a16="http://schemas.microsoft.com/office/drawing/2014/main" id="{E2C9352F-2497-0A2D-3653-CFE7F37B41D8}"/>
                  </a:ext>
                </a:extLst>
              </p:cNvPr>
              <p:cNvSpPr txBox="1">
                <a:spLocks/>
              </p:cNvSpPr>
              <p:nvPr/>
            </p:nvSpPr>
            <p:spPr>
              <a:xfrm>
                <a:off x="9099884" y="2087139"/>
                <a:ext cx="2684094" cy="2196103"/>
              </a:xfrm>
              <a:prstGeom prst="rect">
                <a:avLst/>
              </a:prstGeom>
              <a:noFill/>
              <a:ln w="6350">
                <a:solidFill>
                  <a:srgbClr val="0072FF"/>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lgn="l">
                  <a:lnSpc>
                    <a:spcPct val="114000"/>
                  </a:lnSpc>
                  <a:spcBef>
                    <a:spcPts val="0"/>
                  </a:spcBef>
                  <a:buFont typeface="Arial"/>
                  <a:buNone/>
                </a:pPr>
                <a:r>
                  <a:rPr lang="en-US" sz="2000"/>
                  <a:t>Ta sử dụng các công thức sau:</a:t>
                </a:r>
              </a:p>
              <a:p>
                <a:pPr marL="228600" indent="-50800" algn="l">
                  <a:lnSpc>
                    <a:spcPct val="114000"/>
                  </a:lnSpc>
                  <a:spcBef>
                    <a:spcPts val="0"/>
                  </a:spcBef>
                  <a:buFont typeface="Arial"/>
                  <a:buNone/>
                </a:pPr>
                <a14:m>
                  <m:oMathPara xmlns:m="http://schemas.openxmlformats.org/officeDocument/2006/math">
                    <m:oMathParaPr>
                      <m:jc m:val="centerGroup"/>
                    </m:oMathParaPr>
                    <m:oMath xmlns:m="http://schemas.openxmlformats.org/officeDocument/2006/math">
                      <m:f>
                        <m:fPr>
                          <m:ctrlPr>
                            <a:rPr lang="en-US" sz="2000" i="1">
                              <a:latin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ea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𝒙</m:t>
                              </m:r>
                            </m:e>
                            <m:sup>
                              <m:r>
                                <a:rPr lang="en-US" sz="2000" i="1">
                                  <a:latin typeface="Cambria Math" panose="02040503050406030204" pitchFamily="18" charset="0"/>
                                  <a:ea typeface="Cambria Math" panose="02040503050406030204" pitchFamily="18" charset="0"/>
                                </a:rPr>
                                <m:t>𝑇</m:t>
                              </m:r>
                            </m:sup>
                          </m:sSup>
                          <m:r>
                            <a:rPr lang="en-US" sz="2000" b="1" i="1" smtClean="0">
                              <a:latin typeface="Cambria Math" panose="02040503050406030204" pitchFamily="18" charset="0"/>
                              <a:ea typeface="Cambria Math" panose="02040503050406030204" pitchFamily="18" charset="0"/>
                            </a:rPr>
                            <m:t>𝒂</m:t>
                          </m:r>
                        </m:num>
                        <m:den>
                          <m:r>
                            <a:rPr lang="en-US" sz="2000"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𝒙</m:t>
                          </m:r>
                        </m:den>
                      </m:f>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𝒂</m:t>
                      </m:r>
                    </m:oMath>
                  </m:oMathPara>
                </a14:m>
                <a:endParaRPr lang="en-US" sz="2000"/>
              </a:p>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f>
                        <m:fPr>
                          <m:ctrlPr>
                            <a:rPr lang="en-US" sz="2000" i="1" smtClean="0">
                              <a:latin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m:t>
                          </m:r>
                          <m:sSup>
                            <m:sSupPr>
                              <m:ctrlPr>
                                <a:rPr lang="en-US" sz="2000" i="1" smtClean="0">
                                  <a:latin typeface="Cambria Math" panose="02040503050406030204" pitchFamily="18" charset="0"/>
                                  <a:ea typeface="Cambria Math" panose="02040503050406030204" pitchFamily="18" charset="0"/>
                                </a:rPr>
                              </m:ctrlPr>
                            </m:sSupPr>
                            <m:e>
                              <m:r>
                                <a:rPr lang="en-US" sz="2000" b="1" i="1" smtClean="0">
                                  <a:latin typeface="Cambria Math" panose="02040503050406030204" pitchFamily="18" charset="0"/>
                                  <a:ea typeface="Cambria Math" panose="02040503050406030204" pitchFamily="18" charset="0"/>
                                </a:rPr>
                                <m:t>𝒙</m:t>
                              </m:r>
                            </m:e>
                            <m:sup>
                              <m:r>
                                <a:rPr lang="en-US" sz="2000" b="0" i="1" smtClean="0">
                                  <a:latin typeface="Cambria Math" panose="02040503050406030204" pitchFamily="18" charset="0"/>
                                  <a:ea typeface="Cambria Math" panose="02040503050406030204" pitchFamily="18" charset="0"/>
                                </a:rPr>
                                <m:t>𝑇</m:t>
                              </m:r>
                            </m:sup>
                          </m:sSup>
                          <m:r>
                            <a:rPr lang="en-US" sz="2000" b="0" i="1" smtClean="0">
                              <a:latin typeface="Cambria Math" panose="02040503050406030204" pitchFamily="18" charset="0"/>
                              <a:ea typeface="Cambria Math" panose="02040503050406030204" pitchFamily="18" charset="0"/>
                            </a:rPr>
                            <m:t>𝐴</m:t>
                          </m:r>
                          <m:r>
                            <a:rPr lang="en-US" sz="2000" b="1" i="1" smtClean="0">
                              <a:latin typeface="Cambria Math" panose="02040503050406030204" pitchFamily="18" charset="0"/>
                              <a:ea typeface="Cambria Math" panose="02040503050406030204" pitchFamily="18" charset="0"/>
                            </a:rPr>
                            <m:t>𝒙</m:t>
                          </m:r>
                        </m:num>
                        <m:den>
                          <m:r>
                            <a:rPr lang="en-US" sz="2000" i="1">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𝒙</m:t>
                          </m:r>
                        </m:den>
                      </m:f>
                      <m:r>
                        <a:rPr lang="en-US" sz="2000" b="0" i="1" smtClean="0">
                          <a:latin typeface="Cambria Math" panose="02040503050406030204" pitchFamily="18" charset="0"/>
                        </a:rPr>
                        <m:t>=</m:t>
                      </m:r>
                      <m:d>
                        <m:dPr>
                          <m:ctrlPr>
                            <a:rPr lang="en-US" sz="2000" b="0" i="1" smtClean="0">
                              <a:latin typeface="Cambria Math" panose="02040503050406030204" pitchFamily="18" charset="0"/>
                            </a:rPr>
                          </m:ctrlPr>
                        </m:dPr>
                        <m:e>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𝐴</m:t>
                              </m:r>
                              <m:r>
                                <a:rPr lang="en-US" sz="2000" b="0" i="1" smtClean="0">
                                  <a:latin typeface="Cambria Math" panose="02040503050406030204" pitchFamily="18" charset="0"/>
                                </a:rPr>
                                <m:t>+</m:t>
                              </m:r>
                              <m:r>
                                <a:rPr lang="en-US" sz="2000" b="0" i="1" smtClean="0">
                                  <a:latin typeface="Cambria Math" panose="02040503050406030204" pitchFamily="18" charset="0"/>
                                </a:rPr>
                                <m:t>𝐴</m:t>
                              </m:r>
                            </m:e>
                            <m:sup>
                              <m:r>
                                <a:rPr lang="en-US" sz="2000" b="0" i="1" smtClean="0">
                                  <a:latin typeface="Cambria Math" panose="02040503050406030204" pitchFamily="18" charset="0"/>
                                </a:rPr>
                                <m:t>𝑇</m:t>
                              </m:r>
                            </m:sup>
                          </m:sSup>
                        </m:e>
                      </m:d>
                      <m:r>
                        <a:rPr lang="en-US" sz="2000" b="1" i="1" smtClean="0">
                          <a:latin typeface="Cambria Math" panose="02040503050406030204" pitchFamily="18" charset="0"/>
                        </a:rPr>
                        <m:t>𝒙</m:t>
                      </m:r>
                    </m:oMath>
                  </m:oMathPara>
                </a14:m>
                <a:endParaRPr lang="en-US" sz="2000" b="1" dirty="0"/>
              </a:p>
            </p:txBody>
          </p:sp>
        </mc:Choice>
        <mc:Fallback xmlns="">
          <p:sp>
            <p:nvSpPr>
              <p:cNvPr id="2" name="Google Shape;374;p5">
                <a:extLst>
                  <a:ext uri="{FF2B5EF4-FFF2-40B4-BE49-F238E27FC236}">
                    <a16:creationId xmlns:a16="http://schemas.microsoft.com/office/drawing/2014/main" id="{E2C9352F-2497-0A2D-3653-CFE7F37B41D8}"/>
                  </a:ext>
                </a:extLst>
              </p:cNvPr>
              <p:cNvSpPr txBox="1">
                <a:spLocks noRot="1" noChangeAspect="1" noMove="1" noResize="1" noEditPoints="1" noAdjustHandles="1" noChangeArrowheads="1" noChangeShapeType="1" noTextEdit="1"/>
              </p:cNvSpPr>
              <p:nvPr/>
            </p:nvSpPr>
            <p:spPr>
              <a:xfrm>
                <a:off x="9099884" y="2087139"/>
                <a:ext cx="2684094" cy="2196103"/>
              </a:xfrm>
              <a:prstGeom prst="rect">
                <a:avLst/>
              </a:prstGeom>
              <a:blipFill>
                <a:blip r:embed="rId4"/>
                <a:stretch>
                  <a:fillRect t="-552"/>
                </a:stretch>
              </a:blipFill>
              <a:ln w="6350">
                <a:solidFill>
                  <a:srgbClr val="0072FF"/>
                </a:solidFill>
              </a:ln>
            </p:spPr>
            <p:txBody>
              <a:bodyPr/>
              <a:lstStyle/>
              <a:p>
                <a:r>
                  <a:rPr lang="en-US">
                    <a:noFill/>
                  </a:rPr>
                  <a:t> </a:t>
                </a:r>
              </a:p>
            </p:txBody>
          </p:sp>
        </mc:Fallback>
      </mc:AlternateContent>
    </p:spTree>
    <p:extLst>
      <p:ext uri="{BB962C8B-B14F-4D97-AF65-F5344CB8AC3E}">
        <p14:creationId xmlns:p14="http://schemas.microsoft.com/office/powerpoint/2010/main" val="409532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46396AD9-7C71-91A1-8A2E-34E0DC1A5738}"/>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FFD197D6-E599-C3C3-338B-2657A2336DEE}"/>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 </a:t>
            </a:r>
            <a:r>
              <a:rPr lang="en-US"/>
              <a:t>Hình</a:t>
            </a:r>
            <a:r>
              <a:rPr lang="en-US" dirty="0"/>
              <a:t> </a:t>
            </a:r>
            <a:r>
              <a:rPr lang="en-US" dirty="0" err="1"/>
              <a:t>học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ACF9320D-7A78-F1F5-80F2-0F7E9F1AEC66}"/>
                  </a:ext>
                </a:extLst>
              </p:cNvPr>
              <p:cNvSpPr txBox="1">
                <a:spLocks noGrp="1"/>
              </p:cNvSpPr>
              <p:nvPr>
                <p:ph type="body" idx="1"/>
              </p:nvPr>
            </p:nvSpPr>
            <p:spPr>
              <a:xfrm>
                <a:off x="408021" y="711696"/>
                <a:ext cx="8130337" cy="5763924"/>
              </a:xfrm>
              <a:prstGeom prst="rect">
                <a:avLst/>
              </a:prstGeom>
              <a:noFill/>
              <a:ln>
                <a:noFill/>
              </a:ln>
            </p:spPr>
            <p:txBody>
              <a:bodyPr spcFirstLastPara="1" wrap="square" lIns="91425" tIns="45700" rIns="91425" bIns="45700" anchor="t" anchorCtr="0">
                <a:noAutofit/>
              </a:bodyPr>
              <a:lstStyle/>
              <a:p>
                <a:pPr marL="228600" indent="-50800">
                  <a:lnSpc>
                    <a:spcPct val="150000"/>
                  </a:lnSpc>
                  <a:spcBef>
                    <a:spcPts val="0"/>
                  </a:spcBef>
                  <a:buNone/>
                </a:pPr>
                <a:r>
                  <a:rPr lang="en-US" sz="2200">
                    <a:solidFill>
                      <a:schemeClr val="tx1"/>
                    </a:solidFill>
                  </a:rPr>
                  <a:t>Chiếu trực giao vector </a:t>
                </a:r>
                <a14:m>
                  <m:oMath xmlns:m="http://schemas.openxmlformats.org/officeDocument/2006/math">
                    <m:r>
                      <a:rPr lang="en-US" sz="2200" b="1" i="1" smtClean="0">
                        <a:solidFill>
                          <a:schemeClr val="tx1"/>
                        </a:solidFill>
                        <a:latin typeface="Cambria Math" panose="02040503050406030204" pitchFamily="18" charset="0"/>
                      </a:rPr>
                      <m:t>𝒃</m:t>
                    </m:r>
                  </m:oMath>
                </a14:m>
                <a:r>
                  <a:rPr lang="en-US" sz="2200">
                    <a:solidFill>
                      <a:schemeClr val="tx1"/>
                    </a:solidFill>
                  </a:rPr>
                  <a:t> lên đường thẳng đi qua vector </a:t>
                </a:r>
                <a14:m>
                  <m:oMath xmlns:m="http://schemas.openxmlformats.org/officeDocument/2006/math">
                    <m:r>
                      <a:rPr lang="en-US" sz="2200" b="1" i="1" smtClean="0">
                        <a:solidFill>
                          <a:schemeClr val="tx1"/>
                        </a:solidFill>
                        <a:latin typeface="Cambria Math" panose="02040503050406030204" pitchFamily="18" charset="0"/>
                      </a:rPr>
                      <m:t>𝒂</m:t>
                    </m:r>
                  </m:oMath>
                </a14:m>
                <a:r>
                  <a:rPr lang="en-US" sz="2200" dirty="0">
                    <a:solidFill>
                      <a:schemeClr val="tx1"/>
                    </a:solidFill>
                  </a:rPr>
                  <a:t>.</a:t>
                </a:r>
              </a:p>
              <a:p>
                <a:pPr marL="228600" indent="-50800">
                  <a:lnSpc>
                    <a:spcPct val="114000"/>
                  </a:lnSpc>
                  <a:spcBef>
                    <a:spcPts val="0"/>
                  </a:spcBef>
                  <a:buNone/>
                </a:pPr>
                <a:r>
                  <a:rPr lang="en-US" sz="2200">
                    <a:solidFill>
                      <a:schemeClr val="tx1"/>
                    </a:solidFill>
                  </a:rPr>
                  <a:t>Bởi vì </a:t>
                </a:r>
                <a14:m>
                  <m:oMath xmlns:m="http://schemas.openxmlformats.org/officeDocument/2006/math">
                    <m:r>
                      <a:rPr lang="en-US" sz="2200" b="1" i="1" smtClean="0">
                        <a:solidFill>
                          <a:schemeClr val="tx1"/>
                        </a:solidFill>
                        <a:latin typeface="Cambria Math" panose="02040503050406030204" pitchFamily="18" charset="0"/>
                      </a:rPr>
                      <m:t>𝒆</m:t>
                    </m:r>
                  </m:oMath>
                </a14:m>
                <a:r>
                  <a:rPr lang="en-US" sz="2200">
                    <a:solidFill>
                      <a:schemeClr val="tx1"/>
                    </a:solidFill>
                  </a:rPr>
                  <a:t> trực giao với </a:t>
                </a:r>
                <a14:m>
                  <m:oMath xmlns:m="http://schemas.openxmlformats.org/officeDocument/2006/math">
                    <m:r>
                      <a:rPr lang="en-US" sz="2200" b="1" i="1" smtClean="0">
                        <a:solidFill>
                          <a:schemeClr val="tx1"/>
                        </a:solidFill>
                        <a:latin typeface="Cambria Math" panose="02040503050406030204" pitchFamily="18" charset="0"/>
                      </a:rPr>
                      <m:t>𝒂</m:t>
                    </m:r>
                  </m:oMath>
                </a14:m>
                <a:r>
                  <a:rPr lang="en-US" sz="2200">
                    <a:solidFill>
                      <a:schemeClr val="tx1"/>
                    </a:solidFill>
                  </a:rPr>
                  <a:t>, nên ta có:</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b="1" i="1" smtClean="0">
                              <a:solidFill>
                                <a:schemeClr val="tx1"/>
                              </a:solidFill>
                              <a:latin typeface="Cambria Math" panose="02040503050406030204" pitchFamily="18" charset="0"/>
                            </a:rPr>
                            <m:t>𝒂</m:t>
                          </m:r>
                        </m:e>
                        <m:sup>
                          <m:r>
                            <a:rPr lang="en-US" sz="2400" b="0" i="1" smtClean="0">
                              <a:solidFill>
                                <a:schemeClr val="tx1"/>
                              </a:solidFill>
                              <a:latin typeface="Cambria Math" panose="02040503050406030204" pitchFamily="18" charset="0"/>
                            </a:rPr>
                            <m:t>𝑇</m:t>
                          </m:r>
                        </m:sup>
                      </m:sSup>
                      <m:r>
                        <a:rPr lang="en-US" sz="2400" b="1" i="1" smtClean="0">
                          <a:solidFill>
                            <a:schemeClr val="tx1"/>
                          </a:solidFill>
                          <a:latin typeface="Cambria Math" panose="02040503050406030204" pitchFamily="18" charset="0"/>
                        </a:rPr>
                        <m:t>𝒆</m:t>
                      </m:r>
                      <m:r>
                        <a:rPr lang="en-US" sz="2400" b="0" i="1" smtClean="0">
                          <a:solidFill>
                            <a:schemeClr val="tx1"/>
                          </a:solidFill>
                          <a:latin typeface="Cambria Math" panose="02040503050406030204" pitchFamily="18" charset="0"/>
                        </a:rPr>
                        <m:t>=0</m:t>
                      </m:r>
                    </m:oMath>
                  </m:oMathPara>
                </a14:m>
                <a:endParaRPr lang="en-US" sz="2400">
                  <a:solidFill>
                    <a:schemeClr val="tx1"/>
                  </a:solidFill>
                </a:endParaRP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i="1">
                          <a:solidFill>
                            <a:schemeClr val="tx1"/>
                          </a:solidFill>
                          <a:latin typeface="Cambria Math" panose="02040503050406030204" pitchFamily="18" charset="0"/>
                        </a:rPr>
                        <m:t>(</m:t>
                      </m:r>
                      <m:r>
                        <a:rPr lang="en-US" sz="2400" b="1" i="1">
                          <a:solidFill>
                            <a:schemeClr val="tx1"/>
                          </a:solidFill>
                          <a:latin typeface="Cambria Math" panose="02040503050406030204" pitchFamily="18" charset="0"/>
                        </a:rPr>
                        <m:t>𝒃</m:t>
                      </m:r>
                      <m:r>
                        <a:rPr lang="en-US" sz="2400" i="1">
                          <a:solidFill>
                            <a:schemeClr val="tx1"/>
                          </a:solidFill>
                          <a:latin typeface="Cambria Math" panose="02040503050406030204" pitchFamily="18" charset="0"/>
                        </a:rPr>
                        <m:t>−</m:t>
                      </m:r>
                      <m:r>
                        <a:rPr lang="en-US" sz="2400" b="1" i="1">
                          <a:solidFill>
                            <a:schemeClr val="tx1"/>
                          </a:solidFill>
                          <a:latin typeface="Cambria Math" panose="02040503050406030204" pitchFamily="18" charset="0"/>
                        </a:rPr>
                        <m:t>𝒑</m:t>
                      </m:r>
                      <m:r>
                        <a:rPr lang="en-US" sz="2400" i="1">
                          <a:solidFill>
                            <a:schemeClr val="tx1"/>
                          </a:solidFill>
                          <a:latin typeface="Cambria Math" panose="02040503050406030204" pitchFamily="18" charset="0"/>
                        </a:rPr>
                        <m:t>)=0</m:t>
                      </m:r>
                    </m:oMath>
                  </m:oMathPara>
                </a14:m>
                <a:endParaRPr lang="en-US" sz="2400">
                  <a:solidFill>
                    <a:schemeClr val="tx1"/>
                  </a:solidFill>
                </a:endParaRP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i="1">
                          <a:solidFill>
                            <a:schemeClr val="tx1"/>
                          </a:solidFill>
                          <a:latin typeface="Cambria Math" panose="02040503050406030204" pitchFamily="18" charset="0"/>
                        </a:rPr>
                        <m:t>(</m:t>
                      </m:r>
                      <m:r>
                        <a:rPr lang="en-US" sz="2400" b="1" i="1">
                          <a:solidFill>
                            <a:schemeClr val="tx1"/>
                          </a:solidFill>
                          <a:latin typeface="Cambria Math" panose="02040503050406030204" pitchFamily="18" charset="0"/>
                        </a:rPr>
                        <m:t>𝒃</m:t>
                      </m:r>
                      <m:r>
                        <a:rPr lang="en-US" sz="2400" i="1">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𝑥</m:t>
                      </m:r>
                      <m:r>
                        <a:rPr lang="en-US" sz="2400" b="1" i="1" smtClean="0">
                          <a:solidFill>
                            <a:schemeClr val="tx1"/>
                          </a:solidFill>
                          <a:latin typeface="Cambria Math" panose="02040503050406030204" pitchFamily="18" charset="0"/>
                        </a:rPr>
                        <m:t>𝒂</m:t>
                      </m:r>
                      <m:r>
                        <a:rPr lang="en-US" sz="2400" i="1">
                          <a:solidFill>
                            <a:schemeClr val="tx1"/>
                          </a:solidFill>
                          <a:latin typeface="Cambria Math" panose="02040503050406030204" pitchFamily="18" charset="0"/>
                        </a:rPr>
                        <m:t>)=0</m:t>
                      </m:r>
                    </m:oMath>
                  </m:oMathPara>
                </a14:m>
                <a:endParaRPr lang="en-US" sz="2400">
                  <a:solidFill>
                    <a:schemeClr val="tx1"/>
                  </a:solidFill>
                </a:endParaRP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400" b="0" i="1" smtClean="0">
                          <a:solidFill>
                            <a:schemeClr val="tx1"/>
                          </a:solidFill>
                          <a:latin typeface="Cambria Math" panose="02040503050406030204" pitchFamily="18" charset="0"/>
                        </a:rPr>
                        <m:t>𝑥</m:t>
                      </m:r>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smtClean="0">
                          <a:solidFill>
                            <a:schemeClr val="tx1"/>
                          </a:solidFill>
                          <a:latin typeface="Cambria Math" panose="02040503050406030204" pitchFamily="18" charset="0"/>
                        </a:rPr>
                        <m:t>𝒂</m:t>
                      </m:r>
                      <m:r>
                        <a:rPr lang="en-US" sz="2400" b="1" i="1" smtClean="0">
                          <a:solidFill>
                            <a:schemeClr val="tx1"/>
                          </a:solidFill>
                          <a:latin typeface="Cambria Math" panose="02040503050406030204" pitchFamily="18" charset="0"/>
                        </a:rPr>
                        <m:t>=</m:t>
                      </m:r>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smtClean="0">
                          <a:solidFill>
                            <a:schemeClr val="tx1"/>
                          </a:solidFill>
                          <a:latin typeface="Cambria Math" panose="02040503050406030204" pitchFamily="18" charset="0"/>
                        </a:rPr>
                        <m:t>𝒃</m:t>
                      </m:r>
                    </m:oMath>
                  </m:oMathPara>
                </a14:m>
                <a:endParaRPr lang="en-US" sz="2400" b="1">
                  <a:solidFill>
                    <a:schemeClr val="tx1"/>
                  </a:solidFill>
                </a:endParaRP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400" b="0" i="1" smtClean="0">
                          <a:solidFill>
                            <a:schemeClr val="tx1"/>
                          </a:solidFill>
                          <a:latin typeface="Cambria Math" panose="02040503050406030204" pitchFamily="18" charset="0"/>
                        </a:rPr>
                        <m:t>𝑥</m:t>
                      </m:r>
                      <m:r>
                        <a:rPr lang="en-US" sz="2400" b="0" i="1" smtClean="0">
                          <a:solidFill>
                            <a:schemeClr val="tx1"/>
                          </a:solidFill>
                          <a:latin typeface="Cambria Math" panose="02040503050406030204" pitchFamily="18" charset="0"/>
                        </a:rPr>
                        <m:t>=</m:t>
                      </m:r>
                      <m:f>
                        <m:fPr>
                          <m:ctrlPr>
                            <a:rPr lang="en-US" sz="2400" b="0" i="1" smtClean="0">
                              <a:solidFill>
                                <a:schemeClr val="tx1"/>
                              </a:solidFill>
                              <a:latin typeface="Cambria Math" panose="02040503050406030204" pitchFamily="18" charset="0"/>
                            </a:rPr>
                          </m:ctrlPr>
                        </m:fPr>
                        <m:num>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a:solidFill>
                                <a:schemeClr val="tx1"/>
                              </a:solidFill>
                              <a:latin typeface="Cambria Math" panose="02040503050406030204" pitchFamily="18" charset="0"/>
                            </a:rPr>
                            <m:t>𝒃</m:t>
                          </m:r>
                          <m:r>
                            <m:rPr>
                              <m:nor/>
                            </m:rPr>
                            <a:rPr lang="en-US" sz="2400" b="1">
                              <a:solidFill>
                                <a:schemeClr val="tx1"/>
                              </a:solidFill>
                            </a:rPr>
                            <m:t> </m:t>
                          </m:r>
                        </m:num>
                        <m:den>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a:solidFill>
                                <a:schemeClr val="tx1"/>
                              </a:solidFill>
                              <a:latin typeface="Cambria Math" panose="02040503050406030204" pitchFamily="18" charset="0"/>
                            </a:rPr>
                            <m:t>𝒂</m:t>
                          </m:r>
                        </m:den>
                      </m:f>
                    </m:oMath>
                  </m:oMathPara>
                </a14:m>
                <a:endParaRPr lang="en-US" sz="2400">
                  <a:solidFill>
                    <a:schemeClr val="tx1"/>
                  </a:solidFill>
                </a:endParaRPr>
              </a:p>
              <a:p>
                <a:pPr marL="228600" indent="-50800">
                  <a:lnSpc>
                    <a:spcPct val="150000"/>
                  </a:lnSpc>
                  <a:spcBef>
                    <a:spcPts val="0"/>
                  </a:spcBef>
                  <a:buNone/>
                </a:pPr>
                <a:r>
                  <a:rPr lang="en-US" sz="2400">
                    <a:solidFill>
                      <a:schemeClr val="tx1"/>
                    </a:solidFill>
                  </a:rPr>
                  <a:t>Do đó, hình chiếu </a:t>
                </a:r>
                <a14:m>
                  <m:oMath xmlns:m="http://schemas.openxmlformats.org/officeDocument/2006/math">
                    <m:r>
                      <a:rPr lang="en-US" sz="2400" b="1" i="1" smtClean="0">
                        <a:solidFill>
                          <a:schemeClr val="tx1"/>
                        </a:solidFill>
                        <a:latin typeface="Cambria Math" panose="02040503050406030204" pitchFamily="18" charset="0"/>
                      </a:rPr>
                      <m:t>𝒑</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𝑥</m:t>
                    </m:r>
                    <m:r>
                      <a:rPr lang="en-US" sz="2400" b="1" i="1" smtClean="0">
                        <a:solidFill>
                          <a:schemeClr val="tx1"/>
                        </a:solidFill>
                        <a:latin typeface="Cambria Math" panose="02040503050406030204" pitchFamily="18" charset="0"/>
                      </a:rPr>
                      <m:t>𝒂</m:t>
                    </m:r>
                    <m:r>
                      <a:rPr lang="en-US" sz="2400" b="1" i="1" smtClean="0">
                        <a:solidFill>
                          <a:schemeClr val="tx1"/>
                        </a:solidFill>
                        <a:latin typeface="Cambria Math" panose="02040503050406030204" pitchFamily="18" charset="0"/>
                      </a:rPr>
                      <m:t>=</m:t>
                    </m:r>
                    <m:r>
                      <a:rPr lang="en-US" sz="2400" b="1" i="1">
                        <a:solidFill>
                          <a:schemeClr val="tx1"/>
                        </a:solidFill>
                        <a:latin typeface="Cambria Math" panose="02040503050406030204" pitchFamily="18" charset="0"/>
                      </a:rPr>
                      <m:t>𝒂</m:t>
                    </m:r>
                    <m:r>
                      <a:rPr lang="en-US" sz="2400" i="1">
                        <a:solidFill>
                          <a:schemeClr val="tx1"/>
                        </a:solidFill>
                        <a:latin typeface="Cambria Math" panose="02040503050406030204" pitchFamily="18" charset="0"/>
                      </a:rPr>
                      <m:t>𝑥</m:t>
                    </m:r>
                    <m:r>
                      <a:rPr lang="en-US" sz="2400" b="0" i="1" smtClean="0">
                        <a:solidFill>
                          <a:schemeClr val="tx1"/>
                        </a:solidFill>
                        <a:latin typeface="Cambria Math" panose="02040503050406030204" pitchFamily="18" charset="0"/>
                      </a:rPr>
                      <m:t>=</m:t>
                    </m:r>
                    <m:r>
                      <a:rPr lang="en-US" sz="2400" b="1" i="1" smtClean="0">
                        <a:solidFill>
                          <a:schemeClr val="tx1"/>
                        </a:solidFill>
                        <a:latin typeface="Cambria Math" panose="02040503050406030204" pitchFamily="18" charset="0"/>
                      </a:rPr>
                      <m:t>𝒂</m:t>
                    </m:r>
                    <m:f>
                      <m:fPr>
                        <m:ctrlPr>
                          <a:rPr lang="en-US" sz="2400" i="1">
                            <a:solidFill>
                              <a:schemeClr val="tx1"/>
                            </a:solidFill>
                            <a:latin typeface="Cambria Math" panose="02040503050406030204" pitchFamily="18" charset="0"/>
                          </a:rPr>
                        </m:ctrlPr>
                      </m:fPr>
                      <m:num>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a:solidFill>
                              <a:schemeClr val="tx1"/>
                            </a:solidFill>
                            <a:latin typeface="Cambria Math" panose="02040503050406030204" pitchFamily="18" charset="0"/>
                          </a:rPr>
                          <m:t>𝒃</m:t>
                        </m:r>
                        <m:r>
                          <m:rPr>
                            <m:nor/>
                          </m:rPr>
                          <a:rPr lang="en-US" sz="2400" b="1">
                            <a:solidFill>
                              <a:schemeClr val="tx1"/>
                            </a:solidFill>
                          </a:rPr>
                          <m:t> </m:t>
                        </m:r>
                      </m:num>
                      <m:den>
                        <m:sSup>
                          <m:sSupPr>
                            <m:ctrlPr>
                              <a:rPr lang="en-US" sz="2400" i="1">
                                <a:solidFill>
                                  <a:schemeClr val="tx1"/>
                                </a:solidFill>
                                <a:latin typeface="Cambria Math" panose="02040503050406030204" pitchFamily="18" charset="0"/>
                              </a:rPr>
                            </m:ctrlPr>
                          </m:sSupPr>
                          <m:e>
                            <m:r>
                              <a:rPr lang="en-US" sz="2400" b="1" i="1">
                                <a:solidFill>
                                  <a:schemeClr val="tx1"/>
                                </a:solidFill>
                                <a:latin typeface="Cambria Math" panose="02040503050406030204" pitchFamily="18" charset="0"/>
                              </a:rPr>
                              <m:t>𝒂</m:t>
                            </m:r>
                          </m:e>
                          <m:sup>
                            <m:r>
                              <a:rPr lang="en-US" sz="2400" i="1">
                                <a:solidFill>
                                  <a:schemeClr val="tx1"/>
                                </a:solidFill>
                                <a:latin typeface="Cambria Math" panose="02040503050406030204" pitchFamily="18" charset="0"/>
                              </a:rPr>
                              <m:t>𝑇</m:t>
                            </m:r>
                          </m:sup>
                        </m:sSup>
                        <m:r>
                          <a:rPr lang="en-US" sz="2400" b="1" i="1">
                            <a:solidFill>
                              <a:schemeClr val="tx1"/>
                            </a:solidFill>
                            <a:latin typeface="Cambria Math" panose="02040503050406030204" pitchFamily="18" charset="0"/>
                          </a:rPr>
                          <m:t>𝒂</m:t>
                        </m:r>
                      </m:den>
                    </m:f>
                  </m:oMath>
                </a14:m>
                <a:r>
                  <a:rPr lang="en-US" sz="2400">
                    <a:solidFill>
                      <a:schemeClr val="tx1"/>
                    </a:solidFill>
                  </a:rPr>
                  <a:t>.</a:t>
                </a:r>
              </a:p>
              <a:p>
                <a:pPr marL="228600" indent="-50800">
                  <a:lnSpc>
                    <a:spcPct val="150000"/>
                  </a:lnSpc>
                  <a:spcBef>
                    <a:spcPts val="0"/>
                  </a:spcBef>
                  <a:buNone/>
                </a:pPr>
                <a:r>
                  <a:rPr lang="en-US" sz="2400">
                    <a:solidFill>
                      <a:schemeClr val="tx1"/>
                    </a:solidFill>
                  </a:rPr>
                  <a:t>Ta có ma trận chiếu (</a:t>
                </a:r>
                <a:r>
                  <a:rPr lang="en-US" sz="2400">
                    <a:solidFill>
                      <a:srgbClr val="FF00FF"/>
                    </a:solidFill>
                  </a:rPr>
                  <a:t>projection matrix</a:t>
                </a:r>
                <a:r>
                  <a:rPr lang="en-US" sz="2400">
                    <a:solidFill>
                      <a:schemeClr val="tx1"/>
                    </a:solidFill>
                  </a:rPr>
                  <a:t>) </a:t>
                </a:r>
                <a14:m>
                  <m:oMath xmlns:m="http://schemas.openxmlformats.org/officeDocument/2006/math">
                    <m:r>
                      <a:rPr lang="en-US" sz="2400" b="0" i="1" smtClean="0">
                        <a:solidFill>
                          <a:schemeClr val="tx1"/>
                        </a:solidFill>
                        <a:latin typeface="Cambria Math" panose="02040503050406030204" pitchFamily="18" charset="0"/>
                      </a:rPr>
                      <m:t>𝑃</m:t>
                    </m:r>
                  </m:oMath>
                </a14:m>
                <a:r>
                  <a:rPr lang="en-US" sz="2400">
                    <a:solidFill>
                      <a:schemeClr val="tx1"/>
                    </a:solidFill>
                  </a:rPr>
                  <a:t> sao cho </a:t>
                </a:r>
                <a14:m>
                  <m:oMath xmlns:m="http://schemas.openxmlformats.org/officeDocument/2006/math">
                    <m:r>
                      <a:rPr lang="en-US" sz="2400" b="0" i="1" smtClean="0">
                        <a:solidFill>
                          <a:schemeClr val="tx1"/>
                        </a:solidFill>
                        <a:latin typeface="Cambria Math" panose="02040503050406030204" pitchFamily="18" charset="0"/>
                      </a:rPr>
                      <m:t>𝑝</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𝑃</m:t>
                    </m:r>
                    <m:r>
                      <a:rPr lang="en-US" sz="2400" b="1" i="1" smtClean="0">
                        <a:solidFill>
                          <a:schemeClr val="tx1"/>
                        </a:solidFill>
                        <a:latin typeface="Cambria Math" panose="02040503050406030204" pitchFamily="18" charset="0"/>
                      </a:rPr>
                      <m:t>𝒃</m:t>
                    </m:r>
                  </m:oMath>
                </a14:m>
                <a:r>
                  <a:rPr lang="en-US" sz="2400">
                    <a:solidFill>
                      <a:schemeClr val="tx1"/>
                    </a:solidFill>
                  </a:rPr>
                  <a:t>.</a:t>
                </a:r>
              </a:p>
              <a:p>
                <a:pPr marL="228600" indent="-50800">
                  <a:lnSpc>
                    <a:spcPct val="114000"/>
                  </a:lnSpc>
                  <a:spcBef>
                    <a:spcPts val="0"/>
                  </a:spcBef>
                  <a:buNone/>
                </a:pPr>
                <a:br>
                  <a:rPr lang="en-US" sz="2400">
                    <a:solidFill>
                      <a:schemeClr val="tx1"/>
                    </a:solidFill>
                  </a:rPr>
                </a:br>
                <a:endParaRPr lang="en-US" sz="2400" dirty="0">
                  <a:solidFill>
                    <a:schemeClr val="tx1"/>
                  </a:solidFill>
                </a:endParaRPr>
              </a:p>
              <a:p>
                <a:pPr marL="228600" lvl="0" indent="-50800">
                  <a:lnSpc>
                    <a:spcPct val="114000"/>
                  </a:lnSpc>
                  <a:spcBef>
                    <a:spcPts val="0"/>
                  </a:spcBef>
                  <a:buNone/>
                </a:pPr>
                <a:endParaRPr lang="en-US" sz="2400" dirty="0"/>
              </a:p>
              <a:p>
                <a:pPr marL="228600" lvl="0" indent="-50800">
                  <a:lnSpc>
                    <a:spcPct val="114000"/>
                  </a:lnSpc>
                  <a:spcBef>
                    <a:spcPts val="0"/>
                  </a:spcBef>
                  <a:buNone/>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ACF9320D-7A78-F1F5-80F2-0F7E9F1AEC66}"/>
                  </a:ext>
                </a:extLst>
              </p:cNvPr>
              <p:cNvSpPr txBox="1">
                <a:spLocks noGrp="1" noRot="1" noChangeAspect="1" noMove="1" noResize="1" noEditPoints="1" noAdjustHandles="1" noChangeArrowheads="1" noChangeShapeType="1" noTextEdit="1"/>
              </p:cNvSpPr>
              <p:nvPr>
                <p:ph type="body" idx="1"/>
              </p:nvPr>
            </p:nvSpPr>
            <p:spPr>
              <a:xfrm>
                <a:off x="408021" y="711696"/>
                <a:ext cx="8130337" cy="5763924"/>
              </a:xfrm>
              <a:prstGeom prst="rect">
                <a:avLst/>
              </a:prstGeom>
              <a:blipFill>
                <a:blip r:embed="rId3"/>
                <a:stretch>
                  <a:fillRect r="-1049" b="-106"/>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358679FB-7E92-3266-5403-A87C0F72B467}"/>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3DE65B42-1E8C-10C1-52DE-60D21B22962A}"/>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12</a:t>
            </a:fld>
            <a:endParaRPr/>
          </a:p>
        </p:txBody>
      </p:sp>
      <p:pic>
        <p:nvPicPr>
          <p:cNvPr id="6" name="Picture 5">
            <a:extLst>
              <a:ext uri="{FF2B5EF4-FFF2-40B4-BE49-F238E27FC236}">
                <a16:creationId xmlns:a16="http://schemas.microsoft.com/office/drawing/2014/main" id="{28E0A6C9-BAAC-4F42-B5A2-D87FDE4271AE}"/>
              </a:ext>
            </a:extLst>
          </p:cNvPr>
          <p:cNvPicPr>
            <a:picLocks noChangeAspect="1"/>
          </p:cNvPicPr>
          <p:nvPr/>
        </p:nvPicPr>
        <p:blipFill>
          <a:blip r:embed="rId4"/>
          <a:stretch>
            <a:fillRect/>
          </a:stretch>
        </p:blipFill>
        <p:spPr>
          <a:xfrm>
            <a:off x="8439753" y="484560"/>
            <a:ext cx="3564213" cy="2717304"/>
          </a:xfrm>
          <a:prstGeom prst="rect">
            <a:avLst/>
          </a:prstGeom>
        </p:spPr>
      </p:pic>
      <mc:AlternateContent xmlns:mc="http://schemas.openxmlformats.org/markup-compatibility/2006" xmlns:a14="http://schemas.microsoft.com/office/drawing/2010/main">
        <mc:Choice Requires="a14">
          <p:sp>
            <p:nvSpPr>
              <p:cNvPr id="7" name="Google Shape;374;p5">
                <a:extLst>
                  <a:ext uri="{FF2B5EF4-FFF2-40B4-BE49-F238E27FC236}">
                    <a16:creationId xmlns:a16="http://schemas.microsoft.com/office/drawing/2014/main" id="{51A3AACB-847C-FC30-8739-852E4C3E8CD0}"/>
                  </a:ext>
                </a:extLst>
              </p:cNvPr>
              <p:cNvSpPr txBox="1">
                <a:spLocks/>
              </p:cNvSpPr>
              <p:nvPr/>
            </p:nvSpPr>
            <p:spPr>
              <a:xfrm>
                <a:off x="7872602" y="3326134"/>
                <a:ext cx="4131364" cy="208309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20700" indent="-342900" algn="l">
                  <a:lnSpc>
                    <a:spcPct val="114000"/>
                  </a:lnSpc>
                  <a:spcBef>
                    <a:spcPts val="0"/>
                  </a:spcBef>
                  <a:buFont typeface="Wingdings" panose="05000000000000000000" pitchFamily="2" charset="2"/>
                  <a:buChar char="Ø"/>
                </a:pPr>
                <a:r>
                  <a:rPr lang="en-US" sz="2200"/>
                  <a:t>Hình chiếu </a:t>
                </a:r>
                <a14:m>
                  <m:oMath xmlns:m="http://schemas.openxmlformats.org/officeDocument/2006/math">
                    <m:r>
                      <a:rPr lang="en-US" sz="2200" b="1" i="1" smtClean="0">
                        <a:latin typeface="Cambria Math" panose="02040503050406030204" pitchFamily="18" charset="0"/>
                      </a:rPr>
                      <m:t>𝒑</m:t>
                    </m:r>
                  </m:oMath>
                </a14:m>
                <a:r>
                  <a:rPr lang="en-US" sz="2200"/>
                  <a:t> của </a:t>
                </a:r>
                <a14:m>
                  <m:oMath xmlns:m="http://schemas.openxmlformats.org/officeDocument/2006/math">
                    <m:r>
                      <a:rPr lang="en-US" sz="2200" b="1" i="1" smtClean="0">
                        <a:latin typeface="Cambria Math" panose="02040503050406030204" pitchFamily="18" charset="0"/>
                      </a:rPr>
                      <m:t>𝒃</m:t>
                    </m:r>
                  </m:oMath>
                </a14:m>
                <a:r>
                  <a:rPr lang="en-US" sz="2200"/>
                  <a:t> nằm trên đường thẳng đi qua </a:t>
                </a:r>
                <a14:m>
                  <m:oMath xmlns:m="http://schemas.openxmlformats.org/officeDocument/2006/math">
                    <m:r>
                      <a:rPr lang="en-US" sz="2200" b="1" i="1" smtClean="0">
                        <a:latin typeface="Cambria Math" panose="02040503050406030204" pitchFamily="18" charset="0"/>
                      </a:rPr>
                      <m:t>𝒂</m:t>
                    </m:r>
                  </m:oMath>
                </a14:m>
                <a:r>
                  <a:rPr lang="en-US" sz="2200"/>
                  <a:t>. Do đó: </a:t>
                </a:r>
                <a14:m>
                  <m:oMath xmlns:m="http://schemas.openxmlformats.org/officeDocument/2006/math">
                    <m:r>
                      <a:rPr lang="en-US" sz="2200" b="1" i="1" smtClean="0">
                        <a:solidFill>
                          <a:srgbClr val="FF0000"/>
                        </a:solidFill>
                        <a:latin typeface="Cambria Math" panose="02040503050406030204" pitchFamily="18" charset="0"/>
                      </a:rPr>
                      <m:t>𝒑</m:t>
                    </m:r>
                    <m:r>
                      <a:rPr lang="en-US" sz="2200" b="0" i="1" smtClean="0">
                        <a:solidFill>
                          <a:srgbClr val="FF0000"/>
                        </a:solidFill>
                        <a:latin typeface="Cambria Math" panose="02040503050406030204" pitchFamily="18" charset="0"/>
                      </a:rPr>
                      <m:t>=</m:t>
                    </m:r>
                    <m:r>
                      <a:rPr lang="en-US" sz="2200" b="0" i="1" smtClean="0">
                        <a:solidFill>
                          <a:srgbClr val="FF0000"/>
                        </a:solidFill>
                        <a:latin typeface="Cambria Math" panose="02040503050406030204" pitchFamily="18" charset="0"/>
                      </a:rPr>
                      <m:t>𝑥</m:t>
                    </m:r>
                    <m:r>
                      <a:rPr lang="en-US" sz="2200" b="1" i="1" smtClean="0">
                        <a:solidFill>
                          <a:srgbClr val="FF0000"/>
                        </a:solidFill>
                        <a:latin typeface="Cambria Math" panose="02040503050406030204" pitchFamily="18" charset="0"/>
                      </a:rPr>
                      <m:t>𝒂</m:t>
                    </m:r>
                  </m:oMath>
                </a14:m>
                <a:r>
                  <a:rPr lang="en-US" sz="2200" dirty="0"/>
                  <a:t>.</a:t>
                </a:r>
              </a:p>
              <a:p>
                <a:pPr marL="520700" indent="-342900" algn="l">
                  <a:lnSpc>
                    <a:spcPct val="114000"/>
                  </a:lnSpc>
                  <a:spcBef>
                    <a:spcPts val="0"/>
                  </a:spcBef>
                  <a:buFont typeface="Wingdings" panose="05000000000000000000" pitchFamily="2" charset="2"/>
                  <a:buChar char="Ø"/>
                </a:pPr>
                <a:r>
                  <a:rPr lang="en-US" sz="2200"/>
                  <a:t>Vector </a:t>
                </a:r>
                <a14:m>
                  <m:oMath xmlns:m="http://schemas.openxmlformats.org/officeDocument/2006/math">
                    <m:r>
                      <a:rPr lang="en-US" sz="2200" b="1" i="1" smtClean="0">
                        <a:latin typeface="Cambria Math" panose="02040503050406030204" pitchFamily="18" charset="0"/>
                      </a:rPr>
                      <m:t>𝒆</m:t>
                    </m:r>
                  </m:oMath>
                </a14:m>
                <a:r>
                  <a:rPr lang="en-US" sz="2200"/>
                  <a:t> thể hiện sự khác biệt giữa </a:t>
                </a:r>
                <a14:m>
                  <m:oMath xmlns:m="http://schemas.openxmlformats.org/officeDocument/2006/math">
                    <m:r>
                      <a:rPr lang="en-US" sz="2200" b="1" i="1" smtClean="0">
                        <a:latin typeface="Cambria Math" panose="02040503050406030204" pitchFamily="18" charset="0"/>
                      </a:rPr>
                      <m:t>𝒃</m:t>
                    </m:r>
                  </m:oMath>
                </a14:m>
                <a:r>
                  <a:rPr lang="en-US" sz="2200"/>
                  <a:t> và hình chiếu </a:t>
                </a:r>
                <a14:m>
                  <m:oMath xmlns:m="http://schemas.openxmlformats.org/officeDocument/2006/math">
                    <m:r>
                      <a:rPr lang="en-US" sz="2200" b="1" i="1" smtClean="0">
                        <a:latin typeface="Cambria Math" panose="02040503050406030204" pitchFamily="18" charset="0"/>
                      </a:rPr>
                      <m:t>𝒑</m:t>
                    </m:r>
                  </m:oMath>
                </a14:m>
                <a:r>
                  <a:rPr lang="en-US" sz="2200"/>
                  <a:t>. Do đó: </a:t>
                </a:r>
                <a14:m>
                  <m:oMath xmlns:m="http://schemas.openxmlformats.org/officeDocument/2006/math">
                    <m:r>
                      <a:rPr lang="en-US" sz="2200" b="1" i="1" smtClean="0">
                        <a:solidFill>
                          <a:schemeClr val="accent6"/>
                        </a:solidFill>
                        <a:latin typeface="Cambria Math" panose="02040503050406030204" pitchFamily="18" charset="0"/>
                      </a:rPr>
                      <m:t>𝒆</m:t>
                    </m:r>
                    <m:r>
                      <a:rPr lang="en-US" sz="2200" b="1" i="1" smtClean="0">
                        <a:solidFill>
                          <a:schemeClr val="accent6"/>
                        </a:solidFill>
                        <a:latin typeface="Cambria Math" panose="02040503050406030204" pitchFamily="18" charset="0"/>
                      </a:rPr>
                      <m:t>=</m:t>
                    </m:r>
                    <m:r>
                      <a:rPr lang="en-US" sz="2200" b="1" i="1" smtClean="0">
                        <a:solidFill>
                          <a:schemeClr val="accent6"/>
                        </a:solidFill>
                        <a:latin typeface="Cambria Math" panose="02040503050406030204" pitchFamily="18" charset="0"/>
                      </a:rPr>
                      <m:t>𝒃</m:t>
                    </m:r>
                    <m:r>
                      <a:rPr lang="en-US" sz="2200" b="1" i="1" smtClean="0">
                        <a:solidFill>
                          <a:schemeClr val="accent6"/>
                        </a:solidFill>
                        <a:latin typeface="Cambria Math" panose="02040503050406030204" pitchFamily="18" charset="0"/>
                      </a:rPr>
                      <m:t>−</m:t>
                    </m:r>
                    <m:r>
                      <a:rPr lang="en-US" sz="2200" b="1" i="1" smtClean="0">
                        <a:solidFill>
                          <a:schemeClr val="accent6"/>
                        </a:solidFill>
                        <a:latin typeface="Cambria Math" panose="02040503050406030204" pitchFamily="18" charset="0"/>
                      </a:rPr>
                      <m:t>𝒑</m:t>
                    </m:r>
                  </m:oMath>
                </a14:m>
                <a:r>
                  <a:rPr lang="en-US" sz="2200" dirty="0"/>
                  <a:t>.</a:t>
                </a:r>
              </a:p>
            </p:txBody>
          </p:sp>
        </mc:Choice>
        <mc:Fallback xmlns="">
          <p:sp>
            <p:nvSpPr>
              <p:cNvPr id="7" name="Google Shape;374;p5">
                <a:extLst>
                  <a:ext uri="{FF2B5EF4-FFF2-40B4-BE49-F238E27FC236}">
                    <a16:creationId xmlns:a16="http://schemas.microsoft.com/office/drawing/2014/main" id="{51A3AACB-847C-FC30-8739-852E4C3E8CD0}"/>
                  </a:ext>
                </a:extLst>
              </p:cNvPr>
              <p:cNvSpPr txBox="1">
                <a:spLocks noRot="1" noChangeAspect="1" noMove="1" noResize="1" noEditPoints="1" noAdjustHandles="1" noChangeArrowheads="1" noChangeShapeType="1" noTextEdit="1"/>
              </p:cNvSpPr>
              <p:nvPr/>
            </p:nvSpPr>
            <p:spPr>
              <a:xfrm>
                <a:off x="7872602" y="3326134"/>
                <a:ext cx="4131364" cy="2083090"/>
              </a:xfrm>
              <a:prstGeom prst="rect">
                <a:avLst/>
              </a:prstGeom>
              <a:blipFill>
                <a:blip r:embed="rId5"/>
                <a:stretch>
                  <a:fillRect t="-4106" r="-3097" b="-19355"/>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FB6C2B5-B7D3-587B-2DAD-2D2BA6FA54D4}"/>
                  </a:ext>
                </a:extLst>
              </p:cNvPr>
              <p:cNvSpPr txBox="1"/>
              <p:nvPr/>
            </p:nvSpPr>
            <p:spPr>
              <a:xfrm>
                <a:off x="8561981" y="5686673"/>
                <a:ext cx="1384097" cy="771814"/>
              </a:xfrm>
              <a:prstGeom prst="rect">
                <a:avLst/>
              </a:prstGeom>
              <a:noFill/>
              <a:ln>
                <a:solidFill>
                  <a:schemeClr val="tx1"/>
                </a:solidFill>
                <a:prstDash val="solid"/>
              </a:ln>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𝑃</m:t>
                      </m:r>
                      <m:r>
                        <a:rPr lang="en-US" sz="2200" b="0" i="1" smtClean="0">
                          <a:latin typeface="Cambria Math" panose="02040503050406030204" pitchFamily="18" charset="0"/>
                        </a:rPr>
                        <m:t>=</m:t>
                      </m:r>
                      <m:f>
                        <m:fPr>
                          <m:ctrlPr>
                            <a:rPr lang="en-US" sz="2200" i="1">
                              <a:solidFill>
                                <a:schemeClr val="tx1"/>
                              </a:solidFill>
                              <a:latin typeface="Cambria Math" panose="02040503050406030204" pitchFamily="18" charset="0"/>
                            </a:rPr>
                          </m:ctrlPr>
                        </m:fPr>
                        <m:num>
                          <m:r>
                            <a:rPr lang="en-US" sz="2200" b="1" i="1" smtClean="0">
                              <a:solidFill>
                                <a:schemeClr val="tx1"/>
                              </a:solidFill>
                              <a:latin typeface="Cambria Math" panose="02040503050406030204" pitchFamily="18" charset="0"/>
                            </a:rPr>
                            <m:t>𝒂</m:t>
                          </m:r>
                          <m:sSup>
                            <m:sSupPr>
                              <m:ctrlPr>
                                <a:rPr lang="en-US" sz="2200" i="1">
                                  <a:solidFill>
                                    <a:schemeClr val="tx1"/>
                                  </a:solidFill>
                                  <a:latin typeface="Cambria Math" panose="02040503050406030204" pitchFamily="18" charset="0"/>
                                </a:rPr>
                              </m:ctrlPr>
                            </m:sSupPr>
                            <m:e>
                              <m:r>
                                <a:rPr lang="en-US" sz="2200" b="1" i="1">
                                  <a:solidFill>
                                    <a:schemeClr val="tx1"/>
                                  </a:solidFill>
                                  <a:latin typeface="Cambria Math" panose="02040503050406030204" pitchFamily="18" charset="0"/>
                                </a:rPr>
                                <m:t>𝒂</m:t>
                              </m:r>
                            </m:e>
                            <m:sup>
                              <m:r>
                                <a:rPr lang="en-US" sz="2200" i="1">
                                  <a:solidFill>
                                    <a:schemeClr val="tx1"/>
                                  </a:solidFill>
                                  <a:latin typeface="Cambria Math" panose="02040503050406030204" pitchFamily="18" charset="0"/>
                                </a:rPr>
                                <m:t>𝑇</m:t>
                              </m:r>
                            </m:sup>
                          </m:sSup>
                          <m:r>
                            <m:rPr>
                              <m:nor/>
                            </m:rPr>
                            <a:rPr lang="en-US" sz="2200" b="1">
                              <a:solidFill>
                                <a:schemeClr val="tx1"/>
                              </a:solidFill>
                            </a:rPr>
                            <m:t> </m:t>
                          </m:r>
                        </m:num>
                        <m:den>
                          <m:sSup>
                            <m:sSupPr>
                              <m:ctrlPr>
                                <a:rPr lang="en-US" sz="2200" i="1">
                                  <a:solidFill>
                                    <a:schemeClr val="tx1"/>
                                  </a:solidFill>
                                  <a:latin typeface="Cambria Math" panose="02040503050406030204" pitchFamily="18" charset="0"/>
                                </a:rPr>
                              </m:ctrlPr>
                            </m:sSupPr>
                            <m:e>
                              <m:r>
                                <a:rPr lang="en-US" sz="2200" b="1" i="1">
                                  <a:solidFill>
                                    <a:schemeClr val="tx1"/>
                                  </a:solidFill>
                                  <a:latin typeface="Cambria Math" panose="02040503050406030204" pitchFamily="18" charset="0"/>
                                </a:rPr>
                                <m:t>𝒂</m:t>
                              </m:r>
                            </m:e>
                            <m:sup>
                              <m:r>
                                <a:rPr lang="en-US" sz="2200" i="1">
                                  <a:solidFill>
                                    <a:schemeClr val="tx1"/>
                                  </a:solidFill>
                                  <a:latin typeface="Cambria Math" panose="02040503050406030204" pitchFamily="18" charset="0"/>
                                </a:rPr>
                                <m:t>𝑇</m:t>
                              </m:r>
                            </m:sup>
                          </m:sSup>
                          <m:r>
                            <a:rPr lang="en-US" sz="2200" b="1" i="1">
                              <a:solidFill>
                                <a:schemeClr val="tx1"/>
                              </a:solidFill>
                              <a:latin typeface="Cambria Math" panose="02040503050406030204" pitchFamily="18" charset="0"/>
                            </a:rPr>
                            <m:t>𝒂</m:t>
                          </m:r>
                        </m:den>
                      </m:f>
                    </m:oMath>
                  </m:oMathPara>
                </a14:m>
                <a:endParaRPr lang="en-US" sz="2200"/>
              </a:p>
            </p:txBody>
          </p:sp>
        </mc:Choice>
        <mc:Fallback xmlns="">
          <p:sp>
            <p:nvSpPr>
              <p:cNvPr id="8" name="TextBox 7">
                <a:extLst>
                  <a:ext uri="{FF2B5EF4-FFF2-40B4-BE49-F238E27FC236}">
                    <a16:creationId xmlns:a16="http://schemas.microsoft.com/office/drawing/2014/main" id="{FFB6C2B5-B7D3-587B-2DAD-2D2BA6FA54D4}"/>
                  </a:ext>
                </a:extLst>
              </p:cNvPr>
              <p:cNvSpPr txBox="1">
                <a:spLocks noRot="1" noChangeAspect="1" noMove="1" noResize="1" noEditPoints="1" noAdjustHandles="1" noChangeArrowheads="1" noChangeShapeType="1" noTextEdit="1"/>
              </p:cNvSpPr>
              <p:nvPr/>
            </p:nvSpPr>
            <p:spPr>
              <a:xfrm>
                <a:off x="8561981" y="5686673"/>
                <a:ext cx="1384097" cy="771814"/>
              </a:xfrm>
              <a:prstGeom prst="rect">
                <a:avLst/>
              </a:prstGeom>
              <a:blipFill>
                <a:blip r:embed="rId6"/>
                <a:stretch>
                  <a:fillRect/>
                </a:stretch>
              </a:blipFill>
              <a:ln>
                <a:solidFill>
                  <a:schemeClr val="tx1"/>
                </a:solidFill>
                <a:prstDash val="solid"/>
              </a:ln>
            </p:spPr>
            <p:txBody>
              <a:bodyPr/>
              <a:lstStyle/>
              <a:p>
                <a:r>
                  <a:rPr lang="en-US">
                    <a:noFill/>
                  </a:rPr>
                  <a:t> </a:t>
                </a:r>
              </a:p>
            </p:txBody>
          </p:sp>
        </mc:Fallback>
      </mc:AlternateContent>
    </p:spTree>
    <p:extLst>
      <p:ext uri="{BB962C8B-B14F-4D97-AF65-F5344CB8AC3E}">
        <p14:creationId xmlns:p14="http://schemas.microsoft.com/office/powerpoint/2010/main" val="3782372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4">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290A4959-44FF-1624-86C6-D43450808747}"/>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863B0934-54B1-2E2D-AF41-225A12BB9BC1}"/>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 </a:t>
            </a:r>
            <a:r>
              <a:rPr lang="en-US"/>
              <a:t>Hình</a:t>
            </a:r>
            <a:r>
              <a:rPr lang="en-US" dirty="0"/>
              <a:t> </a:t>
            </a:r>
            <a:r>
              <a:rPr lang="en-US" dirty="0" err="1"/>
              <a:t>học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4A2605DD-0442-B6C8-6536-4BD25B7C74F9}"/>
                  </a:ext>
                </a:extLst>
              </p:cNvPr>
              <p:cNvSpPr txBox="1">
                <a:spLocks noGrp="1"/>
              </p:cNvSpPr>
              <p:nvPr>
                <p:ph type="body" idx="1"/>
              </p:nvPr>
            </p:nvSpPr>
            <p:spPr>
              <a:xfrm>
                <a:off x="408022" y="1077992"/>
                <a:ext cx="7073433" cy="5598112"/>
              </a:xfrm>
              <a:prstGeom prst="rect">
                <a:avLst/>
              </a:prstGeom>
              <a:noFill/>
              <a:ln>
                <a:noFill/>
              </a:ln>
            </p:spPr>
            <p:txBody>
              <a:bodyPr spcFirstLastPara="1" wrap="square" lIns="91425" tIns="45700" rIns="91425" bIns="45700" anchor="t" anchorCtr="0">
                <a:noAutofit/>
              </a:bodyPr>
              <a:lstStyle/>
              <a:p>
                <a:pPr marL="228600" indent="-50800">
                  <a:lnSpc>
                    <a:spcPct val="150000"/>
                  </a:lnSpc>
                  <a:spcBef>
                    <a:spcPts val="0"/>
                  </a:spcBef>
                  <a:buNone/>
                </a:pPr>
                <a:r>
                  <a:rPr lang="en-US" sz="2200">
                    <a:solidFill>
                      <a:schemeClr val="tx1"/>
                    </a:solidFill>
                  </a:rPr>
                  <a:t>Chiếu trực giao vector </a:t>
                </a:r>
                <a14:m>
                  <m:oMath xmlns:m="http://schemas.openxmlformats.org/officeDocument/2006/math">
                    <m:r>
                      <a:rPr lang="en-US" sz="2200" b="1" i="1" smtClean="0">
                        <a:solidFill>
                          <a:schemeClr val="tx1"/>
                        </a:solidFill>
                        <a:latin typeface="Cambria Math" panose="02040503050406030204" pitchFamily="18" charset="0"/>
                      </a:rPr>
                      <m:t>𝒃</m:t>
                    </m:r>
                  </m:oMath>
                </a14:m>
                <a:r>
                  <a:rPr lang="en-US" sz="2200">
                    <a:solidFill>
                      <a:schemeClr val="tx1"/>
                    </a:solidFill>
                  </a:rPr>
                  <a:t> lên mặt phẳng chứa 2 vector </a:t>
                </a:r>
                <a14:m>
                  <m:oMath xmlns:m="http://schemas.openxmlformats.org/officeDocument/2006/math">
                    <m:sSub>
                      <m:sSubPr>
                        <m:ctrlPr>
                          <a:rPr lang="en-US" sz="2200" i="1" smtClean="0">
                            <a:solidFill>
                              <a:schemeClr val="tx1"/>
                            </a:solidFill>
                            <a:latin typeface="Cambria Math" panose="02040503050406030204" pitchFamily="18" charset="0"/>
                          </a:rPr>
                        </m:ctrlPr>
                      </m:sSubPr>
                      <m:e>
                        <m:r>
                          <a:rPr lang="en-US" sz="2200" b="1" i="1" smtClean="0">
                            <a:solidFill>
                              <a:schemeClr val="tx1"/>
                            </a:solidFill>
                            <a:latin typeface="Cambria Math" panose="02040503050406030204" pitchFamily="18" charset="0"/>
                          </a:rPr>
                          <m:t>𝒂</m:t>
                        </m:r>
                      </m:e>
                      <m:sub>
                        <m:r>
                          <a:rPr lang="en-US" sz="2200" b="0" i="1" smtClean="0">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b="0" i="1" smtClean="0">
                            <a:solidFill>
                              <a:schemeClr val="tx1"/>
                            </a:solidFill>
                            <a:latin typeface="Cambria Math" panose="02040503050406030204" pitchFamily="18" charset="0"/>
                          </a:rPr>
                          <m:t>2</m:t>
                        </m:r>
                      </m:sub>
                    </m:sSub>
                  </m:oMath>
                </a14:m>
                <a:r>
                  <a:rPr lang="en-US" sz="2200">
                    <a:solidFill>
                      <a:schemeClr val="tx1"/>
                    </a:solidFill>
                  </a:rPr>
                  <a:t>.</a:t>
                </a:r>
                <a:endParaRPr lang="en-US" sz="2200" dirty="0">
                  <a:solidFill>
                    <a:schemeClr val="tx1"/>
                  </a:solidFill>
                </a:endParaRPr>
              </a:p>
              <a:p>
                <a:pPr marL="520700" indent="-342900">
                  <a:lnSpc>
                    <a:spcPct val="114000"/>
                  </a:lnSpc>
                  <a:spcBef>
                    <a:spcPts val="0"/>
                  </a:spcBef>
                  <a:buFont typeface="Arial" panose="020B0604020202020204" pitchFamily="34" charset="0"/>
                  <a:buChar char="•"/>
                </a:pPr>
                <a:r>
                  <a:rPr lang="en-US" sz="2200">
                    <a:solidFill>
                      <a:schemeClr val="tx1"/>
                    </a:solidFill>
                  </a:rPr>
                  <a:t>Mặt phẳng chứa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a:solidFill>
                      <a:schemeClr val="tx1"/>
                    </a:solidFill>
                  </a:rPr>
                  <a:t> là không gian cột (column space) của </a:t>
                </a:r>
                <a14:m>
                  <m:oMath xmlns:m="http://schemas.openxmlformats.org/officeDocument/2006/math">
                    <m:r>
                      <a:rPr lang="en-US" sz="2200" b="0" i="1" smtClean="0">
                        <a:solidFill>
                          <a:schemeClr val="tx1"/>
                        </a:solidFill>
                        <a:latin typeface="Cambria Math" panose="02040503050406030204" pitchFamily="18" charset="0"/>
                      </a:rPr>
                      <m:t>𝐴</m:t>
                    </m:r>
                  </m:oMath>
                </a14:m>
                <a:r>
                  <a:rPr lang="en-US" sz="2200">
                    <a:solidFill>
                      <a:schemeClr val="tx1"/>
                    </a:solidFill>
                  </a:rPr>
                  <a:t>.</a:t>
                </a:r>
              </a:p>
              <a:p>
                <a:pPr marL="520700" indent="-342900">
                  <a:lnSpc>
                    <a:spcPct val="114000"/>
                  </a:lnSpc>
                  <a:spcBef>
                    <a:spcPts val="0"/>
                  </a:spcBef>
                  <a:buFont typeface="Arial" panose="020B0604020202020204" pitchFamily="34" charset="0"/>
                  <a:buChar char="•"/>
                </a:pPr>
                <a:r>
                  <a:rPr lang="en-US" sz="2200">
                    <a:solidFill>
                      <a:schemeClr val="tx1"/>
                    </a:solidFill>
                  </a:rPr>
                  <a:t>Hình chiếu </a:t>
                </a:r>
                <a14:m>
                  <m:oMath xmlns:m="http://schemas.openxmlformats.org/officeDocument/2006/math">
                    <m:r>
                      <a:rPr lang="en-US" sz="2200" b="1" i="1" smtClean="0">
                        <a:solidFill>
                          <a:schemeClr val="tx1"/>
                        </a:solidFill>
                        <a:latin typeface="Cambria Math" panose="02040503050406030204" pitchFamily="18" charset="0"/>
                      </a:rPr>
                      <m:t>𝒑</m:t>
                    </m:r>
                  </m:oMath>
                </a14:m>
                <a:r>
                  <a:rPr lang="en-US" sz="2200">
                    <a:solidFill>
                      <a:schemeClr val="tx1"/>
                    </a:solidFill>
                  </a:rPr>
                  <a:t> của </a:t>
                </a:r>
                <a14:m>
                  <m:oMath xmlns:m="http://schemas.openxmlformats.org/officeDocument/2006/math">
                    <m:r>
                      <a:rPr lang="en-US" sz="2200" b="1" i="1" smtClean="0">
                        <a:solidFill>
                          <a:schemeClr val="tx1"/>
                        </a:solidFill>
                        <a:latin typeface="Cambria Math" panose="02040503050406030204" pitchFamily="18" charset="0"/>
                      </a:rPr>
                      <m:t>𝒃</m:t>
                    </m:r>
                  </m:oMath>
                </a14:m>
                <a:r>
                  <a:rPr lang="en-US" sz="2200">
                    <a:solidFill>
                      <a:schemeClr val="tx1"/>
                    </a:solidFill>
                  </a:rPr>
                  <a:t> do đó là một tổ hợp tuyến tính của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a:solidFill>
                      <a:schemeClr val="tx1"/>
                    </a:solidFill>
                  </a:rPr>
                  <a:t>.</a:t>
                </a:r>
              </a:p>
              <a:p>
                <a:pPr marL="177800" indent="0">
                  <a:lnSpc>
                    <a:spcPct val="114000"/>
                  </a:lnSpc>
                  <a:spcBef>
                    <a:spcPts val="0"/>
                  </a:spcBef>
                  <a:buNone/>
                </a:pPr>
                <a14:m>
                  <m:oMathPara xmlns:m="http://schemas.openxmlformats.org/officeDocument/2006/math">
                    <m:oMathParaPr>
                      <m:jc m:val="centerGroup"/>
                    </m:oMathParaPr>
                    <m:oMath xmlns:m="http://schemas.openxmlformats.org/officeDocument/2006/math">
                      <m:r>
                        <a:rPr lang="en-US" sz="2200" b="1" i="1" smtClean="0">
                          <a:solidFill>
                            <a:schemeClr val="accent6"/>
                          </a:solidFill>
                          <a:latin typeface="Cambria Math" panose="02040503050406030204" pitchFamily="18" charset="0"/>
                        </a:rPr>
                        <m:t>𝒑</m:t>
                      </m:r>
                      <m:r>
                        <a:rPr lang="en-US" sz="2200" b="0" i="1" smtClean="0">
                          <a:solidFill>
                            <a:schemeClr val="accent6"/>
                          </a:solidFill>
                          <a:latin typeface="Cambria Math" panose="02040503050406030204" pitchFamily="18" charset="0"/>
                        </a:rPr>
                        <m:t>=</m:t>
                      </m:r>
                      <m:sSub>
                        <m:sSubPr>
                          <m:ctrlPr>
                            <a:rPr lang="en-US" sz="2200" b="0" i="1" smtClean="0">
                              <a:solidFill>
                                <a:schemeClr val="accent6"/>
                              </a:solidFill>
                              <a:latin typeface="Cambria Math" panose="02040503050406030204" pitchFamily="18" charset="0"/>
                            </a:rPr>
                          </m:ctrlPr>
                        </m:sSubPr>
                        <m:e>
                          <m:r>
                            <a:rPr lang="en-US" sz="2200" b="0" i="1" smtClean="0">
                              <a:solidFill>
                                <a:schemeClr val="accent6"/>
                              </a:solidFill>
                              <a:latin typeface="Cambria Math" panose="02040503050406030204" pitchFamily="18" charset="0"/>
                            </a:rPr>
                            <m:t>𝑥</m:t>
                          </m:r>
                        </m:e>
                        <m:sub>
                          <m:r>
                            <a:rPr lang="en-US" sz="2200" b="0" i="1" smtClean="0">
                              <a:solidFill>
                                <a:schemeClr val="accent6"/>
                              </a:solidFill>
                              <a:latin typeface="Cambria Math" panose="02040503050406030204" pitchFamily="18" charset="0"/>
                            </a:rPr>
                            <m:t>1</m:t>
                          </m:r>
                        </m:sub>
                      </m:sSub>
                      <m:sSub>
                        <m:sSubPr>
                          <m:ctrlPr>
                            <a:rPr lang="en-US" sz="2200" i="1">
                              <a:solidFill>
                                <a:schemeClr val="accent6"/>
                              </a:solidFill>
                              <a:latin typeface="Cambria Math" panose="02040503050406030204" pitchFamily="18" charset="0"/>
                            </a:rPr>
                          </m:ctrlPr>
                        </m:sSubPr>
                        <m:e>
                          <m:r>
                            <a:rPr lang="en-US" sz="2200" b="1" i="1" smtClean="0">
                              <a:solidFill>
                                <a:schemeClr val="accent6"/>
                              </a:solidFill>
                              <a:latin typeface="Cambria Math" panose="02040503050406030204" pitchFamily="18" charset="0"/>
                            </a:rPr>
                            <m:t>𝒂</m:t>
                          </m:r>
                        </m:e>
                        <m:sub>
                          <m:r>
                            <a:rPr lang="en-US" sz="2200" i="1">
                              <a:solidFill>
                                <a:schemeClr val="accent6"/>
                              </a:solidFill>
                              <a:latin typeface="Cambria Math" panose="02040503050406030204" pitchFamily="18" charset="0"/>
                            </a:rPr>
                            <m:t>1</m:t>
                          </m:r>
                        </m:sub>
                      </m:sSub>
                      <m:r>
                        <a:rPr lang="en-US" sz="2200" b="0" i="1" smtClean="0">
                          <a:solidFill>
                            <a:schemeClr val="accent6"/>
                          </a:solidFill>
                          <a:latin typeface="Cambria Math" panose="02040503050406030204" pitchFamily="18" charset="0"/>
                        </a:rPr>
                        <m:t>+</m:t>
                      </m:r>
                      <m:sSub>
                        <m:sSubPr>
                          <m:ctrlPr>
                            <a:rPr lang="en-US" sz="2200" i="1">
                              <a:solidFill>
                                <a:schemeClr val="accent6"/>
                              </a:solidFill>
                              <a:latin typeface="Cambria Math" panose="02040503050406030204" pitchFamily="18" charset="0"/>
                            </a:rPr>
                          </m:ctrlPr>
                        </m:sSubPr>
                        <m:e>
                          <m:r>
                            <a:rPr lang="en-US" sz="2200" i="1">
                              <a:solidFill>
                                <a:schemeClr val="accent6"/>
                              </a:solidFill>
                              <a:latin typeface="Cambria Math" panose="02040503050406030204" pitchFamily="18" charset="0"/>
                            </a:rPr>
                            <m:t>𝑥</m:t>
                          </m:r>
                        </m:e>
                        <m:sub>
                          <m:r>
                            <a:rPr lang="en-US" sz="2200" b="0" i="1" smtClean="0">
                              <a:solidFill>
                                <a:schemeClr val="accent6"/>
                              </a:solidFill>
                              <a:latin typeface="Cambria Math" panose="02040503050406030204" pitchFamily="18" charset="0"/>
                            </a:rPr>
                            <m:t>2</m:t>
                          </m:r>
                        </m:sub>
                      </m:sSub>
                      <m:sSub>
                        <m:sSubPr>
                          <m:ctrlPr>
                            <a:rPr lang="en-US" sz="2200" i="1">
                              <a:solidFill>
                                <a:schemeClr val="accent6"/>
                              </a:solidFill>
                              <a:latin typeface="Cambria Math" panose="02040503050406030204" pitchFamily="18" charset="0"/>
                            </a:rPr>
                          </m:ctrlPr>
                        </m:sSubPr>
                        <m:e>
                          <m:r>
                            <a:rPr lang="en-US" sz="2200" b="1" i="1">
                              <a:solidFill>
                                <a:schemeClr val="accent6"/>
                              </a:solidFill>
                              <a:latin typeface="Cambria Math" panose="02040503050406030204" pitchFamily="18" charset="0"/>
                            </a:rPr>
                            <m:t>𝒂</m:t>
                          </m:r>
                        </m:e>
                        <m:sub>
                          <m:r>
                            <a:rPr lang="en-US" sz="2200" b="0" i="1" smtClean="0">
                              <a:solidFill>
                                <a:schemeClr val="accent6"/>
                              </a:solidFill>
                              <a:latin typeface="Cambria Math" panose="02040503050406030204" pitchFamily="18" charset="0"/>
                            </a:rPr>
                            <m:t>2</m:t>
                          </m:r>
                        </m:sub>
                      </m:sSub>
                    </m:oMath>
                    <m:oMath xmlns:m="http://schemas.openxmlformats.org/officeDocument/2006/math">
                      <m:r>
                        <a:rPr lang="en-US" sz="2200" b="1" i="1" smtClean="0">
                          <a:solidFill>
                            <a:schemeClr val="tx1"/>
                          </a:solidFill>
                          <a:latin typeface="Cambria Math" panose="02040503050406030204" pitchFamily="18" charset="0"/>
                        </a:rPr>
                        <m:t>𝒑</m:t>
                      </m:r>
                      <m:r>
                        <a:rPr lang="en-US" sz="2200" b="0" i="1" smtClean="0">
                          <a:solidFill>
                            <a:schemeClr val="tx1"/>
                          </a:solidFill>
                          <a:latin typeface="Cambria Math" panose="02040503050406030204" pitchFamily="18" charset="0"/>
                        </a:rPr>
                        <m:t>=</m:t>
                      </m:r>
                      <m:r>
                        <a:rPr lang="en-US" sz="2200" b="0" i="1" smtClean="0">
                          <a:solidFill>
                            <a:schemeClr val="tx1"/>
                          </a:solidFill>
                          <a:latin typeface="Cambria Math" panose="02040503050406030204" pitchFamily="18" charset="0"/>
                        </a:rPr>
                        <m:t>𝐴</m:t>
                      </m:r>
                      <m:r>
                        <a:rPr lang="en-US" sz="2200" b="1" i="1" smtClean="0">
                          <a:solidFill>
                            <a:schemeClr val="tx1"/>
                          </a:solidFill>
                          <a:latin typeface="Cambria Math" panose="02040503050406030204" pitchFamily="18" charset="0"/>
                        </a:rPr>
                        <m:t>𝒙</m:t>
                      </m:r>
                      <m:r>
                        <a:rPr lang="en-US" sz="2200" b="1" i="1" smtClean="0">
                          <a:solidFill>
                            <a:schemeClr val="tx1"/>
                          </a:solidFill>
                          <a:latin typeface="Cambria Math" panose="02040503050406030204" pitchFamily="18" charset="0"/>
                        </a:rPr>
                        <m:t>=</m:t>
                      </m:r>
                      <m:d>
                        <m:dPr>
                          <m:begChr m:val="["/>
                          <m:endChr m:val="]"/>
                          <m:ctrlPr>
                            <a:rPr lang="en-US" sz="2200" i="1">
                              <a:latin typeface="Cambria Math" panose="02040503050406030204" pitchFamily="18" charset="0"/>
                            </a:rPr>
                          </m:ctrlPr>
                        </m:dPr>
                        <m:e>
                          <m:m>
                            <m:mPr>
                              <m:mcs>
                                <m:mc>
                                  <m:mcPr>
                                    <m:count m:val="2"/>
                                    <m:mcJc m:val="center"/>
                                  </m:mcPr>
                                </m:mc>
                              </m:mcs>
                              <m:ctrlPr>
                                <a:rPr lang="en-US" sz="2200" i="1">
                                  <a:latin typeface="Cambria Math" panose="02040503050406030204" pitchFamily="18" charset="0"/>
                                </a:rPr>
                              </m:ctrlPr>
                            </m:mPr>
                            <m:mr>
                              <m:e>
                                <m:r>
                                  <m:rPr>
                                    <m:brk m:alnAt="7"/>
                                  </m:rPr>
                                  <a:rPr lang="en-US" sz="2200" i="1">
                                    <a:latin typeface="Cambria Math" panose="02040503050406030204" pitchFamily="18" charset="0"/>
                                  </a:rPr>
                                  <m:t>|</m:t>
                                </m:r>
                              </m:e>
                              <m:e>
                                <m:r>
                                  <a:rPr lang="en-US" sz="2200" i="1">
                                    <a:latin typeface="Cambria Math" panose="02040503050406030204" pitchFamily="18" charset="0"/>
                                  </a:rPr>
                                  <m:t>|</m:t>
                                </m:r>
                              </m:e>
                            </m:mr>
                            <m:mr>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e>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e>
                            </m:mr>
                            <m:mr>
                              <m:e>
                                <m:r>
                                  <a:rPr lang="en-US" sz="2200" i="1">
                                    <a:latin typeface="Cambria Math" panose="02040503050406030204" pitchFamily="18" charset="0"/>
                                  </a:rPr>
                                  <m:t>|</m:t>
                                </m:r>
                              </m:e>
                              <m:e>
                                <m:r>
                                  <a:rPr lang="en-US" sz="2200" i="1">
                                    <a:latin typeface="Cambria Math" panose="02040503050406030204" pitchFamily="18" charset="0"/>
                                  </a:rPr>
                                  <m:t>|</m:t>
                                </m:r>
                              </m:e>
                            </m:mr>
                          </m:m>
                        </m:e>
                      </m:d>
                      <m:d>
                        <m:dPr>
                          <m:begChr m:val="["/>
                          <m:endChr m:val="]"/>
                          <m:ctrlPr>
                            <a:rPr lang="en-US" sz="2200" i="1" smtClean="0">
                              <a:latin typeface="Cambria Math" panose="02040503050406030204" pitchFamily="18" charset="0"/>
                            </a:rPr>
                          </m:ctrlPr>
                        </m:dPr>
                        <m:e>
                          <m:eqArr>
                            <m:eqArrPr>
                              <m:ctrlPr>
                                <a:rPr lang="en-US" sz="2200" i="1">
                                  <a:solidFill>
                                    <a:schemeClr val="tx1"/>
                                  </a:solidFill>
                                  <a:latin typeface="Cambria Math" panose="02040503050406030204" pitchFamily="18" charset="0"/>
                                </a:rPr>
                              </m:ctrlPr>
                            </m:eqArrPr>
                            <m:e>
                              <m:sSub>
                                <m:sSubPr>
                                  <m:ctrlPr>
                                    <a:rPr lang="en-US" sz="2200" i="1">
                                      <a:solidFill>
                                        <a:schemeClr val="tx1"/>
                                      </a:solidFill>
                                      <a:latin typeface="Cambria Math" panose="02040503050406030204" pitchFamily="18" charset="0"/>
                                    </a:rPr>
                                  </m:ctrlPr>
                                </m:sSubPr>
                                <m:e>
                                  <m:r>
                                    <a:rPr lang="en-US" sz="2200" i="1">
                                      <a:solidFill>
                                        <a:schemeClr val="tx1"/>
                                      </a:solidFill>
                                      <a:latin typeface="Cambria Math" panose="02040503050406030204" pitchFamily="18" charset="0"/>
                                    </a:rPr>
                                    <m:t>𝑥</m:t>
                                  </m:r>
                                </m:e>
                                <m:sub>
                                  <m:r>
                                    <a:rPr lang="en-US" sz="2200" i="1">
                                      <a:solidFill>
                                        <a:schemeClr val="tx1"/>
                                      </a:solidFill>
                                      <a:latin typeface="Cambria Math" panose="02040503050406030204" pitchFamily="18" charset="0"/>
                                    </a:rPr>
                                    <m:t>1</m:t>
                                  </m:r>
                                </m:sub>
                              </m:sSub>
                            </m:e>
                            <m:e>
                              <m:sSub>
                                <m:sSubPr>
                                  <m:ctrlPr>
                                    <a:rPr lang="en-US" sz="2200" i="1">
                                      <a:solidFill>
                                        <a:schemeClr val="tx1"/>
                                      </a:solidFill>
                                      <a:latin typeface="Cambria Math" panose="02040503050406030204" pitchFamily="18" charset="0"/>
                                    </a:rPr>
                                  </m:ctrlPr>
                                </m:sSubPr>
                                <m:e>
                                  <m:r>
                                    <a:rPr lang="en-US" sz="2200" i="1">
                                      <a:solidFill>
                                        <a:schemeClr val="tx1"/>
                                      </a:solidFill>
                                      <a:latin typeface="Cambria Math" panose="02040503050406030204" pitchFamily="18" charset="0"/>
                                    </a:rPr>
                                    <m:t>𝑥</m:t>
                                  </m:r>
                                </m:e>
                                <m:sub>
                                  <m:r>
                                    <a:rPr lang="en-US" sz="2200" b="0" i="1" smtClean="0">
                                      <a:solidFill>
                                        <a:schemeClr val="tx1"/>
                                      </a:solidFill>
                                      <a:latin typeface="Cambria Math" panose="02040503050406030204" pitchFamily="18" charset="0"/>
                                    </a:rPr>
                                    <m:t>2</m:t>
                                  </m:r>
                                </m:sub>
                              </m:sSub>
                            </m:e>
                          </m:eqArr>
                        </m:e>
                      </m:d>
                    </m:oMath>
                  </m:oMathPara>
                </a14:m>
                <a:endParaRPr lang="en-US" sz="2200" b="1">
                  <a:solidFill>
                    <a:schemeClr val="tx1"/>
                  </a:solidFill>
                </a:endParaRPr>
              </a:p>
              <a:p>
                <a:pPr marL="520700" indent="-342900">
                  <a:lnSpc>
                    <a:spcPct val="114000"/>
                  </a:lnSpc>
                  <a:spcBef>
                    <a:spcPts val="0"/>
                  </a:spcBef>
                  <a:buFont typeface="Arial" panose="020B0604020202020204" pitchFamily="34" charset="0"/>
                  <a:buChar char="•"/>
                </a:pPr>
                <a:r>
                  <a:rPr lang="en-US" sz="2200">
                    <a:solidFill>
                      <a:schemeClr val="tx1"/>
                    </a:solidFill>
                  </a:rPr>
                  <a:t>Ta cần tìm </a:t>
                </a:r>
                <a14:m>
                  <m:oMath xmlns:m="http://schemas.openxmlformats.org/officeDocument/2006/math">
                    <m:r>
                      <a:rPr lang="en-US" sz="2200" b="1" i="1" smtClean="0">
                        <a:solidFill>
                          <a:schemeClr val="tx1"/>
                        </a:solidFill>
                        <a:latin typeface="Cambria Math" panose="02040503050406030204" pitchFamily="18" charset="0"/>
                      </a:rPr>
                      <m:t>𝒙</m:t>
                    </m:r>
                  </m:oMath>
                </a14:m>
                <a:r>
                  <a:rPr lang="en-US" sz="2200">
                    <a:solidFill>
                      <a:schemeClr val="tx1"/>
                    </a:solidFill>
                  </a:rPr>
                  <a:t>.</a:t>
                </a:r>
              </a:p>
              <a:p>
                <a:pPr marL="520700" indent="-342900" algn="ctr">
                  <a:lnSpc>
                    <a:spcPct val="114000"/>
                  </a:lnSpc>
                  <a:spcBef>
                    <a:spcPts val="0"/>
                  </a:spcBef>
                  <a:buFont typeface="Arial" panose="020B0604020202020204" pitchFamily="34" charset="0"/>
                  <a:buChar char="•"/>
                </a:pPr>
                <a:r>
                  <a:rPr lang="en-US" sz="2200"/>
                  <a:t>Vector </a:t>
                </a:r>
                <a14:m>
                  <m:oMath xmlns:m="http://schemas.openxmlformats.org/officeDocument/2006/math">
                    <m:r>
                      <a:rPr lang="en-US" sz="2200" b="1" i="1">
                        <a:latin typeface="Cambria Math" panose="02040503050406030204" pitchFamily="18" charset="0"/>
                      </a:rPr>
                      <m:t>𝒆</m:t>
                    </m:r>
                  </m:oMath>
                </a14:m>
                <a:r>
                  <a:rPr lang="en-US" sz="2200"/>
                  <a:t> thể hiện sự khác biệt giữa </a:t>
                </a:r>
                <a14:m>
                  <m:oMath xmlns:m="http://schemas.openxmlformats.org/officeDocument/2006/math">
                    <m:r>
                      <a:rPr lang="en-US" sz="2200" b="1" i="1">
                        <a:latin typeface="Cambria Math" panose="02040503050406030204" pitchFamily="18" charset="0"/>
                      </a:rPr>
                      <m:t>𝒃</m:t>
                    </m:r>
                  </m:oMath>
                </a14:m>
                <a:r>
                  <a:rPr lang="en-US" sz="2200"/>
                  <a:t> và </a:t>
                </a:r>
                <a14:m>
                  <m:oMath xmlns:m="http://schemas.openxmlformats.org/officeDocument/2006/math">
                    <m:r>
                      <a:rPr lang="en-US" sz="2200" b="1" i="1">
                        <a:latin typeface="Cambria Math" panose="02040503050406030204" pitchFamily="18" charset="0"/>
                      </a:rPr>
                      <m:t>𝒑</m:t>
                    </m:r>
                  </m:oMath>
                </a14:m>
                <a:r>
                  <a:rPr lang="en-US" sz="2200"/>
                  <a:t>. Do đó: </a:t>
                </a:r>
                <a14:m>
                  <m:oMath xmlns:m="http://schemas.openxmlformats.org/officeDocument/2006/math">
                    <m:r>
                      <a:rPr lang="en-US" sz="2200" b="1" i="1" smtClean="0">
                        <a:solidFill>
                          <a:srgbClr val="FF0000"/>
                        </a:solidFill>
                        <a:latin typeface="Cambria Math" panose="02040503050406030204" pitchFamily="18" charset="0"/>
                      </a:rPr>
                      <m:t>𝒆</m:t>
                    </m:r>
                    <m:r>
                      <a:rPr lang="en-US" sz="2200" b="1" i="1" smtClean="0">
                        <a:solidFill>
                          <a:srgbClr val="FF0000"/>
                        </a:solidFill>
                        <a:latin typeface="Cambria Math" panose="02040503050406030204" pitchFamily="18" charset="0"/>
                      </a:rPr>
                      <m:t>=</m:t>
                    </m:r>
                    <m:r>
                      <a:rPr lang="en-US" sz="2200" b="1" i="1" smtClean="0">
                        <a:solidFill>
                          <a:srgbClr val="FF0000"/>
                        </a:solidFill>
                        <a:latin typeface="Cambria Math" panose="02040503050406030204" pitchFamily="18" charset="0"/>
                      </a:rPr>
                      <m:t>𝒃</m:t>
                    </m:r>
                    <m:r>
                      <a:rPr lang="en-US" sz="2200" b="1" i="1" smtClean="0">
                        <a:solidFill>
                          <a:srgbClr val="FF0000"/>
                        </a:solidFill>
                        <a:latin typeface="Cambria Math" panose="02040503050406030204" pitchFamily="18" charset="0"/>
                      </a:rPr>
                      <m:t>−</m:t>
                    </m:r>
                    <m:r>
                      <a:rPr lang="en-US" sz="2200" b="1" i="1" smtClean="0">
                        <a:solidFill>
                          <a:srgbClr val="FF0000"/>
                        </a:solidFill>
                        <a:latin typeface="Cambria Math" panose="02040503050406030204" pitchFamily="18" charset="0"/>
                      </a:rPr>
                      <m:t>𝒑</m:t>
                    </m:r>
                  </m:oMath>
                </a14:m>
                <a:endParaRPr lang="en-US" sz="2200" dirty="0">
                  <a:solidFill>
                    <a:srgbClr val="FF0000"/>
                  </a:solidFill>
                </a:endParaRPr>
              </a:p>
              <a:p>
                <a:pPr marL="177800" indent="0">
                  <a:lnSpc>
                    <a:spcPct val="114000"/>
                  </a:lnSpc>
                  <a:spcBef>
                    <a:spcPts val="0"/>
                  </a:spcBef>
                  <a:buNone/>
                </a:pPr>
                <a:endParaRPr lang="en-US" sz="2200" dirty="0">
                  <a:solidFill>
                    <a:schemeClr val="tx1"/>
                  </a:solidFill>
                </a:endParaRPr>
              </a:p>
              <a:p>
                <a:pPr marL="228600" lvl="0" indent="-50800">
                  <a:lnSpc>
                    <a:spcPct val="114000"/>
                  </a:lnSpc>
                  <a:spcBef>
                    <a:spcPts val="0"/>
                  </a:spcBef>
                  <a:buNone/>
                </a:pPr>
                <a:endParaRPr lang="en-US" sz="2400" dirty="0"/>
              </a:p>
              <a:p>
                <a:pPr marL="228600" lvl="0" indent="-50800">
                  <a:lnSpc>
                    <a:spcPct val="114000"/>
                  </a:lnSpc>
                  <a:spcBef>
                    <a:spcPts val="0"/>
                  </a:spcBef>
                  <a:buNone/>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4A2605DD-0442-B6C8-6536-4BD25B7C74F9}"/>
                  </a:ext>
                </a:extLst>
              </p:cNvPr>
              <p:cNvSpPr txBox="1">
                <a:spLocks noGrp="1" noRot="1" noChangeAspect="1" noMove="1" noResize="1" noEditPoints="1" noAdjustHandles="1" noChangeArrowheads="1" noChangeShapeType="1" noTextEdit="1"/>
              </p:cNvSpPr>
              <p:nvPr>
                <p:ph type="body" idx="1"/>
              </p:nvPr>
            </p:nvSpPr>
            <p:spPr>
              <a:xfrm>
                <a:off x="408022" y="1077992"/>
                <a:ext cx="7073433" cy="5598112"/>
              </a:xfrm>
              <a:prstGeom prst="rect">
                <a:avLst/>
              </a:prstGeom>
              <a:blipFill>
                <a:blip r:embed="rId3"/>
                <a:stretch>
                  <a:fillRect r="-1121"/>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1B726F6A-CCBB-498A-969D-6DE78F6F09D6}"/>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9BCF76D1-A853-3236-9403-58E17A5FE99F}"/>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13</a:t>
            </a:fld>
            <a:endParaRPr/>
          </a:p>
        </p:txBody>
      </p:sp>
      <p:pic>
        <p:nvPicPr>
          <p:cNvPr id="2" name="Picture 1">
            <a:extLst>
              <a:ext uri="{FF2B5EF4-FFF2-40B4-BE49-F238E27FC236}">
                <a16:creationId xmlns:a16="http://schemas.microsoft.com/office/drawing/2014/main" id="{ADE84F38-C2C8-B11C-1217-917E9C38FA0A}"/>
              </a:ext>
            </a:extLst>
          </p:cNvPr>
          <p:cNvPicPr>
            <a:picLocks noChangeAspect="1"/>
          </p:cNvPicPr>
          <p:nvPr/>
        </p:nvPicPr>
        <p:blipFill>
          <a:blip r:embed="rId4"/>
          <a:srcRect/>
          <a:stretch/>
        </p:blipFill>
        <p:spPr>
          <a:xfrm>
            <a:off x="7642518" y="516442"/>
            <a:ext cx="4205999" cy="2648220"/>
          </a:xfrm>
          <a:prstGeom prst="rect">
            <a:avLst/>
          </a:prstGeom>
        </p:spPr>
      </p:pic>
      <mc:AlternateContent xmlns:mc="http://schemas.openxmlformats.org/markup-compatibility/2006" xmlns:a14="http://schemas.microsoft.com/office/drawing/2010/main">
        <mc:Choice Requires="a14">
          <p:sp>
            <p:nvSpPr>
              <p:cNvPr id="3" name="Google Shape;374;p5">
                <a:extLst>
                  <a:ext uri="{FF2B5EF4-FFF2-40B4-BE49-F238E27FC236}">
                    <a16:creationId xmlns:a16="http://schemas.microsoft.com/office/drawing/2014/main" id="{2041921E-C856-9315-57DC-44E978087A53}"/>
                  </a:ext>
                </a:extLst>
              </p:cNvPr>
              <p:cNvSpPr txBox="1">
                <a:spLocks/>
              </p:cNvSpPr>
              <p:nvPr/>
            </p:nvSpPr>
            <p:spPr>
              <a:xfrm>
                <a:off x="7343690" y="3215824"/>
                <a:ext cx="4440288" cy="208309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20700" indent="-342900" algn="l">
                  <a:lnSpc>
                    <a:spcPct val="114000"/>
                  </a:lnSpc>
                  <a:spcBef>
                    <a:spcPts val="0"/>
                  </a:spcBef>
                  <a:buFont typeface="Wingdings" panose="05000000000000000000" pitchFamily="2" charset="2"/>
                  <a:buChar char="Ø"/>
                </a:pPr>
                <a:r>
                  <a:rPr lang="en-US" sz="2200"/>
                  <a:t>Chọn 2 vector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a:t> độc lập với nhau trong mặt phẳng để tạo thành một cơ sở.</a:t>
                </a:r>
              </a:p>
              <a:p>
                <a:pPr marL="177800" indent="0" algn="l">
                  <a:lnSpc>
                    <a:spcPct val="114000"/>
                  </a:lnSpc>
                  <a:spcBef>
                    <a:spcPts val="0"/>
                  </a:spcBef>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𝐴</m:t>
                      </m:r>
                      <m:r>
                        <a:rPr lang="en-US" sz="2200" b="0" i="1" smtClean="0">
                          <a:latin typeface="Cambria Math" panose="02040503050406030204" pitchFamily="18" charset="0"/>
                        </a:rPr>
                        <m:t>=</m:t>
                      </m:r>
                      <m:d>
                        <m:dPr>
                          <m:begChr m:val="["/>
                          <m:endChr m:val="]"/>
                          <m:ctrlPr>
                            <a:rPr lang="en-US" sz="2200" b="0" i="1" smtClean="0">
                              <a:latin typeface="Cambria Math" panose="02040503050406030204" pitchFamily="18" charset="0"/>
                            </a:rPr>
                          </m:ctrlPr>
                        </m:dPr>
                        <m:e>
                          <m:m>
                            <m:mPr>
                              <m:mcs>
                                <m:mc>
                                  <m:mcPr>
                                    <m:count m:val="2"/>
                                    <m:mcJc m:val="center"/>
                                  </m:mcPr>
                                </m:mc>
                              </m:mcs>
                              <m:ctrlPr>
                                <a:rPr lang="en-US" sz="2200" b="0" i="1" smtClean="0">
                                  <a:latin typeface="Cambria Math" panose="02040503050406030204" pitchFamily="18" charset="0"/>
                                </a:rPr>
                              </m:ctrlPr>
                            </m:mPr>
                            <m:mr>
                              <m:e>
                                <m:r>
                                  <m:rPr>
                                    <m:brk m:alnAt="7"/>
                                  </m:rPr>
                                  <a:rPr lang="en-US" sz="2200" b="0" i="1" smtClean="0">
                                    <a:latin typeface="Cambria Math" panose="02040503050406030204" pitchFamily="18" charset="0"/>
                                  </a:rPr>
                                  <m:t>|</m:t>
                                </m:r>
                              </m:e>
                              <m:e>
                                <m:r>
                                  <a:rPr lang="en-US" sz="2200" b="0" i="1" smtClean="0">
                                    <a:latin typeface="Cambria Math" panose="02040503050406030204" pitchFamily="18" charset="0"/>
                                  </a:rPr>
                                  <m:t>|</m:t>
                                </m:r>
                              </m:e>
                            </m:mr>
                            <m:mr>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e>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e>
                            </m:mr>
                            <m:mr>
                              <m:e>
                                <m:r>
                                  <a:rPr lang="en-US" sz="2200" b="0" i="1" smtClean="0">
                                    <a:latin typeface="Cambria Math" panose="02040503050406030204" pitchFamily="18" charset="0"/>
                                  </a:rPr>
                                  <m:t>|</m:t>
                                </m:r>
                              </m:e>
                              <m:e>
                                <m:r>
                                  <a:rPr lang="en-US" sz="2200" b="0" i="1" smtClean="0">
                                    <a:latin typeface="Cambria Math" panose="02040503050406030204" pitchFamily="18" charset="0"/>
                                  </a:rPr>
                                  <m:t>|</m:t>
                                </m:r>
                              </m:e>
                            </m:mr>
                          </m:m>
                        </m:e>
                      </m:d>
                    </m:oMath>
                  </m:oMathPara>
                </a14:m>
                <a:endParaRPr lang="en-US" sz="2200" dirty="0"/>
              </a:p>
              <a:p>
                <a:pPr marL="177800" indent="0" algn="l">
                  <a:lnSpc>
                    <a:spcPct val="114000"/>
                  </a:lnSpc>
                  <a:spcBef>
                    <a:spcPts val="0"/>
                  </a:spcBef>
                  <a:buNone/>
                </a:pPr>
                <a:endParaRPr lang="en-US" sz="2200" dirty="0"/>
              </a:p>
              <a:p>
                <a:pPr marL="520700" indent="-342900" algn="l">
                  <a:lnSpc>
                    <a:spcPct val="114000"/>
                  </a:lnSpc>
                  <a:spcBef>
                    <a:spcPts val="0"/>
                  </a:spcBef>
                  <a:buFont typeface="Wingdings" panose="05000000000000000000" pitchFamily="2" charset="2"/>
                  <a:buChar char="Ø"/>
                </a:pPr>
                <a:endParaRPr lang="en-US" sz="2200" dirty="0"/>
              </a:p>
            </p:txBody>
          </p:sp>
        </mc:Choice>
        <mc:Fallback xmlns="">
          <p:sp>
            <p:nvSpPr>
              <p:cNvPr id="3" name="Google Shape;374;p5">
                <a:extLst>
                  <a:ext uri="{FF2B5EF4-FFF2-40B4-BE49-F238E27FC236}">
                    <a16:creationId xmlns:a16="http://schemas.microsoft.com/office/drawing/2014/main" id="{2041921E-C856-9315-57DC-44E978087A53}"/>
                  </a:ext>
                </a:extLst>
              </p:cNvPr>
              <p:cNvSpPr txBox="1">
                <a:spLocks noRot="1" noChangeAspect="1" noMove="1" noResize="1" noEditPoints="1" noAdjustHandles="1" noChangeArrowheads="1" noChangeShapeType="1" noTextEdit="1"/>
              </p:cNvSpPr>
              <p:nvPr/>
            </p:nvSpPr>
            <p:spPr>
              <a:xfrm>
                <a:off x="7343690" y="3215824"/>
                <a:ext cx="4440288" cy="2083090"/>
              </a:xfrm>
              <a:prstGeom prst="rect">
                <a:avLst/>
              </a:prstGeom>
              <a:blipFill>
                <a:blip r:embed="rId5"/>
                <a:stretch>
                  <a:fillRect t="-4106" r="-1648" b="-15543"/>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4068234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26017CD6-284E-F8CA-49B8-8E8119A2CE84}"/>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A72FC9D6-6054-1AC5-2A81-0464EC74E4D3}"/>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 </a:t>
            </a:r>
            <a:r>
              <a:rPr lang="en-US"/>
              <a:t>Hình</a:t>
            </a:r>
            <a:r>
              <a:rPr lang="en-US" dirty="0"/>
              <a:t> </a:t>
            </a:r>
            <a:r>
              <a:rPr lang="en-US" dirty="0" err="1"/>
              <a:t>học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4FFA2AC9-0ABF-B4B6-7C33-968BF05EB092}"/>
                  </a:ext>
                </a:extLst>
              </p:cNvPr>
              <p:cNvSpPr txBox="1">
                <a:spLocks noGrp="1"/>
              </p:cNvSpPr>
              <p:nvPr>
                <p:ph type="body" idx="1"/>
              </p:nvPr>
            </p:nvSpPr>
            <p:spPr>
              <a:xfrm>
                <a:off x="408022" y="877507"/>
                <a:ext cx="7073433" cy="5598112"/>
              </a:xfrm>
              <a:prstGeom prst="rect">
                <a:avLst/>
              </a:prstGeom>
              <a:noFill/>
              <a:ln>
                <a:noFill/>
              </a:ln>
            </p:spPr>
            <p:txBody>
              <a:bodyPr spcFirstLastPara="1" wrap="square" lIns="91425" tIns="45700" rIns="91425" bIns="45700" anchor="t" anchorCtr="0">
                <a:noAutofit/>
              </a:bodyPr>
              <a:lstStyle/>
              <a:p>
                <a:pPr marL="520700" indent="-342900">
                  <a:lnSpc>
                    <a:spcPct val="150000"/>
                  </a:lnSpc>
                  <a:spcBef>
                    <a:spcPts val="0"/>
                  </a:spcBef>
                </a:pPr>
                <a14:m>
                  <m:oMath xmlns:m="http://schemas.openxmlformats.org/officeDocument/2006/math">
                    <m:r>
                      <a:rPr lang="en-US" sz="2200" b="1" i="1" smtClean="0">
                        <a:solidFill>
                          <a:schemeClr val="tx1"/>
                        </a:solidFill>
                        <a:latin typeface="Cambria Math" panose="02040503050406030204" pitchFamily="18" charset="0"/>
                      </a:rPr>
                      <m:t>𝒆</m:t>
                    </m:r>
                    <m:r>
                      <a:rPr lang="en-US" sz="2200" b="1" i="1" smtClean="0">
                        <a:solidFill>
                          <a:schemeClr val="tx1"/>
                        </a:solidFill>
                        <a:latin typeface="Cambria Math" panose="02040503050406030204" pitchFamily="18" charset="0"/>
                      </a:rPr>
                      <m:t>=</m:t>
                    </m:r>
                    <m:r>
                      <a:rPr lang="en-US" sz="2200" b="1" i="1" smtClean="0">
                        <a:solidFill>
                          <a:schemeClr val="tx1"/>
                        </a:solidFill>
                        <a:latin typeface="Cambria Math" panose="02040503050406030204" pitchFamily="18" charset="0"/>
                      </a:rPr>
                      <m:t>𝒃</m:t>
                    </m:r>
                    <m:r>
                      <a:rPr lang="en-US" sz="2200" b="1" i="1" smtClean="0">
                        <a:solidFill>
                          <a:schemeClr val="tx1"/>
                        </a:solidFill>
                        <a:latin typeface="Cambria Math" panose="02040503050406030204" pitchFamily="18" charset="0"/>
                      </a:rPr>
                      <m:t>−</m:t>
                    </m:r>
                    <m:r>
                      <a:rPr lang="en-US" sz="2200" b="1" i="1" smtClean="0">
                        <a:solidFill>
                          <a:schemeClr val="tx1"/>
                        </a:solidFill>
                        <a:latin typeface="Cambria Math" panose="02040503050406030204" pitchFamily="18" charset="0"/>
                      </a:rPr>
                      <m:t>𝒑</m:t>
                    </m:r>
                  </m:oMath>
                </a14:m>
                <a:r>
                  <a:rPr lang="en-US" sz="2200" dirty="0">
                    <a:solidFill>
                      <a:schemeClr val="tx1"/>
                    </a:solidFill>
                  </a:rPr>
                  <a:t> </a:t>
                </a:r>
                <a:r>
                  <a:rPr lang="en-US" sz="2200">
                    <a:solidFill>
                      <a:schemeClr val="tx1"/>
                    </a:solidFill>
                  </a:rPr>
                  <a:t>trực giao với mặt phẳng chứa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dirty="0"/>
                  <a:t> </a:t>
                </a:r>
                <a:r>
                  <a:rPr lang="en-US" sz="2200"/>
                  <a:t>nên ta có:</a:t>
                </a:r>
              </a:p>
              <a:p>
                <a:pPr marL="177800" indent="0">
                  <a:lnSpc>
                    <a:spcPct val="100000"/>
                  </a:lnSpc>
                  <a:spcBef>
                    <a:spcPts val="0"/>
                  </a:spcBef>
                  <a:buNone/>
                </a:pPr>
                <a14:m>
                  <m:oMathPara xmlns:m="http://schemas.openxmlformats.org/officeDocument/2006/math">
                    <m:oMathParaPr>
                      <m:jc m:val="centerGroup"/>
                    </m:oMathParaPr>
                    <m:oMath xmlns:m="http://schemas.openxmlformats.org/officeDocument/2006/math">
                      <m:d>
                        <m:dPr>
                          <m:begChr m:val="["/>
                          <m:endChr m:val="]"/>
                          <m:ctrlPr>
                            <a:rPr lang="en-US" sz="2200" b="1" i="1">
                              <a:latin typeface="Cambria Math" panose="02040503050406030204" pitchFamily="18" charset="0"/>
                            </a:rPr>
                          </m:ctrlPr>
                        </m:dPr>
                        <m:e>
                          <m:eqArr>
                            <m:eqArrPr>
                              <m:ctrlPr>
                                <a:rPr lang="en-US" sz="2200" b="1" i="1">
                                  <a:latin typeface="Cambria Math" panose="02040503050406030204" pitchFamily="18" charset="0"/>
                                </a:rPr>
                              </m:ctrlPr>
                            </m:eqArrPr>
                            <m:e>
                              <m:sSubSup>
                                <m:sSubSupPr>
                                  <m:ctrlPr>
                                    <a:rPr lang="en-US" sz="2200" b="1" i="1" smtClean="0">
                                      <a:latin typeface="Cambria Math" panose="02040503050406030204" pitchFamily="18" charset="0"/>
                                    </a:rPr>
                                  </m:ctrlPr>
                                </m:sSubSupPr>
                                <m:e>
                                  <m:r>
                                    <a:rPr lang="en-US" sz="2200" b="1" i="1" smtClean="0">
                                      <a:latin typeface="Cambria Math" panose="02040503050406030204" pitchFamily="18" charset="0"/>
                                    </a:rPr>
                                    <m:t>−−</m:t>
                                  </m:r>
                                  <m:r>
                                    <a:rPr lang="en-US" sz="2200" b="1" i="1" smtClean="0">
                                      <a:latin typeface="Cambria Math" panose="02040503050406030204" pitchFamily="18" charset="0"/>
                                    </a:rPr>
                                    <m:t>𝒂</m:t>
                                  </m:r>
                                </m:e>
                                <m:sub>
                                  <m:r>
                                    <a:rPr lang="en-US" sz="2200" b="0" i="1">
                                      <a:latin typeface="Cambria Math" panose="02040503050406030204" pitchFamily="18" charset="0"/>
                                    </a:rPr>
                                    <m:t>1</m:t>
                                  </m:r>
                                </m:sub>
                                <m:sup>
                                  <m:r>
                                    <a:rPr lang="en-US" sz="2200" b="0" i="1" smtClean="0">
                                      <a:latin typeface="Cambria Math" panose="02040503050406030204" pitchFamily="18" charset="0"/>
                                    </a:rPr>
                                    <m:t>𝑇</m:t>
                                  </m:r>
                                </m:sup>
                              </m:sSubSup>
                              <m:r>
                                <a:rPr lang="en-US" sz="2200" b="1" i="1" smtClean="0">
                                  <a:latin typeface="Cambria Math" panose="02040503050406030204" pitchFamily="18" charset="0"/>
                                </a:rPr>
                                <m:t>−−</m:t>
                              </m:r>
                            </m:e>
                            <m:e>
                              <m:sSubSup>
                                <m:sSubSupPr>
                                  <m:ctrlPr>
                                    <a:rPr lang="en-US" sz="2200" b="1" i="1">
                                      <a:latin typeface="Cambria Math" panose="02040503050406030204" pitchFamily="18" charset="0"/>
                                    </a:rPr>
                                  </m:ctrlPr>
                                </m:sSubSupPr>
                                <m:e>
                                  <m:r>
                                    <a:rPr lang="en-US" sz="2200" b="1" i="1" smtClean="0">
                                      <a:latin typeface="Cambria Math" panose="02040503050406030204" pitchFamily="18" charset="0"/>
                                    </a:rPr>
                                    <m:t>−−</m:t>
                                  </m:r>
                                  <m:r>
                                    <a:rPr lang="en-US" sz="2200" b="1" i="1">
                                      <a:latin typeface="Cambria Math" panose="02040503050406030204" pitchFamily="18" charset="0"/>
                                    </a:rPr>
                                    <m:t>𝒂</m:t>
                                  </m:r>
                                </m:e>
                                <m:sub>
                                  <m:r>
                                    <a:rPr lang="en-US" sz="2200" b="0" i="1" smtClean="0">
                                      <a:latin typeface="Cambria Math" panose="02040503050406030204" pitchFamily="18" charset="0"/>
                                    </a:rPr>
                                    <m:t>2</m:t>
                                  </m:r>
                                </m:sub>
                                <m:sup>
                                  <m:r>
                                    <a:rPr lang="en-US" sz="2200" i="1">
                                      <a:latin typeface="Cambria Math" panose="02040503050406030204" pitchFamily="18" charset="0"/>
                                    </a:rPr>
                                    <m:t>𝑇</m:t>
                                  </m:r>
                                </m:sup>
                              </m:sSubSup>
                              <m:r>
                                <a:rPr lang="en-US" sz="2200" b="1" i="1" smtClean="0">
                                  <a:latin typeface="Cambria Math" panose="02040503050406030204" pitchFamily="18" charset="0"/>
                                </a:rPr>
                                <m:t>−−</m:t>
                              </m:r>
                            </m:e>
                          </m:eqArr>
                        </m:e>
                      </m:d>
                      <m:d>
                        <m:dPr>
                          <m:begChr m:val="["/>
                          <m:endChr m:val="]"/>
                          <m:ctrlPr>
                            <a:rPr lang="en-US" sz="2200" b="1" i="1" smtClean="0">
                              <a:latin typeface="Cambria Math" panose="02040503050406030204" pitchFamily="18" charset="0"/>
                            </a:rPr>
                          </m:ctrlPr>
                        </m:dPr>
                        <m:e>
                          <m:eqArr>
                            <m:eqArrPr>
                              <m:ctrlPr>
                                <a:rPr lang="en-US" sz="2200" b="1" i="1" smtClean="0">
                                  <a:latin typeface="Cambria Math" panose="02040503050406030204" pitchFamily="18" charset="0"/>
                                </a:rPr>
                              </m:ctrlPr>
                            </m:eqArrPr>
                            <m:e>
                              <m:r>
                                <a:rPr lang="en-US" sz="2200" b="1" i="1" smtClean="0">
                                  <a:latin typeface="Cambria Math" panose="02040503050406030204" pitchFamily="18" charset="0"/>
                                </a:rPr>
                                <m:t>|</m:t>
                              </m:r>
                            </m:e>
                            <m:e>
                              <m:r>
                                <a:rPr lang="en-US" sz="2200" b="1" i="1" smtClean="0">
                                  <a:latin typeface="Cambria Math" panose="02040503050406030204" pitchFamily="18" charset="0"/>
                                </a:rPr>
                                <m:t>𝒆</m:t>
                              </m:r>
                            </m:e>
                            <m:e>
                              <m:r>
                                <a:rPr lang="en-US" sz="2200" b="0" i="1" smtClean="0">
                                  <a:latin typeface="Cambria Math" panose="02040503050406030204" pitchFamily="18" charset="0"/>
                                </a:rPr>
                                <m:t>|</m:t>
                              </m:r>
                            </m:e>
                          </m:eqArr>
                        </m:e>
                      </m:d>
                      <m:r>
                        <a:rPr lang="en-US" sz="2200" b="1" i="1" smtClean="0">
                          <a:latin typeface="Cambria Math" panose="02040503050406030204" pitchFamily="18" charset="0"/>
                        </a:rPr>
                        <m:t>=</m:t>
                      </m:r>
                      <m:d>
                        <m:dPr>
                          <m:begChr m:val="["/>
                          <m:endChr m:val="]"/>
                          <m:ctrlPr>
                            <a:rPr lang="en-US" sz="2200" b="1" i="1" smtClean="0">
                              <a:latin typeface="Cambria Math" panose="02040503050406030204" pitchFamily="18" charset="0"/>
                            </a:rPr>
                          </m:ctrlPr>
                        </m:dPr>
                        <m:e>
                          <m:eqArr>
                            <m:eqArrPr>
                              <m:ctrlPr>
                                <a:rPr lang="en-US" sz="2200" i="1" smtClean="0">
                                  <a:latin typeface="Cambria Math" panose="02040503050406030204" pitchFamily="18" charset="0"/>
                                </a:rPr>
                              </m:ctrlPr>
                            </m:eqArrPr>
                            <m:e>
                              <m:r>
                                <a:rPr lang="en-US" sz="2200" b="0" i="1" smtClean="0">
                                  <a:latin typeface="Cambria Math" panose="02040503050406030204" pitchFamily="18" charset="0"/>
                                </a:rPr>
                                <m:t>0</m:t>
                              </m:r>
                            </m:e>
                            <m:e>
                              <m:r>
                                <a:rPr lang="en-US" sz="2200" b="0" i="1" smtClean="0">
                                  <a:latin typeface="Cambria Math" panose="02040503050406030204" pitchFamily="18" charset="0"/>
                                </a:rPr>
                                <m:t>0</m:t>
                              </m:r>
                            </m:e>
                          </m:eqArr>
                        </m:e>
                      </m:d>
                    </m:oMath>
                  </m:oMathPara>
                </a14:m>
                <a:endParaRPr lang="en-US" sz="2200"/>
              </a:p>
              <a:p>
                <a:pPr marL="177800" indent="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𝐴</m:t>
                          </m:r>
                        </m:e>
                        <m:sup>
                          <m:r>
                            <a:rPr lang="en-US" sz="2200" b="0" i="1" smtClean="0">
                              <a:latin typeface="Cambria Math" panose="02040503050406030204" pitchFamily="18" charset="0"/>
                            </a:rPr>
                            <m:t>𝑇</m:t>
                          </m:r>
                        </m:sup>
                      </m:sSup>
                      <m:r>
                        <a:rPr lang="en-US" sz="2200" b="1" i="1" smtClean="0">
                          <a:latin typeface="Cambria Math" panose="02040503050406030204" pitchFamily="18" charset="0"/>
                        </a:rPr>
                        <m:t>𝒆</m:t>
                      </m:r>
                      <m:r>
                        <a:rPr lang="en-US" sz="2200" b="1" i="1" smtClean="0">
                          <a:latin typeface="Cambria Math" panose="02040503050406030204" pitchFamily="18" charset="0"/>
                        </a:rPr>
                        <m:t>=</m:t>
                      </m:r>
                      <m:r>
                        <a:rPr lang="en-US" sz="2200" b="1" i="1" smtClean="0">
                          <a:latin typeface="Cambria Math" panose="02040503050406030204" pitchFamily="18" charset="0"/>
                        </a:rPr>
                        <m:t>𝟎</m:t>
                      </m:r>
                    </m:oMath>
                  </m:oMathPara>
                </a14:m>
                <a:endParaRPr lang="en-US" sz="2200" b="1"/>
              </a:p>
              <a:p>
                <a:pPr marL="177800" indent="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d>
                        <m:dPr>
                          <m:ctrlPr>
                            <a:rPr lang="en-US" sz="2200" b="1" i="1">
                              <a:latin typeface="Cambria Math" panose="02040503050406030204" pitchFamily="18" charset="0"/>
                            </a:rPr>
                          </m:ctrlPr>
                        </m:dPr>
                        <m:e>
                          <m:r>
                            <a:rPr lang="en-US" sz="2200" b="1" i="1">
                              <a:latin typeface="Cambria Math" panose="02040503050406030204" pitchFamily="18" charset="0"/>
                            </a:rPr>
                            <m:t>𝒃</m:t>
                          </m:r>
                          <m:r>
                            <a:rPr lang="en-US" sz="2200" b="1" i="1">
                              <a:latin typeface="Cambria Math" panose="02040503050406030204" pitchFamily="18" charset="0"/>
                            </a:rPr>
                            <m:t>−</m:t>
                          </m:r>
                          <m:r>
                            <a:rPr lang="en-US" sz="2200" b="0" i="1" smtClean="0">
                              <a:latin typeface="Cambria Math" panose="02040503050406030204" pitchFamily="18" charset="0"/>
                            </a:rPr>
                            <m:t>𝐴</m:t>
                          </m:r>
                          <m:r>
                            <a:rPr lang="en-US" sz="2200" b="1" i="1" smtClean="0">
                              <a:latin typeface="Cambria Math" panose="02040503050406030204" pitchFamily="18" charset="0"/>
                            </a:rPr>
                            <m:t>𝒙</m:t>
                          </m:r>
                        </m:e>
                      </m:d>
                      <m:r>
                        <a:rPr lang="en-US" sz="2200" b="1" i="1">
                          <a:latin typeface="Cambria Math" panose="02040503050406030204" pitchFamily="18" charset="0"/>
                        </a:rPr>
                        <m:t>=</m:t>
                      </m:r>
                      <m:r>
                        <a:rPr lang="en-US" sz="2200" b="1" i="1">
                          <a:latin typeface="Cambria Math" panose="02040503050406030204" pitchFamily="18" charset="0"/>
                        </a:rPr>
                        <m:t>𝟎</m:t>
                      </m:r>
                    </m:oMath>
                  </m:oMathPara>
                </a14:m>
                <a:endParaRPr lang="en-US" sz="2200" b="1"/>
              </a:p>
              <a:p>
                <a:pPr marL="177800" indent="0">
                  <a:lnSpc>
                    <a:spcPct val="150000"/>
                  </a:lnSpc>
                  <a:spcBef>
                    <a:spcPts val="0"/>
                  </a:spcBef>
                  <a:buNone/>
                </a:pPr>
                <a14:m>
                  <m:oMathPara xmlns:m="http://schemas.openxmlformats.org/officeDocument/2006/math">
                    <m:oMathParaPr>
                      <m:jc m:val="centerGroup"/>
                    </m:oMathParaPr>
                    <m:oMath xmlns:m="http://schemas.openxmlformats.org/officeDocument/2006/math">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r>
                        <a:rPr lang="en-US" sz="2200" i="1">
                          <a:latin typeface="Cambria Math" panose="02040503050406030204" pitchFamily="18" charset="0"/>
                        </a:rPr>
                        <m:t>𝐴</m:t>
                      </m:r>
                      <m:r>
                        <a:rPr lang="en-US" sz="2200" b="1" i="1">
                          <a:latin typeface="Cambria Math" panose="02040503050406030204" pitchFamily="18" charset="0"/>
                        </a:rPr>
                        <m:t>𝒙</m:t>
                      </m:r>
                      <m:r>
                        <a:rPr lang="en-US" sz="2200" b="1" i="1" smtClean="0">
                          <a:latin typeface="Cambria Math" panose="02040503050406030204" pitchFamily="18" charset="0"/>
                        </a:rPr>
                        <m:t>=</m:t>
                      </m:r>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r>
                        <a:rPr lang="en-US" sz="2200" b="1" i="1" smtClean="0">
                          <a:latin typeface="Cambria Math" panose="02040503050406030204" pitchFamily="18" charset="0"/>
                        </a:rPr>
                        <m:t>𝒃</m:t>
                      </m:r>
                    </m:oMath>
                  </m:oMathPara>
                </a14:m>
                <a:endParaRPr lang="en-US" sz="2200" b="1"/>
              </a:p>
              <a:p>
                <a:pPr marL="177800" indent="0">
                  <a:lnSpc>
                    <a:spcPct val="150000"/>
                  </a:lnSpc>
                  <a:spcBef>
                    <a:spcPts val="0"/>
                  </a:spcBef>
                  <a:buNone/>
                </a:pPr>
                <a14:m>
                  <m:oMathPara xmlns:m="http://schemas.openxmlformats.org/officeDocument/2006/math">
                    <m:oMathParaPr>
                      <m:jc m:val="centerGroup"/>
                    </m:oMathParaPr>
                    <m:oMath xmlns:m="http://schemas.openxmlformats.org/officeDocument/2006/math">
                      <m:r>
                        <a:rPr lang="en-US" sz="2200" b="1" i="1" smtClean="0">
                          <a:latin typeface="Cambria Math" panose="02040503050406030204" pitchFamily="18" charset="0"/>
                        </a:rPr>
                        <m:t>𝒙</m:t>
                      </m:r>
                      <m:r>
                        <a:rPr lang="en-US" sz="2200" b="1" i="1" smtClean="0">
                          <a:latin typeface="Cambria Math" panose="02040503050406030204" pitchFamily="18" charset="0"/>
                        </a:rPr>
                        <m:t>=</m:t>
                      </m:r>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m:t>
                          </m:r>
                          <m:sSup>
                            <m:sSupPr>
                              <m:ctrlPr>
                                <a:rPr lang="en-US" sz="2200" i="1">
                                  <a:latin typeface="Cambria Math" panose="02040503050406030204" pitchFamily="18" charset="0"/>
                                </a:rPr>
                              </m:ctrlPr>
                            </m:sSupPr>
                            <m:e>
                              <m:r>
                                <a:rPr lang="en-US" sz="2200" b="0" i="1">
                                  <a:latin typeface="Cambria Math" panose="02040503050406030204" pitchFamily="18" charset="0"/>
                                </a:rPr>
                                <m:t>𝐴</m:t>
                              </m:r>
                            </m:e>
                            <m:sup>
                              <m:r>
                                <a:rPr lang="en-US" sz="2200" b="0" i="1">
                                  <a:latin typeface="Cambria Math" panose="02040503050406030204" pitchFamily="18" charset="0"/>
                                </a:rPr>
                                <m:t>𝑇</m:t>
                              </m:r>
                            </m:sup>
                          </m:sSup>
                          <m:r>
                            <a:rPr lang="en-US" sz="2200" b="0" i="1">
                              <a:latin typeface="Cambria Math" panose="02040503050406030204" pitchFamily="18" charset="0"/>
                            </a:rPr>
                            <m:t>𝐴</m:t>
                          </m:r>
                          <m:r>
                            <a:rPr lang="en-US" sz="2200" b="0" i="1" smtClean="0">
                              <a:latin typeface="Cambria Math" panose="02040503050406030204" pitchFamily="18" charset="0"/>
                            </a:rPr>
                            <m:t>)</m:t>
                          </m:r>
                        </m:e>
                        <m:sup>
                          <m:r>
                            <a:rPr lang="en-US" sz="2200" b="0" i="1" smtClean="0">
                              <a:latin typeface="Cambria Math" panose="02040503050406030204" pitchFamily="18" charset="0"/>
                            </a:rPr>
                            <m:t>−1</m:t>
                          </m:r>
                        </m:sup>
                      </m:sSup>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r>
                        <a:rPr lang="en-US" sz="2200" b="1" i="1">
                          <a:latin typeface="Cambria Math" panose="02040503050406030204" pitchFamily="18" charset="0"/>
                        </a:rPr>
                        <m:t>𝒃</m:t>
                      </m:r>
                    </m:oMath>
                  </m:oMathPara>
                </a14:m>
                <a:endParaRPr lang="en-US" sz="2200"/>
              </a:p>
              <a:p>
                <a:pPr marL="520700" indent="-342900">
                  <a:lnSpc>
                    <a:spcPct val="150000"/>
                  </a:lnSpc>
                  <a:spcBef>
                    <a:spcPts val="0"/>
                  </a:spcBef>
                </a:pPr>
                <a:r>
                  <a:rPr lang="en-US" sz="2200"/>
                  <a:t>Vector hình chiếu </a:t>
                </a:r>
                <a14:m>
                  <m:oMath xmlns:m="http://schemas.openxmlformats.org/officeDocument/2006/math">
                    <m:r>
                      <a:rPr lang="en-US" sz="2200" b="1" i="1" smtClean="0">
                        <a:latin typeface="Cambria Math" panose="02040503050406030204" pitchFamily="18" charset="0"/>
                      </a:rPr>
                      <m:t>𝒑</m:t>
                    </m:r>
                    <m:r>
                      <a:rPr lang="en-US" sz="2200" b="0" i="1" smtClean="0">
                        <a:latin typeface="Cambria Math" panose="02040503050406030204" pitchFamily="18" charset="0"/>
                      </a:rPr>
                      <m:t>=</m:t>
                    </m:r>
                    <m:r>
                      <a:rPr lang="en-US" sz="2200" b="0" i="1" smtClean="0">
                        <a:latin typeface="Cambria Math" panose="02040503050406030204" pitchFamily="18" charset="0"/>
                      </a:rPr>
                      <m:t>𝐴</m:t>
                    </m:r>
                    <m:r>
                      <a:rPr lang="en-US" sz="2200" b="1" i="1" smtClean="0">
                        <a:latin typeface="Cambria Math" panose="02040503050406030204" pitchFamily="18" charset="0"/>
                      </a:rPr>
                      <m:t>𝒙</m:t>
                    </m:r>
                    <m:r>
                      <a:rPr lang="en-US" sz="2200" b="0" i="1" smtClean="0">
                        <a:latin typeface="Cambria Math" panose="02040503050406030204" pitchFamily="18" charset="0"/>
                      </a:rPr>
                      <m:t>=</m:t>
                    </m:r>
                    <m:r>
                      <a:rPr lang="en-US" sz="2200" b="0" i="1" smtClean="0">
                        <a:latin typeface="Cambria Math" panose="02040503050406030204" pitchFamily="18" charset="0"/>
                      </a:rPr>
                      <m:t>𝐴</m:t>
                    </m:r>
                    <m:sSup>
                      <m:sSupPr>
                        <m:ctrlPr>
                          <a:rPr lang="en-US" sz="2200" i="1">
                            <a:latin typeface="Cambria Math" panose="02040503050406030204" pitchFamily="18" charset="0"/>
                          </a:rPr>
                        </m:ctrlPr>
                      </m:sSupPr>
                      <m:e>
                        <m:r>
                          <a:rPr lang="en-US" sz="2200" i="1">
                            <a:latin typeface="Cambria Math" panose="02040503050406030204" pitchFamily="18" charset="0"/>
                          </a:rPr>
                          <m:t>(</m:t>
                        </m:r>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r>
                          <a:rPr lang="en-US" sz="2200" i="1">
                            <a:latin typeface="Cambria Math" panose="02040503050406030204" pitchFamily="18" charset="0"/>
                          </a:rPr>
                          <m:t>𝐴</m:t>
                        </m:r>
                        <m:r>
                          <a:rPr lang="en-US" sz="2200" i="1">
                            <a:latin typeface="Cambria Math" panose="02040503050406030204" pitchFamily="18" charset="0"/>
                          </a:rPr>
                          <m:t>)</m:t>
                        </m:r>
                      </m:e>
                      <m:sup>
                        <m:r>
                          <a:rPr lang="en-US" sz="2200" i="1">
                            <a:latin typeface="Cambria Math" panose="02040503050406030204" pitchFamily="18" charset="0"/>
                          </a:rPr>
                          <m:t>−1</m:t>
                        </m:r>
                      </m:sup>
                    </m:sSup>
                    <m:sSup>
                      <m:sSupPr>
                        <m:ctrlPr>
                          <a:rPr lang="en-US" sz="2200" i="1">
                            <a:latin typeface="Cambria Math" panose="02040503050406030204" pitchFamily="18" charset="0"/>
                          </a:rPr>
                        </m:ctrlPr>
                      </m:sSupPr>
                      <m:e>
                        <m:r>
                          <a:rPr lang="en-US" sz="2200" i="1">
                            <a:latin typeface="Cambria Math" panose="02040503050406030204" pitchFamily="18" charset="0"/>
                          </a:rPr>
                          <m:t>𝐴</m:t>
                        </m:r>
                      </m:e>
                      <m:sup>
                        <m:r>
                          <a:rPr lang="en-US" sz="2200" i="1">
                            <a:latin typeface="Cambria Math" panose="02040503050406030204" pitchFamily="18" charset="0"/>
                          </a:rPr>
                          <m:t>𝑇</m:t>
                        </m:r>
                      </m:sup>
                    </m:sSup>
                    <m:r>
                      <a:rPr lang="en-US" sz="2200" b="1" i="1">
                        <a:latin typeface="Cambria Math" panose="02040503050406030204" pitchFamily="18" charset="0"/>
                      </a:rPr>
                      <m:t>𝒃</m:t>
                    </m:r>
                  </m:oMath>
                </a14:m>
                <a:r>
                  <a:rPr lang="en-US" sz="2200"/>
                  <a:t>.</a:t>
                </a:r>
              </a:p>
              <a:p>
                <a:pPr marL="520700" indent="-342900">
                  <a:lnSpc>
                    <a:spcPct val="150000"/>
                  </a:lnSpc>
                  <a:spcBef>
                    <a:spcPts val="0"/>
                  </a:spcBef>
                </a:pPr>
                <a:r>
                  <a:rPr lang="en-US" sz="2200"/>
                  <a:t>Ta có ma trận chiếu (projection matrix) </a:t>
                </a:r>
                <a14:m>
                  <m:oMath xmlns:m="http://schemas.openxmlformats.org/officeDocument/2006/math">
                    <m:r>
                      <a:rPr lang="en-US" sz="2200" b="0" i="1" smtClean="0">
                        <a:latin typeface="Cambria Math" panose="02040503050406030204" pitchFamily="18" charset="0"/>
                      </a:rPr>
                      <m:t>𝑃</m:t>
                    </m:r>
                  </m:oMath>
                </a14:m>
                <a:r>
                  <a:rPr lang="en-US" sz="2200"/>
                  <a:t> là:</a:t>
                </a:r>
              </a:p>
              <a:p>
                <a:pPr marL="177800" indent="0">
                  <a:lnSpc>
                    <a:spcPct val="114000"/>
                  </a:lnSpc>
                  <a:spcBef>
                    <a:spcPts val="0"/>
                  </a:spcBef>
                  <a:buNone/>
                </a:pPr>
                <a:endParaRPr lang="en-US" sz="2400"/>
              </a:p>
              <a:p>
                <a:pPr marL="520700" indent="-342900">
                  <a:lnSpc>
                    <a:spcPct val="114000"/>
                  </a:lnSpc>
                  <a:spcBef>
                    <a:spcPts val="0"/>
                  </a:spcBef>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4FFA2AC9-0ABF-B4B6-7C33-968BF05EB092}"/>
                  </a:ext>
                </a:extLst>
              </p:cNvPr>
              <p:cNvSpPr txBox="1">
                <a:spLocks noGrp="1" noRot="1" noChangeAspect="1" noMove="1" noResize="1" noEditPoints="1" noAdjustHandles="1" noChangeArrowheads="1" noChangeShapeType="1" noTextEdit="1"/>
              </p:cNvSpPr>
              <p:nvPr>
                <p:ph type="body" idx="1"/>
              </p:nvPr>
            </p:nvSpPr>
            <p:spPr>
              <a:xfrm>
                <a:off x="408022" y="877507"/>
                <a:ext cx="7073433" cy="5598112"/>
              </a:xfrm>
              <a:prstGeom prst="rect">
                <a:avLst/>
              </a:prstGeom>
              <a:blipFill>
                <a:blip r:embed="rId3"/>
                <a:stretch>
                  <a:fillRect/>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964A660F-3827-F086-1F5B-02FF6831E2BD}"/>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AE06CB83-D852-2118-36A8-79864A8F3CD4}"/>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14</a:t>
            </a:fld>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479408BC-B78A-6FE0-634C-E6DE97847CD6}"/>
                  </a:ext>
                </a:extLst>
              </p:cNvPr>
              <p:cNvSpPr txBox="1"/>
              <p:nvPr/>
            </p:nvSpPr>
            <p:spPr>
              <a:xfrm>
                <a:off x="3074324" y="6052554"/>
                <a:ext cx="2186431" cy="423065"/>
              </a:xfrm>
              <a:prstGeom prst="rect">
                <a:avLst/>
              </a:prstGeom>
              <a:noFill/>
              <a:ln>
                <a:solidFill>
                  <a:schemeClr val="tx1"/>
                </a:solidFill>
                <a:prstDash val="solid"/>
              </a:ln>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𝑃</m:t>
                      </m:r>
                      <m:r>
                        <a:rPr lang="en-US" sz="2200" b="0" i="1" smtClean="0">
                          <a:latin typeface="Cambria Math" panose="02040503050406030204" pitchFamily="18" charset="0"/>
                        </a:rPr>
                        <m:t>=</m:t>
                      </m:r>
                      <m:r>
                        <a:rPr lang="en-US" sz="2000" i="1">
                          <a:latin typeface="Cambria Math" panose="02040503050406030204" pitchFamily="18" charset="0"/>
                        </a:rPr>
                        <m:t>𝐴</m:t>
                      </m:r>
                      <m:sSup>
                        <m:sSupPr>
                          <m:ctrlPr>
                            <a:rPr lang="en-US" sz="2000" i="1">
                              <a:latin typeface="Cambria Math" panose="02040503050406030204" pitchFamily="18" charset="0"/>
                            </a:rPr>
                          </m:ctrlPr>
                        </m:sSupPr>
                        <m:e>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𝐴</m:t>
                              </m:r>
                            </m:e>
                            <m:sup>
                              <m:r>
                                <a:rPr lang="en-US" sz="2000" i="1">
                                  <a:latin typeface="Cambria Math" panose="02040503050406030204" pitchFamily="18" charset="0"/>
                                </a:rPr>
                                <m:t>𝑇</m:t>
                              </m:r>
                            </m:sup>
                          </m:sSup>
                          <m:r>
                            <a:rPr lang="en-US" sz="2000" i="1">
                              <a:latin typeface="Cambria Math" panose="02040503050406030204" pitchFamily="18" charset="0"/>
                            </a:rPr>
                            <m:t>𝐴</m:t>
                          </m:r>
                          <m:r>
                            <a:rPr lang="en-US" sz="2000" i="1">
                              <a:latin typeface="Cambria Math" panose="02040503050406030204" pitchFamily="18" charset="0"/>
                            </a:rPr>
                            <m:t>)</m:t>
                          </m:r>
                        </m:e>
                        <m:sup>
                          <m:r>
                            <a:rPr lang="en-US" sz="2000" i="1">
                              <a:latin typeface="Cambria Math" panose="02040503050406030204" pitchFamily="18" charset="0"/>
                            </a:rPr>
                            <m:t>−1</m:t>
                          </m:r>
                        </m:sup>
                      </m:sSup>
                      <m:sSup>
                        <m:sSupPr>
                          <m:ctrlPr>
                            <a:rPr lang="en-US" sz="2000" i="1">
                              <a:latin typeface="Cambria Math" panose="02040503050406030204" pitchFamily="18" charset="0"/>
                            </a:rPr>
                          </m:ctrlPr>
                        </m:sSupPr>
                        <m:e>
                          <m:r>
                            <a:rPr lang="en-US" sz="2000" i="1">
                              <a:latin typeface="Cambria Math" panose="02040503050406030204" pitchFamily="18" charset="0"/>
                            </a:rPr>
                            <m:t>𝐴</m:t>
                          </m:r>
                        </m:e>
                        <m:sup>
                          <m:r>
                            <a:rPr lang="en-US" sz="2000" i="1">
                              <a:latin typeface="Cambria Math" panose="02040503050406030204" pitchFamily="18" charset="0"/>
                            </a:rPr>
                            <m:t>𝑇</m:t>
                          </m:r>
                        </m:sup>
                      </m:sSup>
                    </m:oMath>
                  </m:oMathPara>
                </a14:m>
                <a:endParaRPr lang="en-US" sz="2200"/>
              </a:p>
            </p:txBody>
          </p:sp>
        </mc:Choice>
        <mc:Fallback xmlns="">
          <p:sp>
            <p:nvSpPr>
              <p:cNvPr id="2" name="TextBox 1">
                <a:extLst>
                  <a:ext uri="{FF2B5EF4-FFF2-40B4-BE49-F238E27FC236}">
                    <a16:creationId xmlns:a16="http://schemas.microsoft.com/office/drawing/2014/main" id="{479408BC-B78A-6FE0-634C-E6DE97847CD6}"/>
                  </a:ext>
                </a:extLst>
              </p:cNvPr>
              <p:cNvSpPr txBox="1">
                <a:spLocks noRot="1" noChangeAspect="1" noMove="1" noResize="1" noEditPoints="1" noAdjustHandles="1" noChangeArrowheads="1" noChangeShapeType="1" noTextEdit="1"/>
              </p:cNvSpPr>
              <p:nvPr/>
            </p:nvSpPr>
            <p:spPr>
              <a:xfrm>
                <a:off x="3074324" y="6052554"/>
                <a:ext cx="2186431" cy="423065"/>
              </a:xfrm>
              <a:prstGeom prst="rect">
                <a:avLst/>
              </a:prstGeom>
              <a:blipFill>
                <a:blip r:embed="rId4"/>
                <a:stretch>
                  <a:fillRect b="-14085"/>
                </a:stretch>
              </a:blipFill>
              <a:ln>
                <a:solidFill>
                  <a:schemeClr val="tx1"/>
                </a:solidFill>
                <a:prstDash val="solid"/>
              </a:ln>
            </p:spPr>
            <p:txBody>
              <a:bodyPr/>
              <a:lstStyle/>
              <a:p>
                <a:r>
                  <a:rPr lang="en-US">
                    <a:noFill/>
                  </a:rPr>
                  <a:t> </a:t>
                </a:r>
              </a:p>
            </p:txBody>
          </p:sp>
        </mc:Fallback>
      </mc:AlternateContent>
      <p:pic>
        <p:nvPicPr>
          <p:cNvPr id="3" name="Picture 2">
            <a:extLst>
              <a:ext uri="{FF2B5EF4-FFF2-40B4-BE49-F238E27FC236}">
                <a16:creationId xmlns:a16="http://schemas.microsoft.com/office/drawing/2014/main" id="{7118C790-C458-F5B0-EDF6-502FAEFD07BB}"/>
              </a:ext>
            </a:extLst>
          </p:cNvPr>
          <p:cNvPicPr>
            <a:picLocks noChangeAspect="1"/>
          </p:cNvPicPr>
          <p:nvPr/>
        </p:nvPicPr>
        <p:blipFill>
          <a:blip r:embed="rId5"/>
          <a:srcRect/>
          <a:stretch/>
        </p:blipFill>
        <p:spPr>
          <a:xfrm>
            <a:off x="7642518" y="516442"/>
            <a:ext cx="4205999" cy="2648220"/>
          </a:xfrm>
          <a:prstGeom prst="rect">
            <a:avLst/>
          </a:prstGeom>
        </p:spPr>
      </p:pic>
      <mc:AlternateContent xmlns:mc="http://schemas.openxmlformats.org/markup-compatibility/2006" xmlns:a14="http://schemas.microsoft.com/office/drawing/2010/main">
        <mc:Choice Requires="a14">
          <p:sp>
            <p:nvSpPr>
              <p:cNvPr id="4" name="Google Shape;374;p5">
                <a:extLst>
                  <a:ext uri="{FF2B5EF4-FFF2-40B4-BE49-F238E27FC236}">
                    <a16:creationId xmlns:a16="http://schemas.microsoft.com/office/drawing/2014/main" id="{F44B72C1-F123-EC5D-7E0F-A6C7E9133A08}"/>
                  </a:ext>
                </a:extLst>
              </p:cNvPr>
              <p:cNvSpPr txBox="1">
                <a:spLocks/>
              </p:cNvSpPr>
              <p:nvPr/>
            </p:nvSpPr>
            <p:spPr>
              <a:xfrm>
                <a:off x="7343690" y="3215824"/>
                <a:ext cx="4440288" cy="208309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20700" indent="-342900" algn="l">
                  <a:lnSpc>
                    <a:spcPct val="114000"/>
                  </a:lnSpc>
                  <a:spcBef>
                    <a:spcPts val="0"/>
                  </a:spcBef>
                  <a:buFont typeface="Wingdings" panose="05000000000000000000" pitchFamily="2" charset="2"/>
                  <a:buChar char="Ø"/>
                </a:pPr>
                <a:r>
                  <a:rPr lang="en-US" sz="2200"/>
                  <a:t>Chọn 2 vector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a:t> độc lập với nhau trong mặt phẳng để tạo thành một cơ sở.</a:t>
                </a:r>
              </a:p>
              <a:p>
                <a:pPr marL="177800" indent="0" algn="l">
                  <a:lnSpc>
                    <a:spcPct val="114000"/>
                  </a:lnSpc>
                  <a:spcBef>
                    <a:spcPts val="0"/>
                  </a:spcBef>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𝐴</m:t>
                      </m:r>
                      <m:r>
                        <a:rPr lang="en-US" sz="2200" b="0" i="1" smtClean="0">
                          <a:latin typeface="Cambria Math" panose="02040503050406030204" pitchFamily="18" charset="0"/>
                        </a:rPr>
                        <m:t>=</m:t>
                      </m:r>
                      <m:d>
                        <m:dPr>
                          <m:begChr m:val="["/>
                          <m:endChr m:val="]"/>
                          <m:ctrlPr>
                            <a:rPr lang="en-US" sz="2200" b="0" i="1" smtClean="0">
                              <a:latin typeface="Cambria Math" panose="02040503050406030204" pitchFamily="18" charset="0"/>
                            </a:rPr>
                          </m:ctrlPr>
                        </m:dPr>
                        <m:e>
                          <m:m>
                            <m:mPr>
                              <m:mcs>
                                <m:mc>
                                  <m:mcPr>
                                    <m:count m:val="2"/>
                                    <m:mcJc m:val="center"/>
                                  </m:mcPr>
                                </m:mc>
                              </m:mcs>
                              <m:ctrlPr>
                                <a:rPr lang="en-US" sz="2200" b="0" i="1" smtClean="0">
                                  <a:latin typeface="Cambria Math" panose="02040503050406030204" pitchFamily="18" charset="0"/>
                                </a:rPr>
                              </m:ctrlPr>
                            </m:mPr>
                            <m:mr>
                              <m:e>
                                <m:r>
                                  <m:rPr>
                                    <m:brk m:alnAt="7"/>
                                  </m:rPr>
                                  <a:rPr lang="en-US" sz="2200" b="0" i="1" smtClean="0">
                                    <a:latin typeface="Cambria Math" panose="02040503050406030204" pitchFamily="18" charset="0"/>
                                  </a:rPr>
                                  <m:t>|</m:t>
                                </m:r>
                              </m:e>
                              <m:e>
                                <m:r>
                                  <a:rPr lang="en-US" sz="2200" b="0" i="1" smtClean="0">
                                    <a:latin typeface="Cambria Math" panose="02040503050406030204" pitchFamily="18" charset="0"/>
                                  </a:rPr>
                                  <m:t>|</m:t>
                                </m:r>
                              </m:e>
                            </m:mr>
                            <m:mr>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e>
                              <m:e>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e>
                            </m:mr>
                            <m:mr>
                              <m:e>
                                <m:r>
                                  <a:rPr lang="en-US" sz="2200" b="0" i="1" smtClean="0">
                                    <a:latin typeface="Cambria Math" panose="02040503050406030204" pitchFamily="18" charset="0"/>
                                  </a:rPr>
                                  <m:t>|</m:t>
                                </m:r>
                              </m:e>
                              <m:e>
                                <m:r>
                                  <a:rPr lang="en-US" sz="2200" b="0" i="1" smtClean="0">
                                    <a:latin typeface="Cambria Math" panose="02040503050406030204" pitchFamily="18" charset="0"/>
                                  </a:rPr>
                                  <m:t>|</m:t>
                                </m:r>
                              </m:e>
                            </m:mr>
                          </m:m>
                        </m:e>
                      </m:d>
                    </m:oMath>
                  </m:oMathPara>
                </a14:m>
                <a:endParaRPr lang="en-US" sz="2200" dirty="0"/>
              </a:p>
              <a:p>
                <a:pPr marL="520700" indent="-342900" algn="l">
                  <a:lnSpc>
                    <a:spcPct val="114000"/>
                  </a:lnSpc>
                  <a:spcBef>
                    <a:spcPts val="0"/>
                  </a:spcBef>
                  <a:buFont typeface="Wingdings" panose="05000000000000000000" pitchFamily="2" charset="2"/>
                  <a:buChar char="Ø"/>
                </a:pPr>
                <a14:m>
                  <m:oMath xmlns:m="http://schemas.openxmlformats.org/officeDocument/2006/math">
                    <m:r>
                      <a:rPr lang="en-US" sz="2200" b="1" i="1" smtClean="0">
                        <a:latin typeface="Cambria Math" panose="02040503050406030204" pitchFamily="18" charset="0"/>
                      </a:rPr>
                      <m:t>𝒑</m:t>
                    </m:r>
                  </m:oMath>
                </a14:m>
                <a:r>
                  <a:rPr lang="en-US" sz="2200" dirty="0"/>
                  <a:t> </a:t>
                </a:r>
                <a:r>
                  <a:rPr lang="en-US" sz="2200"/>
                  <a:t>là một tổ hợp tuyến tính của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1</m:t>
                        </m:r>
                      </m:sub>
                    </m:sSub>
                  </m:oMath>
                </a14:m>
                <a:r>
                  <a:rPr lang="en-US" sz="2200">
                    <a:solidFill>
                      <a:schemeClr val="tx1"/>
                    </a:solidFill>
                  </a:rPr>
                  <a:t> và </a:t>
                </a:r>
                <a14:m>
                  <m:oMath xmlns:m="http://schemas.openxmlformats.org/officeDocument/2006/math">
                    <m:sSub>
                      <m:sSubPr>
                        <m:ctrlPr>
                          <a:rPr lang="en-US" sz="2200" i="1">
                            <a:solidFill>
                              <a:schemeClr val="tx1"/>
                            </a:solidFill>
                            <a:latin typeface="Cambria Math" panose="02040503050406030204" pitchFamily="18" charset="0"/>
                          </a:rPr>
                        </m:ctrlPr>
                      </m:sSubPr>
                      <m:e>
                        <m:r>
                          <a:rPr lang="en-US" sz="2200" b="1" i="1">
                            <a:solidFill>
                              <a:schemeClr val="tx1"/>
                            </a:solidFill>
                            <a:latin typeface="Cambria Math" panose="02040503050406030204" pitchFamily="18" charset="0"/>
                          </a:rPr>
                          <m:t>𝒂</m:t>
                        </m:r>
                      </m:e>
                      <m:sub>
                        <m:r>
                          <a:rPr lang="en-US" sz="2200" i="1">
                            <a:solidFill>
                              <a:schemeClr val="tx1"/>
                            </a:solidFill>
                            <a:latin typeface="Cambria Math" panose="02040503050406030204" pitchFamily="18" charset="0"/>
                          </a:rPr>
                          <m:t>2</m:t>
                        </m:r>
                      </m:sub>
                    </m:sSub>
                  </m:oMath>
                </a14:m>
                <a:r>
                  <a:rPr lang="en-US" sz="2200" dirty="0"/>
                  <a:t>.</a:t>
                </a:r>
              </a:p>
              <a:p>
                <a:pPr marL="520700" indent="-342900" algn="l">
                  <a:lnSpc>
                    <a:spcPct val="114000"/>
                  </a:lnSpc>
                  <a:spcBef>
                    <a:spcPts val="0"/>
                  </a:spcBef>
                  <a:buFont typeface="Wingdings" panose="05000000000000000000" pitchFamily="2" charset="2"/>
                  <a:buChar char="Ø"/>
                </a:pPr>
                <a:endParaRPr lang="en-US" sz="2200" dirty="0"/>
              </a:p>
            </p:txBody>
          </p:sp>
        </mc:Choice>
        <mc:Fallback xmlns="">
          <p:sp>
            <p:nvSpPr>
              <p:cNvPr id="4" name="Google Shape;374;p5">
                <a:extLst>
                  <a:ext uri="{FF2B5EF4-FFF2-40B4-BE49-F238E27FC236}">
                    <a16:creationId xmlns:a16="http://schemas.microsoft.com/office/drawing/2014/main" id="{F44B72C1-F123-EC5D-7E0F-A6C7E9133A08}"/>
                  </a:ext>
                </a:extLst>
              </p:cNvPr>
              <p:cNvSpPr txBox="1">
                <a:spLocks noRot="1" noChangeAspect="1" noMove="1" noResize="1" noEditPoints="1" noAdjustHandles="1" noChangeArrowheads="1" noChangeShapeType="1" noTextEdit="1"/>
              </p:cNvSpPr>
              <p:nvPr/>
            </p:nvSpPr>
            <p:spPr>
              <a:xfrm>
                <a:off x="7343690" y="3215824"/>
                <a:ext cx="4440288" cy="2083090"/>
              </a:xfrm>
              <a:prstGeom prst="rect">
                <a:avLst/>
              </a:prstGeom>
              <a:blipFill>
                <a:blip r:embed="rId6"/>
                <a:stretch>
                  <a:fillRect t="-4106" r="-3297" b="-59238"/>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394918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4">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79B4AFCE-FC30-F368-8C49-ECE166D2DE72}"/>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44494D85-E69F-0D2B-30CB-3000A882E4B8}"/>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err="1"/>
              <a:t>tuyến</a:t>
            </a:r>
            <a:r>
              <a:rPr lang="en-US"/>
              <a:t> tính – Hình học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31FA8503-B687-0E98-0F82-88D6A7CEF63B}"/>
                  </a:ext>
                </a:extLst>
              </p:cNvPr>
              <p:cNvSpPr txBox="1">
                <a:spLocks noGrp="1"/>
              </p:cNvSpPr>
              <p:nvPr>
                <p:ph type="body" idx="1"/>
              </p:nvPr>
            </p:nvSpPr>
            <p:spPr>
              <a:xfrm>
                <a:off x="408022" y="537120"/>
                <a:ext cx="11459300" cy="6201610"/>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rPr>
                        <m:t>𝑿</m:t>
                      </m:r>
                      <m:r>
                        <a:rPr lang="en-US" sz="2000" b="1" i="1" smtClean="0">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i="1">
                                  <a:latin typeface="Cambria Math" panose="02040503050406030204" pitchFamily="18" charset="0"/>
                                </a:rPr>
                              </m:ctrlPr>
                            </m:eqArrPr>
                            <m:e>
                              <m:r>
                                <a:rPr lang="en-US" sz="2000" b="0" i="1" smtClean="0">
                                  <a:latin typeface="Cambria Math" panose="02040503050406030204" pitchFamily="18" charset="0"/>
                                </a:rPr>
                                <m:t>−−</m:t>
                              </m:r>
                              <m:r>
                                <a:rPr lang="en-US" sz="2000" i="1">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b="0" i="1">
                                              <a:latin typeface="Cambria Math" panose="02040503050406030204" pitchFamily="18" charset="0"/>
                                            </a:rPr>
                                          </m:ctrlPr>
                                        </m:dPr>
                                        <m:e>
                                          <m:r>
                                            <a:rPr lang="en-US" sz="2000" b="0" i="1" smtClean="0">
                                              <a:latin typeface="Cambria Math" panose="02040503050406030204" pitchFamily="18" charset="0"/>
                                            </a:rPr>
                                            <m:t>1</m:t>
                                          </m:r>
                                        </m:e>
                                      </m:d>
                                    </m:sup>
                                  </m:sSup>
                                </m:e>
                                <m:sup>
                                  <m:r>
                                    <a:rPr lang="en-US" sz="2000" b="0" i="1" smtClean="0">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r>
                                <a:rPr lang="en-US" sz="2000" b="0" i="1" smtClean="0">
                                  <a:latin typeface="Cambria Math" panose="02040503050406030204" pitchFamily="18" charset="0"/>
                                </a:rPr>
                                <m:t>−</m:t>
                              </m:r>
                            </m:e>
                            <m:e>
                              <m:r>
                                <a:rPr lang="en-US" sz="2000" i="1">
                                  <a:latin typeface="Cambria Math" panose="02040503050406030204" pitchFamily="18" charset="0"/>
                                </a:rPr>
                                <m:t>−</m:t>
                              </m:r>
                              <m:r>
                                <a:rPr lang="en-US" sz="2000" b="0" i="1" smtClean="0">
                                  <a:latin typeface="Cambria Math" panose="02040503050406030204" pitchFamily="18" charset="0"/>
                                </a:rPr>
                                <m:t>−</m:t>
                              </m:r>
                              <m:r>
                                <a:rPr lang="en-US" sz="2000" i="1">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2</m:t>
                                          </m:r>
                                        </m:e>
                                      </m:d>
                                    </m:sup>
                                  </m:sSup>
                                </m:e>
                                <m:sup>
                                  <m:r>
                                    <a:rPr lang="en-US" sz="2000" b="0" i="1" smtClean="0">
                                      <a:latin typeface="Cambria Math" panose="02040503050406030204" pitchFamily="18" charset="0"/>
                                    </a:rPr>
                                    <m:t>𝑇</m:t>
                                  </m:r>
                                </m:sup>
                              </m:sSup>
                              <m:r>
                                <a:rPr lang="en-US" sz="2000" i="1">
                                  <a:latin typeface="Cambria Math" panose="02040503050406030204" pitchFamily="18" charset="0"/>
                                </a:rPr>
                                <m:t>−</m:t>
                              </m:r>
                              <m:r>
                                <a:rPr lang="en-US" sz="2000" b="0" i="1" smtClean="0">
                                  <a:latin typeface="Cambria Math" panose="02040503050406030204" pitchFamily="18" charset="0"/>
                                </a:rPr>
                                <m:t>−</m:t>
                              </m:r>
                            </m:e>
                            <m:e>
                              <m:r>
                                <a:rPr lang="en-US" sz="2000" i="1" smtClean="0">
                                  <a:latin typeface="Cambria Math" panose="02040503050406030204" pitchFamily="18" charset="0"/>
                                  <a:ea typeface="Cambria Math" panose="02040503050406030204" pitchFamily="18" charset="0"/>
                                </a:rPr>
                                <m:t>⋮</m:t>
                              </m:r>
                            </m:e>
                            <m:e>
                              <m:r>
                                <a:rPr lang="en-US" sz="2000" i="1">
                                  <a:latin typeface="Cambria Math" panose="02040503050406030204" pitchFamily="18" charset="0"/>
                                </a:rPr>
                                <m:t>−</m:t>
                              </m:r>
                              <m:r>
                                <a:rPr lang="en-US" sz="2000" b="0" i="1" smtClean="0">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b="0" i="1">
                                              <a:latin typeface="Cambria Math" panose="02040503050406030204" pitchFamily="18" charset="0"/>
                                            </a:rPr>
                                          </m:ctrlPr>
                                        </m:dPr>
                                        <m:e>
                                          <m:r>
                                            <a:rPr lang="en-US" sz="2000" b="0" i="1" smtClean="0">
                                              <a:latin typeface="Cambria Math" panose="02040503050406030204" pitchFamily="18" charset="0"/>
                                            </a:rPr>
                                            <m:t>𝑁</m:t>
                                          </m:r>
                                        </m:e>
                                      </m:d>
                                    </m:sup>
                                  </m:sSup>
                                </m:e>
                                <m:sup>
                                  <m:r>
                                    <m:rPr>
                                      <m:sty m:val="p"/>
                                    </m:rPr>
                                    <a:rPr lang="el-GR" sz="2000" i="1">
                                      <a:latin typeface="Cambria Math" panose="02040503050406030204" pitchFamily="18" charset="0"/>
                                      <a:ea typeface="Cambria Math" panose="02040503050406030204" pitchFamily="18" charset="0"/>
                                    </a:rPr>
                                    <m:t>Τ</m:t>
                                  </m:r>
                                </m:sup>
                              </m:sSup>
                              <m:r>
                                <a:rPr lang="en-US" sz="2000" i="1">
                                  <a:latin typeface="Cambria Math" panose="02040503050406030204" pitchFamily="18" charset="0"/>
                                </a:rPr>
                                <m:t>−</m:t>
                              </m:r>
                              <m:r>
                                <a:rPr lang="en-US" sz="2000" b="0" i="1" smtClean="0">
                                  <a:latin typeface="Cambria Math" panose="02040503050406030204" pitchFamily="18" charset="0"/>
                                </a:rPr>
                                <m:t>−</m:t>
                              </m:r>
                            </m:e>
                          </m:eqArr>
                        </m:e>
                      </m:d>
                      <m:r>
                        <a:rPr lang="en-US" sz="2000" b="1" i="1">
                          <a:latin typeface="Cambria Math" panose="02040503050406030204" pitchFamily="18" charset="0"/>
                        </a:rPr>
                        <m:t>,  </m:t>
                      </m:r>
                      <m:r>
                        <a:rPr lang="en-US" sz="2000" b="1" i="1" smtClean="0">
                          <a:latin typeface="Cambria Math" panose="02040503050406030204" pitchFamily="18" charset="0"/>
                        </a:rPr>
                        <m:t>𝒚</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b="1" i="1">
                                  <a:latin typeface="Cambria Math" panose="02040503050406030204" pitchFamily="18" charset="0"/>
                                </a:rPr>
                              </m:ctrlPr>
                            </m:eqArrPr>
                            <m:e>
                              <m:m>
                                <m:mPr>
                                  <m:mcs>
                                    <m:mc>
                                      <m:mcPr>
                                        <m:count m:val="1"/>
                                        <m:mcJc m:val="center"/>
                                      </m:mcPr>
                                    </m:mc>
                                  </m:mcs>
                                  <m:ctrlPr>
                                    <a:rPr lang="en-US" sz="2000" b="1" i="1">
                                      <a:latin typeface="Cambria Math" panose="02040503050406030204" pitchFamily="18" charset="0"/>
                                    </a:rPr>
                                  </m:ctrlPr>
                                </m:mPr>
                                <m:mr>
                                  <m:e>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(1)</m:t>
                                        </m:r>
                                      </m:sup>
                                    </m:sSup>
                                  </m:e>
                                </m:mr>
                                <m:mr>
                                  <m:e>
                                    <m:sSup>
                                      <m:sSupPr>
                                        <m:ctrlPr>
                                          <a:rPr lang="en-US" sz="2000" i="1">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(2)</m:t>
                                        </m:r>
                                      </m:sup>
                                    </m:sSup>
                                  </m:e>
                                </m:mr>
                              </m:m>
                            </m:e>
                            <m:e>
                              <m:m>
                                <m:mPr>
                                  <m:mcs>
                                    <m:mc>
                                      <m:mcPr>
                                        <m:count m:val="1"/>
                                        <m:mcJc m:val="center"/>
                                      </m:mcPr>
                                    </m:mc>
                                  </m:mcs>
                                  <m:ctrlPr>
                                    <a:rPr lang="en-US" sz="2000" b="1" i="1">
                                      <a:latin typeface="Cambria Math" panose="02040503050406030204" pitchFamily="18" charset="0"/>
                                    </a:rPr>
                                  </m:ctrlPr>
                                </m:mPr>
                                <m:mr>
                                  <m:e>
                                    <m:r>
                                      <m:rPr>
                                        <m:brk m:alnAt="7"/>
                                      </m:rPr>
                                      <a:rPr lang="en-US" sz="2000" b="1" i="1" smtClean="0">
                                        <a:latin typeface="Cambria Math" panose="02040503050406030204" pitchFamily="18" charset="0"/>
                                        <a:ea typeface="Cambria Math" panose="02040503050406030204" pitchFamily="18" charset="0"/>
                                      </a:rPr>
                                      <m:t>⋮</m:t>
                                    </m:r>
                                  </m:e>
                                </m:mr>
                                <m:mr>
                                  <m:e>
                                    <m:sSup>
                                      <m:sSupPr>
                                        <m:ctrlPr>
                                          <a:rPr lang="en-US" sz="2000" i="1">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𝑁</m:t>
                                        </m:r>
                                        <m:r>
                                          <a:rPr lang="en-US" sz="2000" i="1">
                                            <a:latin typeface="Cambria Math" panose="02040503050406030204" pitchFamily="18" charset="0"/>
                                          </a:rPr>
                                          <m:t>)</m:t>
                                        </m:r>
                                      </m:sup>
                                    </m:sSup>
                                  </m:e>
                                </m:mr>
                              </m:m>
                            </m:e>
                          </m:eqArr>
                        </m:e>
                      </m:d>
                      <m:r>
                        <a:rPr lang="en-US" sz="2000" b="1" i="1">
                          <a:latin typeface="Cambria Math" panose="02040503050406030204" pitchFamily="18" charset="0"/>
                        </a:rPr>
                        <m:t>,  </m:t>
                      </m:r>
                      <m:r>
                        <a:rPr lang="en-US" sz="2000" b="1" i="1" smtClean="0">
                          <a:latin typeface="Cambria Math" panose="02040503050406030204" pitchFamily="18" charset="0"/>
                        </a:rPr>
                        <m:t>𝒘</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b="1" i="1">
                                  <a:latin typeface="Cambria Math" panose="02040503050406030204" pitchFamily="18" charset="0"/>
                                </a:rPr>
                              </m:ctrlPr>
                            </m:eqArrPr>
                            <m:e>
                              <m:m>
                                <m:mPr>
                                  <m:mcs>
                                    <m:mc>
                                      <m:mcPr>
                                        <m:count m:val="1"/>
                                        <m:mcJc m:val="center"/>
                                      </m:mcPr>
                                    </m:mc>
                                  </m:mcs>
                                  <m:ctrlPr>
                                    <a:rPr lang="en-US" sz="2000" b="1" i="1">
                                      <a:latin typeface="Cambria Math" panose="02040503050406030204" pitchFamily="18" charset="0"/>
                                    </a:rPr>
                                  </m:ctrlPr>
                                </m:mPr>
                                <m:mr>
                                  <m:e>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e>
                                </m:mr>
                                <m:mr>
                                  <m:e>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1</m:t>
                                        </m:r>
                                      </m:sub>
                                    </m:sSub>
                                  </m:e>
                                </m:mr>
                              </m:m>
                            </m:e>
                            <m:e>
                              <m:m>
                                <m:mPr>
                                  <m:mcs>
                                    <m:mc>
                                      <m:mcPr>
                                        <m:count m:val="1"/>
                                        <m:mcJc m:val="center"/>
                                      </m:mcPr>
                                    </m:mc>
                                  </m:mcs>
                                  <m:ctrlPr>
                                    <a:rPr lang="en-US" sz="2000" b="1" i="1">
                                      <a:latin typeface="Cambria Math" panose="02040503050406030204" pitchFamily="18" charset="0"/>
                                    </a:rPr>
                                  </m:ctrlPr>
                                </m:mPr>
                                <m:mr>
                                  <m:e>
                                    <m:r>
                                      <m:rPr>
                                        <m:brk m:alnAt="7"/>
                                      </m:rPr>
                                      <a:rPr lang="en-US" sz="2000" b="1" i="1">
                                        <a:latin typeface="Cambria Math" panose="02040503050406030204" pitchFamily="18" charset="0"/>
                                        <a:ea typeface="Cambria Math" panose="02040503050406030204" pitchFamily="18" charset="0"/>
                                      </a:rPr>
                                      <m:t>⋮</m:t>
                                    </m:r>
                                  </m:e>
                                </m:mr>
                                <m:mr>
                                  <m:e>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𝐷</m:t>
                                        </m:r>
                                      </m:sub>
                                    </m:sSub>
                                  </m:e>
                                </m:mr>
                              </m:m>
                            </m:e>
                          </m:eqArr>
                        </m:e>
                      </m:d>
                    </m:oMath>
                  </m:oMathPara>
                </a14:m>
                <a:endParaRPr lang="en-US" sz="2000"/>
              </a:p>
              <a:p>
                <a:pPr marL="520700" lvl="0" indent="-342900">
                  <a:lnSpc>
                    <a:spcPct val="114000"/>
                  </a:lnSpc>
                  <a:spcBef>
                    <a:spcPts val="0"/>
                  </a:spcBef>
                  <a:buFont typeface="Wingdings" panose="05000000000000000000" pitchFamily="2" charset="2"/>
                  <a:buChar char="Ø"/>
                </a:pPr>
                <a:r>
                  <a:rPr lang="en-US" sz="2000">
                    <a:solidFill>
                      <a:srgbClr val="FF0000"/>
                    </a:solidFill>
                  </a:rPr>
                  <a:t>Hàm mất mát bình phương (squared loss) </a:t>
                </a:r>
                <a:r>
                  <a:rPr lang="en-US" sz="2000"/>
                  <a:t>của mô hình hồi quy tuyến tính:</a:t>
                </a:r>
              </a:p>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m:t>
                      </m:r>
                      <m:d>
                        <m:dPr>
                          <m:ctrlPr>
                            <a:rPr lang="en-US" sz="2000" b="0" i="1" smtClean="0">
                              <a:latin typeface="Cambria Math" panose="02040503050406030204" pitchFamily="18" charset="0"/>
                            </a:rPr>
                          </m:ctrlPr>
                        </m:dPr>
                        <m:e>
                          <m:r>
                            <a:rPr lang="en-US" sz="2000" b="1" i="1" smtClean="0">
                              <a:latin typeface="Cambria Math" panose="02040503050406030204" pitchFamily="18" charset="0"/>
                            </a:rPr>
                            <m:t>𝒘</m:t>
                          </m:r>
                        </m:e>
                      </m:d>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m:t>
                          </m:r>
                          <m:r>
                            <m:rPr>
                              <m:brk m:alnAt="23"/>
                            </m:rPr>
                            <a:rPr lang="en-US" sz="2000" i="1">
                              <a:latin typeface="Cambria Math" panose="02040503050406030204" pitchFamily="18" charset="0"/>
                            </a:rPr>
                            <m:t>1</m:t>
                          </m:r>
                        </m:sub>
                        <m:sup>
                          <m:r>
                            <a:rPr lang="en-US" sz="2000" i="1">
                              <a:latin typeface="Cambria Math" panose="02040503050406030204" pitchFamily="18" charset="0"/>
                            </a:rPr>
                            <m:t>𝑁</m:t>
                          </m:r>
                        </m:sup>
                        <m:e>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r>
                                    <a:rPr lang="en-US" sz="2000" i="1">
                                      <a:latin typeface="Cambria Math" panose="02040503050406030204" pitchFamily="18" charset="0"/>
                                    </a:rPr>
                                    <m:t>𝑓</m:t>
                                  </m:r>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r>
                                    <a:rPr lang="en-US" sz="2000" i="1">
                                      <a:latin typeface="Cambria Math" panose="02040503050406030204" pitchFamily="18" charset="0"/>
                                    </a:rPr>
                                    <m:t>;</m:t>
                                  </m:r>
                                  <m:r>
                                    <a:rPr lang="en-US" sz="2000" b="1" i="1">
                                      <a:latin typeface="Cambria Math" panose="02040503050406030204" pitchFamily="18" charset="0"/>
                                    </a:rPr>
                                    <m:t>𝒘</m:t>
                                  </m:r>
                                  <m:r>
                                    <a:rPr lang="en-US" sz="2000" i="1">
                                      <a:latin typeface="Cambria Math" panose="02040503050406030204" pitchFamily="18" charset="0"/>
                                    </a:rPr>
                                    <m:t>)</m:t>
                                  </m:r>
                                </m:e>
                              </m:d>
                            </m:e>
                            <m:sup>
                              <m:r>
                                <a:rPr lang="en-US" sz="2000" i="1">
                                  <a:latin typeface="Cambria Math" panose="02040503050406030204" pitchFamily="18" charset="0"/>
                                </a:rPr>
                                <m:t>2</m:t>
                              </m:r>
                            </m:sup>
                          </m:sSup>
                        </m:e>
                      </m:nary>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m:t>
                          </m:r>
                          <m:r>
                            <m:rPr>
                              <m:brk m:alnAt="23"/>
                            </m:rPr>
                            <a:rPr lang="en-US" sz="2000" i="1">
                              <a:latin typeface="Cambria Math" panose="02040503050406030204" pitchFamily="18" charset="0"/>
                            </a:rPr>
                            <m:t>1</m:t>
                          </m:r>
                        </m:sub>
                        <m:sup>
                          <m:r>
                            <a:rPr lang="en-US" sz="2000" i="1">
                              <a:latin typeface="Cambria Math" panose="02040503050406030204" pitchFamily="18" charset="0"/>
                            </a:rPr>
                            <m:t>𝑁</m:t>
                          </m:r>
                        </m:sup>
                        <m:e>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a:latin typeface="Cambria Math" panose="02040503050406030204" pitchFamily="18" charset="0"/>
                                        </a:rPr>
                                        <m:t>𝒘</m:t>
                                      </m:r>
                                    </m:e>
                                    <m:sup>
                                      <m:r>
                                        <a:rPr lang="en-US" sz="2000" i="1">
                                          <a:latin typeface="Cambria Math" panose="02040503050406030204" pitchFamily="18" charset="0"/>
                                        </a:rPr>
                                        <m:t>𝑇</m:t>
                                      </m:r>
                                    </m:sup>
                                  </m:sSup>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e>
                              </m:d>
                            </m:e>
                            <m:sup>
                              <m:r>
                                <a:rPr lang="en-US" sz="2000" i="1">
                                  <a:latin typeface="Cambria Math" panose="02040503050406030204" pitchFamily="18" charset="0"/>
                                </a:rPr>
                                <m:t>2</m:t>
                              </m:r>
                            </m:sup>
                          </m:sSup>
                        </m:e>
                      </m:nary>
                      <m:r>
                        <a:rPr lang="en-US" sz="2000" b="0" i="1" smtClean="0">
                          <a:latin typeface="Cambria Math" panose="02040503050406030204" pitchFamily="18" charset="0"/>
                        </a:rPr>
                        <m:t>=</m:t>
                      </m:r>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e>
                        <m:sup>
                          <m:r>
                            <a:rPr lang="en-US" sz="2000" i="1">
                              <a:latin typeface="Cambria Math" panose="02040503050406030204" pitchFamily="18" charset="0"/>
                            </a:rPr>
                            <m:t>𝑇</m:t>
                          </m:r>
                        </m:sup>
                      </m:sSup>
                      <m:d>
                        <m:dPr>
                          <m:ctrlPr>
                            <a:rPr lang="en-US" sz="2000" i="1">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r>
                        <a:rPr lang="en-US" sz="2000" b="1" i="1" smtClean="0">
                          <a:latin typeface="Cambria Math" panose="02040503050406030204" pitchFamily="18" charset="0"/>
                        </a:rPr>
                        <m:t>=</m:t>
                      </m:r>
                      <m:sSup>
                        <m:sSupPr>
                          <m:ctrlPr>
                            <a:rPr lang="en-US" sz="2000" b="1" i="1" smtClean="0">
                              <a:latin typeface="Cambria Math" panose="02040503050406030204" pitchFamily="18" charset="0"/>
                            </a:rPr>
                          </m:ctrlPr>
                        </m:sSupPr>
                        <m:e>
                          <m:d>
                            <m:dPr>
                              <m:begChr m:val="‖"/>
                              <m:endChr m:val="‖"/>
                              <m:ctrlPr>
                                <a:rPr lang="en-US" sz="2000" b="1" i="1" smtClean="0">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e>
                        <m:sup>
                          <m:r>
                            <a:rPr lang="en-US" sz="2000" b="0" i="1" smtClean="0">
                              <a:latin typeface="Cambria Math" panose="02040503050406030204" pitchFamily="18" charset="0"/>
                            </a:rPr>
                            <m:t>2</m:t>
                          </m:r>
                        </m:sup>
                      </m:sSup>
                    </m:oMath>
                  </m:oMathPara>
                </a14:m>
                <a:endParaRPr lang="en-US" sz="2000"/>
              </a:p>
              <a:p>
                <a:pPr marL="520700" lvl="0" indent="-342900">
                  <a:lnSpc>
                    <a:spcPct val="114000"/>
                  </a:lnSpc>
                  <a:spcBef>
                    <a:spcPts val="0"/>
                  </a:spcBef>
                  <a:buFont typeface="Wingdings" panose="05000000000000000000" pitchFamily="2" charset="2"/>
                  <a:buChar char="Ø"/>
                </a:pPr>
                <a:r>
                  <a:rPr lang="en-US" sz="2000">
                    <a:solidFill>
                      <a:srgbClr val="FF0000"/>
                    </a:solidFill>
                  </a:rPr>
                  <a:t>Bộ giá trị trọng số tối ưu </a:t>
                </a:r>
                <a14:m>
                  <m:oMath xmlns:m="http://schemas.openxmlformats.org/officeDocument/2006/math">
                    <m:sSup>
                      <m:sSupPr>
                        <m:ctrlPr>
                          <a:rPr lang="en-US" sz="2000" i="1" smtClean="0">
                            <a:latin typeface="Cambria Math" panose="02040503050406030204" pitchFamily="18" charset="0"/>
                          </a:rPr>
                        </m:ctrlPr>
                      </m:sSupPr>
                      <m:e>
                        <m:r>
                          <a:rPr lang="en-US" sz="2000" b="1" i="1" smtClean="0">
                            <a:latin typeface="Cambria Math" panose="02040503050406030204" pitchFamily="18" charset="0"/>
                          </a:rPr>
                          <m:t>𝒘</m:t>
                        </m:r>
                      </m:e>
                      <m:sup>
                        <m:r>
                          <a:rPr lang="en-US" sz="2000" b="0" i="1" smtClean="0">
                            <a:latin typeface="Cambria Math" panose="02040503050406030204" pitchFamily="18" charset="0"/>
                          </a:rPr>
                          <m:t>∗</m:t>
                        </m:r>
                      </m:sup>
                    </m:sSup>
                  </m:oMath>
                </a14:m>
                <a:r>
                  <a:rPr lang="en-US" sz="2000"/>
                  <a:t> cực tiểu hóa (minimize) hàm mất mát trên:</a:t>
                </a:r>
              </a:p>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sSup>
                        <m:sSupPr>
                          <m:ctrlPr>
                            <a:rPr lang="en-US" sz="2000" i="1" smtClean="0">
                              <a:latin typeface="Cambria Math" panose="02040503050406030204" pitchFamily="18" charset="0"/>
                            </a:rPr>
                          </m:ctrlPr>
                        </m:sSupPr>
                        <m:e>
                          <m:r>
                            <a:rPr lang="en-US" sz="2000" b="1" i="1" smtClean="0">
                              <a:latin typeface="Cambria Math" panose="02040503050406030204" pitchFamily="18" charset="0"/>
                            </a:rPr>
                            <m:t>𝒘</m:t>
                          </m:r>
                        </m:e>
                        <m:sup>
                          <m:r>
                            <a:rPr lang="en-US" sz="2000" b="0" i="1" smtClean="0">
                              <a:latin typeface="Cambria Math" panose="02040503050406030204" pitchFamily="18" charset="0"/>
                            </a:rPr>
                            <m:t>∗</m:t>
                          </m:r>
                        </m:sup>
                      </m:sSup>
                      <m:r>
                        <a:rPr lang="en-US" sz="2000" i="1">
                          <a:latin typeface="Cambria Math" panose="02040503050406030204" pitchFamily="18" charset="0"/>
                        </a:rPr>
                        <m:t>=</m:t>
                      </m:r>
                      <m:func>
                        <m:funcPr>
                          <m:ctrlPr>
                            <a:rPr lang="en-US" sz="2000" i="1">
                              <a:latin typeface="Cambria Math" panose="02040503050406030204" pitchFamily="18" charset="0"/>
                            </a:rPr>
                          </m:ctrlPr>
                        </m:funcPr>
                        <m:fName>
                          <m:limLow>
                            <m:limLowPr>
                              <m:ctrlPr>
                                <a:rPr lang="en-US" sz="2000" i="1">
                                  <a:latin typeface="Cambria Math" panose="02040503050406030204" pitchFamily="18" charset="0"/>
                                </a:rPr>
                              </m:ctrlPr>
                            </m:limLowPr>
                            <m:e>
                              <m:r>
                                <m:rPr>
                                  <m:sty m:val="p"/>
                                </m:rPr>
                                <a:rPr lang="en-US" sz="2000">
                                  <a:latin typeface="Cambria Math" panose="02040503050406030204" pitchFamily="18" charset="0"/>
                                </a:rPr>
                                <m:t>arg</m:t>
                              </m:r>
                              <m:r>
                                <a:rPr lang="en-US" sz="2000">
                                  <a:latin typeface="Cambria Math" panose="02040503050406030204" pitchFamily="18" charset="0"/>
                                </a:rPr>
                                <m:t> </m:t>
                              </m:r>
                              <m:r>
                                <m:rPr>
                                  <m:sty m:val="p"/>
                                </m:rPr>
                                <a:rPr lang="en-US" sz="2000">
                                  <a:latin typeface="Cambria Math" panose="02040503050406030204" pitchFamily="18" charset="0"/>
                                </a:rPr>
                                <m:t>min</m:t>
                              </m:r>
                            </m:e>
                            <m:lim>
                              <m:r>
                                <a:rPr lang="en-US" sz="2000" b="1" i="1" smtClean="0">
                                  <a:latin typeface="Cambria Math" panose="02040503050406030204" pitchFamily="18" charset="0"/>
                                </a:rPr>
                                <m:t>𝒘</m:t>
                              </m:r>
                            </m:lim>
                          </m:limLow>
                        </m:fName>
                        <m:e>
                          <m:r>
                            <a:rPr lang="en-US" sz="2000" i="1">
                              <a:latin typeface="Cambria Math" panose="02040503050406030204" pitchFamily="18" charset="0"/>
                            </a:rPr>
                            <m:t>𝐿</m:t>
                          </m:r>
                        </m:e>
                      </m:func>
                      <m:d>
                        <m:dPr>
                          <m:ctrlPr>
                            <a:rPr lang="en-US" sz="2000" i="1">
                              <a:latin typeface="Cambria Math" panose="02040503050406030204" pitchFamily="18" charset="0"/>
                            </a:rPr>
                          </m:ctrlPr>
                        </m:dPr>
                        <m:e>
                          <m:r>
                            <a:rPr lang="en-US" sz="2000" b="1" i="1">
                              <a:latin typeface="Cambria Math" panose="02040503050406030204" pitchFamily="18" charset="0"/>
                            </a:rPr>
                            <m:t>𝒘</m:t>
                          </m:r>
                        </m:e>
                      </m:d>
                      <m:r>
                        <a:rPr lang="en-US" sz="2000" b="0" i="1" smtClean="0">
                          <a:latin typeface="Cambria Math" panose="02040503050406030204" pitchFamily="18" charset="0"/>
                        </a:rPr>
                        <m:t>=</m:t>
                      </m:r>
                      <m:func>
                        <m:funcPr>
                          <m:ctrlPr>
                            <a:rPr lang="en-US" sz="2000" i="1">
                              <a:latin typeface="Cambria Math" panose="02040503050406030204" pitchFamily="18" charset="0"/>
                            </a:rPr>
                          </m:ctrlPr>
                        </m:funcPr>
                        <m:fName>
                          <m:limLow>
                            <m:limLowPr>
                              <m:ctrlPr>
                                <a:rPr lang="en-US" sz="2000" i="1">
                                  <a:latin typeface="Cambria Math" panose="02040503050406030204" pitchFamily="18" charset="0"/>
                                </a:rPr>
                              </m:ctrlPr>
                            </m:limLowPr>
                            <m:e>
                              <m:r>
                                <m:rPr>
                                  <m:sty m:val="p"/>
                                </m:rPr>
                                <a:rPr lang="en-US" sz="2000">
                                  <a:latin typeface="Cambria Math" panose="02040503050406030204" pitchFamily="18" charset="0"/>
                                </a:rPr>
                                <m:t>arg</m:t>
                              </m:r>
                              <m:r>
                                <a:rPr lang="en-US" sz="2000">
                                  <a:latin typeface="Cambria Math" panose="02040503050406030204" pitchFamily="18" charset="0"/>
                                </a:rPr>
                                <m:t> </m:t>
                              </m:r>
                              <m:r>
                                <m:rPr>
                                  <m:sty m:val="p"/>
                                </m:rPr>
                                <a:rPr lang="en-US" sz="2000">
                                  <a:latin typeface="Cambria Math" panose="02040503050406030204" pitchFamily="18" charset="0"/>
                                </a:rPr>
                                <m:t>min</m:t>
                              </m:r>
                            </m:e>
                            <m:lim>
                              <m:r>
                                <a:rPr lang="en-US" sz="2000" b="1" i="1">
                                  <a:latin typeface="Cambria Math" panose="02040503050406030204" pitchFamily="18" charset="0"/>
                                </a:rPr>
                                <m:t>𝒘</m:t>
                              </m:r>
                            </m:lim>
                          </m:limLow>
                        </m:fName>
                        <m:e>
                          <m:sSup>
                            <m:sSupPr>
                              <m:ctrlPr>
                                <a:rPr lang="en-US" sz="2000" b="1" i="1">
                                  <a:latin typeface="Cambria Math" panose="02040503050406030204" pitchFamily="18" charset="0"/>
                                </a:rPr>
                              </m:ctrlPr>
                            </m:sSupPr>
                            <m:e>
                              <m:d>
                                <m:dPr>
                                  <m:begChr m:val="‖"/>
                                  <m:endChr m:val="‖"/>
                                  <m:ctrlPr>
                                    <a:rPr lang="en-US" sz="2000" b="1" i="1">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e>
                            <m:sup>
                              <m:r>
                                <a:rPr lang="en-US" sz="2000" i="1">
                                  <a:latin typeface="Cambria Math" panose="02040503050406030204" pitchFamily="18" charset="0"/>
                                </a:rPr>
                                <m:t>2</m:t>
                              </m:r>
                            </m:sup>
                          </m:sSup>
                        </m:e>
                      </m:func>
                    </m:oMath>
                  </m:oMathPara>
                </a14:m>
                <a:endParaRPr lang="en-US" sz="2000"/>
              </a:p>
              <a:p>
                <a:pPr marL="520700" indent="-342900">
                  <a:lnSpc>
                    <a:spcPct val="114000"/>
                  </a:lnSpc>
                  <a:spcBef>
                    <a:spcPts val="0"/>
                  </a:spcBef>
                  <a:buFont typeface="Wingdings" panose="05000000000000000000" pitchFamily="2" charset="2"/>
                  <a:buChar char="Ø"/>
                </a:pPr>
                <a:r>
                  <a:rPr lang="en-US" sz="2000">
                    <a:solidFill>
                      <a:schemeClr val="tx1"/>
                    </a:solidFill>
                  </a:rPr>
                  <a:t>Dự đoán của mô hình </a:t>
                </a:r>
                <a14:m>
                  <m:oMath xmlns:m="http://schemas.openxmlformats.org/officeDocument/2006/math">
                    <m:r>
                      <a:rPr lang="en-US" sz="2000" b="1" i="1" smtClean="0">
                        <a:latin typeface="Cambria Math" panose="02040503050406030204" pitchFamily="18" charset="0"/>
                      </a:rPr>
                      <m:t>𝑿𝒘</m:t>
                    </m:r>
                  </m:oMath>
                </a14:m>
                <a:r>
                  <a:rPr lang="en-US" sz="2000">
                    <a:solidFill>
                      <a:schemeClr val="tx1"/>
                    </a:solidFill>
                  </a:rPr>
                  <a:t> tương ứng với một tổ hợp tuyến tính các cột của ma trận </a:t>
                </a:r>
                <a14:m>
                  <m:oMath xmlns:m="http://schemas.openxmlformats.org/officeDocument/2006/math">
                    <m:r>
                      <a:rPr lang="en-US" sz="2000" b="1" i="1" smtClean="0">
                        <a:solidFill>
                          <a:schemeClr val="tx1"/>
                        </a:solidFill>
                        <a:latin typeface="Cambria Math" panose="02040503050406030204" pitchFamily="18" charset="0"/>
                      </a:rPr>
                      <m:t>𝑿</m:t>
                    </m:r>
                  </m:oMath>
                </a14:m>
                <a:r>
                  <a:rPr lang="en-US" sz="2000">
                    <a:solidFill>
                      <a:schemeClr val="tx1"/>
                    </a:solidFill>
                  </a:rPr>
                  <a:t>, là một vector trong không gian cột của </a:t>
                </a:r>
                <a14:m>
                  <m:oMath xmlns:m="http://schemas.openxmlformats.org/officeDocument/2006/math">
                    <m:r>
                      <a:rPr lang="en-US" sz="2000" b="1" i="1">
                        <a:solidFill>
                          <a:schemeClr val="tx1"/>
                        </a:solidFill>
                        <a:latin typeface="Cambria Math" panose="02040503050406030204" pitchFamily="18" charset="0"/>
                      </a:rPr>
                      <m:t>𝑿</m:t>
                    </m:r>
                  </m:oMath>
                </a14:m>
                <a:r>
                  <a:rPr lang="en-US" sz="2000">
                    <a:solidFill>
                      <a:schemeClr val="tx1"/>
                    </a:solidFill>
                  </a:rPr>
                  <a:t>.</a:t>
                </a:r>
              </a:p>
              <a:p>
                <a:pPr marL="520700" indent="-342900">
                  <a:lnSpc>
                    <a:spcPct val="114000"/>
                  </a:lnSpc>
                  <a:spcBef>
                    <a:spcPts val="0"/>
                  </a:spcBef>
                  <a:buFont typeface="Wingdings" panose="05000000000000000000" pitchFamily="2" charset="2"/>
                  <a:buChar char="Ø"/>
                </a:pPr>
                <a:r>
                  <a:rPr lang="en-US" sz="2000">
                    <a:solidFill>
                      <a:schemeClr val="tx1"/>
                    </a:solidFill>
                  </a:rPr>
                  <a:t>Ta muốn tìm bộ giá trị trọng số tối ưu của </a:t>
                </a:r>
                <a14:m>
                  <m:oMath xmlns:m="http://schemas.openxmlformats.org/officeDocument/2006/math">
                    <m:r>
                      <a:rPr lang="en-US" sz="2000" b="1" i="1" smtClean="0">
                        <a:latin typeface="Cambria Math" panose="02040503050406030204" pitchFamily="18" charset="0"/>
                      </a:rPr>
                      <m:t>𝒘</m:t>
                    </m:r>
                  </m:oMath>
                </a14:m>
                <a:r>
                  <a:rPr lang="en-US" sz="2000" dirty="0">
                    <a:solidFill>
                      <a:schemeClr val="tx1"/>
                    </a:solidFill>
                  </a:rPr>
                  <a:t> </a:t>
                </a:r>
                <a:r>
                  <a:rPr lang="en-US" sz="2000">
                    <a:solidFill>
                      <a:schemeClr val="tx1"/>
                    </a:solidFill>
                  </a:rPr>
                  <a:t>sao cho sự sai lệch giữa dự đoán của mô hình </a:t>
                </a:r>
                <a14:m>
                  <m:oMath xmlns:m="http://schemas.openxmlformats.org/officeDocument/2006/math">
                    <m:r>
                      <a:rPr lang="en-US" sz="2000" b="1" i="1">
                        <a:latin typeface="Cambria Math" panose="02040503050406030204" pitchFamily="18" charset="0"/>
                      </a:rPr>
                      <m:t>𝑿𝒘</m:t>
                    </m:r>
                    <m:r>
                      <a:rPr lang="en-US" sz="2000" b="1" i="1">
                        <a:latin typeface="Cambria Math" panose="02040503050406030204" pitchFamily="18" charset="0"/>
                      </a:rPr>
                      <m:t> </m:t>
                    </m:r>
                  </m:oMath>
                </a14:m>
                <a:r>
                  <a:rPr lang="en-US" sz="2000">
                    <a:solidFill>
                      <a:schemeClr val="tx1"/>
                    </a:solidFill>
                  </a:rPr>
                  <a:t> và vector giá trị đích </a:t>
                </a:r>
                <a14:m>
                  <m:oMath xmlns:m="http://schemas.openxmlformats.org/officeDocument/2006/math">
                    <m:r>
                      <a:rPr lang="en-US" sz="2000" b="1" i="1">
                        <a:latin typeface="Cambria Math" panose="02040503050406030204" pitchFamily="18" charset="0"/>
                      </a:rPr>
                      <m:t>𝒚</m:t>
                    </m:r>
                    <m:r>
                      <a:rPr lang="en-US" sz="2000" b="1" i="1">
                        <a:latin typeface="Cambria Math" panose="02040503050406030204" pitchFamily="18" charset="0"/>
                      </a:rPr>
                      <m:t> </m:t>
                    </m:r>
                  </m:oMath>
                </a14:m>
                <a:r>
                  <a:rPr lang="en-US" sz="2000">
                    <a:solidFill>
                      <a:schemeClr val="tx1"/>
                    </a:solidFill>
                  </a:rPr>
                  <a:t> là nhỏ nhất có thể.</a:t>
                </a:r>
              </a:p>
              <a:p>
                <a:pPr marL="520700" indent="-342900">
                  <a:lnSpc>
                    <a:spcPct val="114000"/>
                  </a:lnSpc>
                  <a:spcBef>
                    <a:spcPts val="0"/>
                  </a:spcBef>
                  <a:buFont typeface="Wingdings" panose="05000000000000000000" pitchFamily="2" charset="2"/>
                  <a:buChar char="Ø"/>
                </a:pPr>
                <a14:m>
                  <m:oMath xmlns:m="http://schemas.openxmlformats.org/officeDocument/2006/math">
                    <m:r>
                      <a:rPr lang="en-US" sz="2000" b="1" i="1" smtClean="0">
                        <a:latin typeface="Cambria Math" panose="02040503050406030204" pitchFamily="18" charset="0"/>
                      </a:rPr>
                      <m:t>𝑿</m:t>
                    </m:r>
                    <m:sSup>
                      <m:sSupPr>
                        <m:ctrlPr>
                          <a:rPr lang="en-US" sz="2000" i="1">
                            <a:latin typeface="Cambria Math" panose="02040503050406030204" pitchFamily="18" charset="0"/>
                          </a:rPr>
                        </m:ctrlPr>
                      </m:sSupPr>
                      <m:e>
                        <m:r>
                          <a:rPr lang="en-US" sz="2000" b="1" i="1">
                            <a:latin typeface="Cambria Math" panose="02040503050406030204" pitchFamily="18" charset="0"/>
                          </a:rPr>
                          <m:t>𝒘</m:t>
                        </m:r>
                      </m:e>
                      <m:sup>
                        <m:r>
                          <a:rPr lang="en-US" sz="2000" i="1">
                            <a:latin typeface="Cambria Math" panose="02040503050406030204" pitchFamily="18" charset="0"/>
                          </a:rPr>
                          <m:t>∗</m:t>
                        </m:r>
                      </m:sup>
                    </m:sSup>
                  </m:oMath>
                </a14:m>
                <a:r>
                  <a:rPr lang="en-US" sz="2000">
                    <a:solidFill>
                      <a:schemeClr val="tx1"/>
                    </a:solidFill>
                  </a:rPr>
                  <a:t> </a:t>
                </a:r>
                <a:r>
                  <a:rPr lang="en-US" sz="2000">
                    <a:solidFill>
                      <a:srgbClr val="FF00FF"/>
                    </a:solidFill>
                  </a:rPr>
                  <a:t>tối ưu </a:t>
                </a:r>
                <a:r>
                  <a:rPr lang="en-US" sz="2000">
                    <a:solidFill>
                      <a:schemeClr val="tx1"/>
                    </a:solidFill>
                  </a:rPr>
                  <a:t>do đó sẽ là </a:t>
                </a:r>
                <a:r>
                  <a:rPr lang="en-US" sz="2000">
                    <a:solidFill>
                      <a:srgbClr val="FF00FF"/>
                    </a:solidFill>
                  </a:rPr>
                  <a:t>hình chiếu trực giao </a:t>
                </a:r>
                <a:r>
                  <a:rPr lang="en-US" sz="2000">
                    <a:solidFill>
                      <a:schemeClr val="tx1"/>
                    </a:solidFill>
                  </a:rPr>
                  <a:t>của </a:t>
                </a:r>
                <a14:m>
                  <m:oMath xmlns:m="http://schemas.openxmlformats.org/officeDocument/2006/math">
                    <m:r>
                      <a:rPr lang="en-US" sz="2000" b="1" i="1" smtClean="0">
                        <a:solidFill>
                          <a:schemeClr val="tx1"/>
                        </a:solidFill>
                        <a:latin typeface="Cambria Math" panose="02040503050406030204" pitchFamily="18" charset="0"/>
                      </a:rPr>
                      <m:t>𝒚</m:t>
                    </m:r>
                  </m:oMath>
                </a14:m>
                <a:r>
                  <a:rPr lang="en-US" sz="2000" b="1">
                    <a:solidFill>
                      <a:schemeClr val="tx1"/>
                    </a:solidFill>
                  </a:rPr>
                  <a:t> </a:t>
                </a:r>
                <a:r>
                  <a:rPr lang="en-US" sz="2000">
                    <a:solidFill>
                      <a:schemeClr val="tx1"/>
                    </a:solidFill>
                  </a:rPr>
                  <a:t>vào không gian cột của </a:t>
                </a:r>
                <a14:m>
                  <m:oMath xmlns:m="http://schemas.openxmlformats.org/officeDocument/2006/math">
                    <m:r>
                      <a:rPr lang="en-US" sz="2000" b="1" i="1">
                        <a:solidFill>
                          <a:schemeClr val="tx1"/>
                        </a:solidFill>
                        <a:latin typeface="Cambria Math" panose="02040503050406030204" pitchFamily="18" charset="0"/>
                      </a:rPr>
                      <m:t>𝑿</m:t>
                    </m:r>
                  </m:oMath>
                </a14:m>
                <a:r>
                  <a:rPr lang="en-US" sz="2000">
                    <a:solidFill>
                      <a:schemeClr val="tx1"/>
                    </a:solidFill>
                  </a:rPr>
                  <a:t>.</a:t>
                </a:r>
              </a:p>
              <a:p>
                <a:pPr marL="177800" indent="0">
                  <a:lnSpc>
                    <a:spcPct val="114000"/>
                  </a:lnSpc>
                  <a:spcBef>
                    <a:spcPts val="0"/>
                  </a:spcBef>
                  <a:buNone/>
                </a:pPr>
                <a14:m>
                  <m:oMathPara xmlns:m="http://schemas.openxmlformats.org/officeDocument/2006/math">
                    <m:oMathParaPr>
                      <m:jc m:val="centerGroup"/>
                    </m:oMathParaPr>
                    <m:oMath xmlns:m="http://schemas.openxmlformats.org/officeDocument/2006/math">
                      <m:sSup>
                        <m:sSupPr>
                          <m:ctrlPr>
                            <a:rPr lang="en-US" sz="2000" i="1">
                              <a:latin typeface="Cambria Math" panose="02040503050406030204" pitchFamily="18" charset="0"/>
                            </a:rPr>
                          </m:ctrlPr>
                        </m:sSupPr>
                        <m:e>
                          <m:r>
                            <a:rPr lang="en-US" sz="2000" b="1" i="1">
                              <a:latin typeface="Cambria Math" panose="02040503050406030204" pitchFamily="18" charset="0"/>
                            </a:rPr>
                            <m:t>𝒘</m:t>
                          </m:r>
                        </m:e>
                        <m:sup>
                          <m:r>
                            <a:rPr lang="en-US" sz="2000" i="1">
                              <a:latin typeface="Cambria Math" panose="02040503050406030204" pitchFamily="18" charset="0"/>
                            </a:rPr>
                            <m:t>∗</m:t>
                          </m:r>
                        </m:sup>
                      </m:sSup>
                      <m:r>
                        <a:rPr lang="en-US" sz="2000" b="0" i="1" smtClean="0">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smtClean="0">
                                  <a:latin typeface="Cambria Math" panose="02040503050406030204" pitchFamily="18" charset="0"/>
                                </a:rPr>
                                <m:t>𝑿</m:t>
                              </m:r>
                            </m:e>
                            <m:sup>
                              <m:r>
                                <a:rPr lang="en-US" sz="2000" i="1">
                                  <a:latin typeface="Cambria Math" panose="02040503050406030204" pitchFamily="18" charset="0"/>
                                </a:rPr>
                                <m:t>𝑇</m:t>
                              </m:r>
                            </m:sup>
                          </m:sSup>
                          <m:r>
                            <a:rPr lang="en-US" sz="2000" b="1" i="1" smtClean="0">
                              <a:latin typeface="Cambria Math" panose="02040503050406030204" pitchFamily="18" charset="0"/>
                            </a:rPr>
                            <m:t>𝑿</m:t>
                          </m:r>
                          <m:r>
                            <a:rPr lang="en-US" sz="2000" i="1">
                              <a:latin typeface="Cambria Math" panose="02040503050406030204" pitchFamily="18" charset="0"/>
                            </a:rPr>
                            <m:t>)</m:t>
                          </m:r>
                        </m:e>
                        <m:sup>
                          <m:r>
                            <a:rPr lang="en-US" sz="2000" i="1">
                              <a:latin typeface="Cambria Math" panose="02040503050406030204" pitchFamily="18" charset="0"/>
                            </a:rPr>
                            <m:t>−1</m:t>
                          </m:r>
                        </m:sup>
                      </m:sSup>
                      <m:sSup>
                        <m:sSupPr>
                          <m:ctrlPr>
                            <a:rPr lang="en-US" sz="2000" i="1">
                              <a:latin typeface="Cambria Math" panose="02040503050406030204" pitchFamily="18" charset="0"/>
                            </a:rPr>
                          </m:ctrlPr>
                        </m:sSupPr>
                        <m:e>
                          <m:r>
                            <a:rPr lang="en-US" sz="2000" b="1" i="1" smtClean="0">
                              <a:latin typeface="Cambria Math" panose="02040503050406030204" pitchFamily="18" charset="0"/>
                            </a:rPr>
                            <m:t>𝑿</m:t>
                          </m:r>
                        </m:e>
                        <m:sup>
                          <m:r>
                            <a:rPr lang="en-US" sz="2000" i="1">
                              <a:latin typeface="Cambria Math" panose="02040503050406030204" pitchFamily="18" charset="0"/>
                            </a:rPr>
                            <m:t>𝑇</m:t>
                          </m:r>
                        </m:sup>
                      </m:sSup>
                      <m:r>
                        <a:rPr lang="en-US" sz="2000" b="1" i="1" smtClean="0">
                          <a:latin typeface="Cambria Math" panose="02040503050406030204" pitchFamily="18" charset="0"/>
                        </a:rPr>
                        <m:t>𝒚</m:t>
                      </m:r>
                    </m:oMath>
                  </m:oMathPara>
                </a14:m>
                <a:endParaRPr lang="en-US" sz="2000">
                  <a:solidFill>
                    <a:schemeClr val="tx1"/>
                  </a:solidFill>
                </a:endParaRPr>
              </a:p>
              <a:p>
                <a:pPr marL="520700" indent="-342900">
                  <a:lnSpc>
                    <a:spcPct val="114000"/>
                  </a:lnSpc>
                  <a:spcBef>
                    <a:spcPts val="0"/>
                  </a:spcBef>
                  <a:buFont typeface="Wingdings" panose="05000000000000000000" pitchFamily="2" charset="2"/>
                  <a:buChar char="Ø"/>
                </a:pPr>
                <a:endParaRPr lang="en-US" sz="2000">
                  <a:solidFill>
                    <a:schemeClr val="tx1"/>
                  </a:solidFill>
                </a:endParaRPr>
              </a:p>
              <a:p>
                <a:pPr marL="520700" indent="-342900">
                  <a:lnSpc>
                    <a:spcPct val="114000"/>
                  </a:lnSpc>
                  <a:spcBef>
                    <a:spcPts val="0"/>
                  </a:spcBef>
                  <a:buFont typeface="Wingdings" panose="05000000000000000000" pitchFamily="2" charset="2"/>
                  <a:buChar char="Ø"/>
                </a:pPr>
                <a:endParaRPr lang="en-US" sz="2000">
                  <a:solidFill>
                    <a:schemeClr val="tx1"/>
                  </a:solidFill>
                </a:endParaRPr>
              </a:p>
              <a:p>
                <a:pPr marL="520700" indent="-342900">
                  <a:lnSpc>
                    <a:spcPct val="114000"/>
                  </a:lnSpc>
                  <a:spcBef>
                    <a:spcPts val="0"/>
                  </a:spcBef>
                  <a:buFont typeface="Wingdings" panose="05000000000000000000" pitchFamily="2" charset="2"/>
                  <a:buChar char="Ø"/>
                </a:pPr>
                <a:endParaRPr lang="en-US" sz="2200">
                  <a:solidFill>
                    <a:schemeClr val="tx1"/>
                  </a:solidFill>
                </a:endParaRPr>
              </a:p>
              <a:p>
                <a:pPr marL="520700" indent="-342900">
                  <a:lnSpc>
                    <a:spcPct val="114000"/>
                  </a:lnSpc>
                  <a:spcBef>
                    <a:spcPts val="0"/>
                  </a:spcBef>
                  <a:buFont typeface="Wingdings" panose="05000000000000000000" pitchFamily="2" charset="2"/>
                  <a:buChar char="Ø"/>
                </a:pPr>
                <a:endParaRPr lang="en-US" sz="2200" dirty="0">
                  <a:solidFill>
                    <a:schemeClr val="tx1"/>
                  </a:solidFill>
                </a:endParaRPr>
              </a:p>
              <a:p>
                <a:pPr marL="228600" lvl="0" indent="-50800">
                  <a:lnSpc>
                    <a:spcPct val="114000"/>
                  </a:lnSpc>
                  <a:spcBef>
                    <a:spcPts val="0"/>
                  </a:spcBef>
                  <a:buNone/>
                </a:pPr>
                <a:endParaRPr lang="en-US" sz="2400"/>
              </a:p>
              <a:p>
                <a:pPr marL="228600" lvl="0" indent="-50800">
                  <a:lnSpc>
                    <a:spcPct val="114000"/>
                  </a:lnSpc>
                  <a:spcBef>
                    <a:spcPts val="0"/>
                  </a:spcBef>
                  <a:buNone/>
                </a:pPr>
                <a:endParaRPr lang="en-US" sz="240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31FA8503-B687-0E98-0F82-88D6A7CEF63B}"/>
                  </a:ext>
                </a:extLst>
              </p:cNvPr>
              <p:cNvSpPr txBox="1">
                <a:spLocks noGrp="1" noRot="1" noChangeAspect="1" noMove="1" noResize="1" noEditPoints="1" noAdjustHandles="1" noChangeArrowheads="1" noChangeShapeType="1" noTextEdit="1"/>
              </p:cNvSpPr>
              <p:nvPr>
                <p:ph type="body" idx="1"/>
              </p:nvPr>
            </p:nvSpPr>
            <p:spPr>
              <a:xfrm>
                <a:off x="408022" y="537120"/>
                <a:ext cx="11459300" cy="6201610"/>
              </a:xfrm>
              <a:prstGeom prst="rect">
                <a:avLst/>
              </a:prstGeom>
              <a:blipFill>
                <a:blip r:embed="rId3"/>
                <a:stretch>
                  <a:fillRect r="-532"/>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2709746E-F981-B9EC-0915-F3124418068B}"/>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0CB48840-5C82-87AE-FDAF-4CC2923C281D}"/>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15</a:t>
            </a:fld>
            <a:endParaRPr/>
          </a:p>
        </p:txBody>
      </p:sp>
    </p:spTree>
    <p:extLst>
      <p:ext uri="{BB962C8B-B14F-4D97-AF65-F5344CB8AC3E}">
        <p14:creationId xmlns:p14="http://schemas.microsoft.com/office/powerpoint/2010/main" val="4009947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4">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7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438F9DEC-6886-844D-9BAD-BD0602371AAD}"/>
            </a:ext>
          </a:extLst>
        </p:cNvPr>
        <p:cNvGrpSpPr/>
        <p:nvPr/>
      </p:nvGrpSpPr>
      <p:grpSpPr>
        <a:xfrm>
          <a:off x="0" y="0"/>
          <a:ext cx="0" cy="0"/>
          <a:chOff x="0" y="0"/>
          <a:chExt cx="0" cy="0"/>
        </a:xfrm>
      </p:grpSpPr>
      <p:sp>
        <p:nvSpPr>
          <p:cNvPr id="363" name="Google Shape;363;p4">
            <a:extLst>
              <a:ext uri="{FF2B5EF4-FFF2-40B4-BE49-F238E27FC236}">
                <a16:creationId xmlns:a16="http://schemas.microsoft.com/office/drawing/2014/main" id="{5CEBA73D-CAC0-7D90-1FA1-C8BD74B5EAD2}"/>
              </a:ext>
            </a:extLst>
          </p:cNvPr>
          <p:cNvSpPr txBox="1">
            <a:spLocks noGrp="1"/>
          </p:cNvSpPr>
          <p:nvPr>
            <p:ph type="body" idx="1"/>
          </p:nvPr>
        </p:nvSpPr>
        <p:spPr>
          <a:xfrm>
            <a:off x="1470929" y="2095027"/>
            <a:ext cx="9941071"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dirty="0"/>
              <a:t>HỒI QUY ĐA THỨC</a:t>
            </a:r>
            <a:endParaRPr dirty="0"/>
          </a:p>
        </p:txBody>
      </p:sp>
      <p:sp>
        <p:nvSpPr>
          <p:cNvPr id="364" name="Google Shape;364;p4">
            <a:extLst>
              <a:ext uri="{FF2B5EF4-FFF2-40B4-BE49-F238E27FC236}">
                <a16:creationId xmlns:a16="http://schemas.microsoft.com/office/drawing/2014/main" id="{84CD54A8-EAD7-3EF1-8759-5AD138D4F4C2}"/>
              </a:ext>
            </a:extLst>
          </p:cNvPr>
          <p:cNvSpPr txBox="1">
            <a:spLocks noGrp="1"/>
          </p:cNvSpPr>
          <p:nvPr>
            <p:ph type="body" idx="2"/>
          </p:nvPr>
        </p:nvSpPr>
        <p:spPr>
          <a:xfrm>
            <a:off x="1470930" y="3169159"/>
            <a:ext cx="9941070" cy="695175"/>
          </a:xfrm>
          <a:prstGeom prst="rect">
            <a:avLst/>
          </a:prstGeom>
          <a:noFill/>
          <a:ln>
            <a:noFill/>
          </a:ln>
        </p:spPr>
        <p:txBody>
          <a:bodyPr spcFirstLastPara="1" wrap="square" lIns="91425" tIns="45700" rIns="91425" bIns="45700" anchor="ctr" anchorCtr="0">
            <a:normAutofit/>
          </a:bodyPr>
          <a:lstStyle/>
          <a:p>
            <a:pPr marL="0" lvl="0" indent="0" algn="l">
              <a:lnSpc>
                <a:spcPct val="90000"/>
              </a:lnSpc>
              <a:spcBef>
                <a:spcPts val="0"/>
              </a:spcBef>
              <a:spcAft>
                <a:spcPts val="0"/>
              </a:spcAft>
              <a:buClr>
                <a:schemeClr val="lt1"/>
              </a:buClr>
              <a:buSzPts val="2800"/>
              <a:buNone/>
            </a:pPr>
            <a:r>
              <a:rPr lang="en-US" dirty="0"/>
              <a:t>POLYNOMIAL REGRESSION</a:t>
            </a:r>
            <a:endParaRPr dirty="0"/>
          </a:p>
        </p:txBody>
      </p:sp>
      <p:sp>
        <p:nvSpPr>
          <p:cNvPr id="365" name="Google Shape;365;p4">
            <a:extLst>
              <a:ext uri="{FF2B5EF4-FFF2-40B4-BE49-F238E27FC236}">
                <a16:creationId xmlns:a16="http://schemas.microsoft.com/office/drawing/2014/main" id="{BF16BC2C-08B1-760B-72D0-28D329A64091}"/>
              </a:ext>
            </a:extLst>
          </p:cNvPr>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rgbClr val="F2F2F2"/>
              </a:buClr>
              <a:buSzPts val="1000"/>
              <a:buNone/>
            </a:pPr>
            <a:endParaRPr/>
          </a:p>
        </p:txBody>
      </p:sp>
      <p:sp>
        <p:nvSpPr>
          <p:cNvPr id="366" name="Google Shape;366;p4">
            <a:extLst>
              <a:ext uri="{FF2B5EF4-FFF2-40B4-BE49-F238E27FC236}">
                <a16:creationId xmlns:a16="http://schemas.microsoft.com/office/drawing/2014/main" id="{90FAF373-0F9F-DE88-76D5-95BB8405FDBA}"/>
              </a:ext>
            </a:extLst>
          </p:cNvPr>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endParaRPr/>
          </a:p>
        </p:txBody>
      </p:sp>
      <p:sp>
        <p:nvSpPr>
          <p:cNvPr id="367" name="Google Shape;367;p4">
            <a:extLst>
              <a:ext uri="{FF2B5EF4-FFF2-40B4-BE49-F238E27FC236}">
                <a16:creationId xmlns:a16="http://schemas.microsoft.com/office/drawing/2014/main" id="{575B825E-BEF8-01E8-2E97-A63D3F8B364D}"/>
              </a:ext>
            </a:extLst>
          </p:cNvPr>
          <p:cNvSpPr txBox="1">
            <a:spLocks noGrp="1"/>
          </p:cNvSpPr>
          <p:nvPr>
            <p:ph type="ftr" idx="11"/>
          </p:nvPr>
        </p:nvSpPr>
        <p:spPr>
          <a:xfrm>
            <a:off x="838200"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VN"/>
              <a:t>Thực hiện bởi Trường Đại học Công nghệ Thông tin, ĐHQG-HCM</a:t>
            </a:r>
            <a:endParaRPr/>
          </a:p>
        </p:txBody>
      </p:sp>
      <p:sp>
        <p:nvSpPr>
          <p:cNvPr id="368" name="Google Shape;368;p4">
            <a:extLst>
              <a:ext uri="{FF2B5EF4-FFF2-40B4-BE49-F238E27FC236}">
                <a16:creationId xmlns:a16="http://schemas.microsoft.com/office/drawing/2014/main" id="{71410B50-E5E9-4128-8736-AC20EE41797E}"/>
              </a:ext>
            </a:extLst>
          </p:cNvPr>
          <p:cNvSpPr txBox="1">
            <a:spLocks noGrp="1"/>
          </p:cNvSpPr>
          <p:nvPr>
            <p:ph type="sldNum" idx="12"/>
          </p:nvPr>
        </p:nvSpPr>
        <p:spPr>
          <a:xfrm>
            <a:off x="6586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16</a:t>
            </a:fld>
            <a:endParaRPr/>
          </a:p>
        </p:txBody>
      </p:sp>
    </p:spTree>
    <p:extLst>
      <p:ext uri="{BB962C8B-B14F-4D97-AF65-F5344CB8AC3E}">
        <p14:creationId xmlns:p14="http://schemas.microsoft.com/office/powerpoint/2010/main" val="29662387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3A913BB8-EBDC-179F-DC1F-4B8CFAD89DEF}"/>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EAC74FF0-5D25-A6CA-6145-AD68A94A99E0}"/>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err="1"/>
              <a:t>quy</a:t>
            </a:r>
            <a:r>
              <a:rPr lang="en-US"/>
              <a:t> đa thức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583F308D-61A9-40DA-65C7-23D1281973EF}"/>
                  </a:ext>
                </a:extLst>
              </p:cNvPr>
              <p:cNvSpPr txBox="1">
                <a:spLocks noGrp="1"/>
              </p:cNvSpPr>
              <p:nvPr>
                <p:ph type="body" idx="1"/>
              </p:nvPr>
            </p:nvSpPr>
            <p:spPr>
              <a:xfrm>
                <a:off x="408022" y="843251"/>
                <a:ext cx="5531613"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000">
                    <a:solidFill>
                      <a:srgbClr val="FF0000"/>
                    </a:solidFill>
                  </a:rPr>
                  <a:t>Hồi quy tuyến tính đa biến:</a:t>
                </a:r>
              </a:p>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rPr>
                        <m:t>𝑓</m:t>
                      </m:r>
                      <m:d>
                        <m:dPr>
                          <m:ctrlPr>
                            <a:rPr lang="en-US" sz="2000" i="1">
                              <a:latin typeface="Cambria Math" panose="02040503050406030204" pitchFamily="18" charset="0"/>
                            </a:rPr>
                          </m:ctrlPr>
                        </m:dPr>
                        <m:e>
                          <m:r>
                            <a:rPr lang="en-US" sz="2000" b="1" i="1" smtClean="0">
                              <a:latin typeface="Cambria Math" panose="02040503050406030204" pitchFamily="18" charset="0"/>
                            </a:rPr>
                            <m:t>𝒙</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r>
                            <a:rPr lang="en-US" sz="2000" b="1" i="1" smtClean="0">
                              <a:latin typeface="Cambria Math" panose="02040503050406030204" pitchFamily="18" charset="0"/>
                            </a:rPr>
                            <m:t>𝒘</m:t>
                          </m:r>
                        </m:e>
                        <m:sup>
                          <m:r>
                            <a:rPr lang="en-US" sz="2000" b="0" i="1" smtClean="0">
                              <a:latin typeface="Cambria Math" panose="02040503050406030204" pitchFamily="18" charset="0"/>
                            </a:rPr>
                            <m:t>𝑇</m:t>
                          </m:r>
                        </m:sup>
                      </m:sSup>
                      <m:r>
                        <a:rPr lang="en-US" sz="2000" b="1" i="1" smtClean="0">
                          <a:latin typeface="Cambria Math" panose="02040503050406030204" pitchFamily="18" charset="0"/>
                        </a:rPr>
                        <m:t>𝒙</m:t>
                      </m:r>
                      <m:r>
                        <a:rPr lang="en-US" sz="2000" b="1"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1</m:t>
                          </m:r>
                        </m:sub>
                      </m:sSub>
                      <m:r>
                        <a:rPr lang="en-US" sz="2000" i="1">
                          <a:latin typeface="Cambria Math" panose="02040503050406030204" pitchFamily="18" charset="0"/>
                        </a:rPr>
                        <m:t>+…</m:t>
                      </m:r>
                      <m:r>
                        <a:rPr lang="en-US" sz="2000" i="1">
                          <a:latin typeface="Cambria Math" panose="02040503050406030204" pitchFamily="18" charset="0"/>
                          <a:ea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𝐷</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𝐷</m:t>
                          </m:r>
                        </m:sub>
                      </m:sSub>
                    </m:oMath>
                  </m:oMathPara>
                </a14:m>
                <a:endParaRPr lang="en-US" sz="2000"/>
              </a:p>
              <a:p>
                <a:pPr marL="228600" lvl="0" indent="-50800">
                  <a:lnSpc>
                    <a:spcPct val="114000"/>
                  </a:lnSpc>
                  <a:spcBef>
                    <a:spcPts val="0"/>
                  </a:spcBef>
                  <a:buNone/>
                </a:pPr>
                <a:r>
                  <a:rPr lang="en-US" sz="2000"/>
                  <a:t>Huấn luyện trên tập dữ liệu </a:t>
                </a:r>
                <a14:m>
                  <m:oMath xmlns:m="http://schemas.openxmlformats.org/officeDocument/2006/math">
                    <m:sSubSup>
                      <m:sSubSupPr>
                        <m:ctrlPr>
                          <a:rPr lang="en-US" sz="2000" i="1" smtClean="0">
                            <a:latin typeface="Cambria Math" panose="02040503050406030204" pitchFamily="18" charset="0"/>
                          </a:rPr>
                        </m:ctrlPr>
                      </m:sSubSupPr>
                      <m:e>
                        <m:d>
                          <m:dPr>
                            <m:begChr m:val="{"/>
                            <m:endChr m:val="}"/>
                            <m:ctrlPr>
                              <a:rPr lang="en-US" sz="2000" i="1" smtClean="0">
                                <a:latin typeface="Cambria Math" panose="02040503050406030204" pitchFamily="18" charset="0"/>
                              </a:rPr>
                            </m:ctrlPr>
                          </m:d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r>
                                      <a:rPr lang="en-US" sz="2000" i="1">
                                        <a:latin typeface="Cambria Math" panose="02040503050406030204" pitchFamily="18" charset="0"/>
                                      </a:rPr>
                                      <m:t>(</m:t>
                                    </m:r>
                                    <m:r>
                                      <a:rPr lang="en-US" sz="2000" b="0" i="1" smtClean="0">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b="0" i="1" smtClean="0">
                                        <a:latin typeface="Cambria Math" panose="02040503050406030204" pitchFamily="18" charset="0"/>
                                      </a:rPr>
                                      <m:t>𝑖</m:t>
                                    </m:r>
                                    <m:r>
                                      <a:rPr lang="en-US" sz="2000" i="1">
                                        <a:latin typeface="Cambria Math" panose="02040503050406030204" pitchFamily="18" charset="0"/>
                                      </a:rPr>
                                      <m:t>)</m:t>
                                    </m:r>
                                  </m:sup>
                                </m:sSup>
                              </m:e>
                            </m:d>
                          </m:e>
                        </m:d>
                      </m:e>
                      <m:sub>
                        <m:r>
                          <a:rPr lang="en-US" sz="2000" b="0" i="1" smtClean="0">
                            <a:latin typeface="Cambria Math" panose="02040503050406030204" pitchFamily="18" charset="0"/>
                          </a:rPr>
                          <m:t>𝑖</m:t>
                        </m:r>
                        <m:r>
                          <a:rPr lang="en-US" sz="2000" b="0" i="1" smtClean="0">
                            <a:latin typeface="Cambria Math" panose="02040503050406030204" pitchFamily="18" charset="0"/>
                          </a:rPr>
                          <m:t>=1</m:t>
                        </m:r>
                      </m:sub>
                      <m:sup>
                        <m:r>
                          <a:rPr lang="en-US" sz="2000" b="0" i="1" smtClean="0">
                            <a:latin typeface="Cambria Math" panose="02040503050406030204" pitchFamily="18" charset="0"/>
                          </a:rPr>
                          <m:t>𝑁</m:t>
                        </m:r>
                      </m:sup>
                    </m:sSubSup>
                  </m:oMath>
                </a14:m>
                <a:r>
                  <a:rPr lang="en-US" sz="2000"/>
                  <a:t> sử dụng hàm mất mát:</a:t>
                </a:r>
              </a:p>
              <a:p>
                <a:pPr marL="228600" lvl="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m:t>
                      </m:r>
                      <m:d>
                        <m:dPr>
                          <m:ctrlPr>
                            <a:rPr lang="en-US" sz="2000" b="0" i="1" smtClean="0">
                              <a:latin typeface="Cambria Math" panose="02040503050406030204" pitchFamily="18" charset="0"/>
                            </a:rPr>
                          </m:ctrlPr>
                        </m:dPr>
                        <m:e>
                          <m:r>
                            <a:rPr lang="en-US" sz="2000" b="1" i="1" smtClean="0">
                              <a:latin typeface="Cambria Math" panose="02040503050406030204" pitchFamily="18" charset="0"/>
                            </a:rPr>
                            <m:t>𝒘</m:t>
                          </m:r>
                        </m:e>
                      </m:d>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m:t>
                          </m:r>
                          <m:r>
                            <m:rPr>
                              <m:brk m:alnAt="23"/>
                            </m:rPr>
                            <a:rPr lang="en-US" sz="2000" i="1">
                              <a:latin typeface="Cambria Math" panose="02040503050406030204" pitchFamily="18" charset="0"/>
                            </a:rPr>
                            <m:t>1</m:t>
                          </m:r>
                        </m:sub>
                        <m:sup>
                          <m:r>
                            <a:rPr lang="en-US" sz="2000" i="1">
                              <a:latin typeface="Cambria Math" panose="02040503050406030204" pitchFamily="18" charset="0"/>
                            </a:rPr>
                            <m:t>𝑁</m:t>
                          </m:r>
                        </m:sup>
                        <m:e>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r>
                                    <a:rPr lang="en-US" sz="2000" i="1">
                                      <a:latin typeface="Cambria Math" panose="02040503050406030204" pitchFamily="18" charset="0"/>
                                    </a:rPr>
                                    <m:t>𝑓</m:t>
                                  </m:r>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r>
                                    <a:rPr lang="en-US" sz="2000" i="1">
                                      <a:latin typeface="Cambria Math" panose="02040503050406030204" pitchFamily="18" charset="0"/>
                                    </a:rPr>
                                    <m:t>;</m:t>
                                  </m:r>
                                  <m:r>
                                    <a:rPr lang="en-US" sz="2000" b="1" i="1" smtClean="0">
                                      <a:latin typeface="Cambria Math" panose="02040503050406030204" pitchFamily="18" charset="0"/>
                                    </a:rPr>
                                    <m:t>𝒘</m:t>
                                  </m:r>
                                  <m:r>
                                    <a:rPr lang="en-US" sz="2000" i="1">
                                      <a:latin typeface="Cambria Math" panose="02040503050406030204" pitchFamily="18" charset="0"/>
                                    </a:rPr>
                                    <m:t>)</m:t>
                                  </m:r>
                                </m:e>
                              </m:d>
                            </m:e>
                            <m:sup>
                              <m:r>
                                <a:rPr lang="en-US" sz="2000" i="1">
                                  <a:latin typeface="Cambria Math" panose="02040503050406030204" pitchFamily="18" charset="0"/>
                                </a:rPr>
                                <m:t>2</m:t>
                              </m:r>
                            </m:sup>
                          </m:sSup>
                        </m:e>
                      </m:nary>
                    </m:oMath>
                    <m:oMath xmlns:m="http://schemas.openxmlformats.org/officeDocument/2006/math">
                      <m:r>
                        <a:rPr lang="en-US" sz="2000" b="0" i="0" smtClean="0">
                          <a:latin typeface="Cambria Math" panose="02040503050406030204" pitchFamily="18" charset="0"/>
                        </a:rPr>
                        <m:t>           </m:t>
                      </m:r>
                      <m:r>
                        <a:rPr lang="en-US" sz="2000" i="1">
                          <a:latin typeface="Cambria Math" panose="02040503050406030204" pitchFamily="18" charset="0"/>
                        </a:rPr>
                        <m:t>=</m:t>
                      </m:r>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e>
                        <m:sup>
                          <m:r>
                            <a:rPr lang="en-US" sz="2000" i="1">
                              <a:latin typeface="Cambria Math" panose="02040503050406030204" pitchFamily="18" charset="0"/>
                            </a:rPr>
                            <m:t>𝑇</m:t>
                          </m:r>
                        </m:sup>
                      </m:sSup>
                      <m:d>
                        <m:dPr>
                          <m:ctrlPr>
                            <a:rPr lang="en-US" sz="2000" i="1">
                              <a:latin typeface="Cambria Math" panose="02040503050406030204" pitchFamily="18" charset="0"/>
                            </a:rPr>
                          </m:ctrlPr>
                        </m:dPr>
                        <m:e>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𝑿𝒘</m:t>
                          </m:r>
                        </m:e>
                      </m:d>
                    </m:oMath>
                  </m:oMathPara>
                </a14:m>
                <a:endParaRPr lang="en-US" sz="2000"/>
              </a:p>
              <a:p>
                <a:pPr marL="228600" lvl="0" indent="-50800">
                  <a:lnSpc>
                    <a:spcPct val="114000"/>
                  </a:lnSpc>
                  <a:spcBef>
                    <a:spcPts val="0"/>
                  </a:spcBef>
                  <a:buNone/>
                </a:pPr>
                <a:r>
                  <a:rPr lang="en-US" sz="2000"/>
                  <a:t>với</a:t>
                </a:r>
              </a:p>
              <a:p>
                <a:pPr marL="22860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b="1" i="1">
                          <a:latin typeface="Cambria Math" panose="02040503050406030204" pitchFamily="18" charset="0"/>
                        </a:rPr>
                        <m:t>𝑿</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i="1">
                                  <a:latin typeface="Cambria Math" panose="02040503050406030204" pitchFamily="18" charset="0"/>
                                </a:rPr>
                              </m:ctrlPr>
                            </m:eqArrPr>
                            <m:e>
                              <m:r>
                                <a:rPr lang="en-US" sz="2000" b="0" i="1" smtClean="0">
                                  <a:latin typeface="Cambria Math" panose="02040503050406030204" pitchFamily="18" charset="0"/>
                                </a:rPr>
                                <m:t>−−</m:t>
                              </m:r>
                              <m:r>
                                <a:rPr lang="en-US" sz="2000" i="1">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b="0" i="1">
                                              <a:latin typeface="Cambria Math" panose="02040503050406030204" pitchFamily="18" charset="0"/>
                                            </a:rPr>
                                          </m:ctrlPr>
                                        </m:dPr>
                                        <m:e>
                                          <m:r>
                                            <a:rPr lang="en-US" sz="2000" b="0" i="1" smtClean="0">
                                              <a:latin typeface="Cambria Math" panose="02040503050406030204" pitchFamily="18" charset="0"/>
                                            </a:rPr>
                                            <m:t>1</m:t>
                                          </m:r>
                                        </m:e>
                                      </m:d>
                                    </m:sup>
                                  </m:sSup>
                                </m:e>
                                <m:sup>
                                  <m:r>
                                    <a:rPr lang="en-US" sz="2000" b="0" i="1" smtClean="0">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r>
                                <a:rPr lang="en-US" sz="2000" b="0" i="1" smtClean="0">
                                  <a:latin typeface="Cambria Math" panose="02040503050406030204" pitchFamily="18" charset="0"/>
                                </a:rPr>
                                <m:t>−</m:t>
                              </m:r>
                            </m:e>
                            <m:e>
                              <m:r>
                                <a:rPr lang="en-US" sz="2000" i="1">
                                  <a:latin typeface="Cambria Math" panose="02040503050406030204" pitchFamily="18" charset="0"/>
                                </a:rPr>
                                <m:t>−</m:t>
                              </m:r>
                              <m:r>
                                <a:rPr lang="en-US" sz="2000" b="0" i="1" smtClean="0">
                                  <a:latin typeface="Cambria Math" panose="02040503050406030204" pitchFamily="18" charset="0"/>
                                </a:rPr>
                                <m:t>−</m:t>
                              </m:r>
                              <m:r>
                                <a:rPr lang="en-US" sz="2000" i="1">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2</m:t>
                                          </m:r>
                                        </m:e>
                                      </m:d>
                                    </m:sup>
                                  </m:sSup>
                                </m:e>
                                <m:sup>
                                  <m:r>
                                    <a:rPr lang="en-US" sz="2000" b="0" i="1" smtClean="0">
                                      <a:latin typeface="Cambria Math" panose="02040503050406030204" pitchFamily="18" charset="0"/>
                                    </a:rPr>
                                    <m:t>𝑇</m:t>
                                  </m:r>
                                </m:sup>
                              </m:sSup>
                              <m:r>
                                <a:rPr lang="en-US" sz="2000" i="1">
                                  <a:latin typeface="Cambria Math" panose="02040503050406030204" pitchFamily="18" charset="0"/>
                                </a:rPr>
                                <m:t>−</m:t>
                              </m:r>
                              <m:r>
                                <a:rPr lang="en-US" sz="2000" b="0" i="1" smtClean="0">
                                  <a:latin typeface="Cambria Math" panose="02040503050406030204" pitchFamily="18" charset="0"/>
                                </a:rPr>
                                <m:t>−</m:t>
                              </m:r>
                            </m:e>
                            <m:e>
                              <m:r>
                                <a:rPr lang="en-US" sz="2000" i="1" smtClean="0">
                                  <a:latin typeface="Cambria Math" panose="02040503050406030204" pitchFamily="18" charset="0"/>
                                  <a:ea typeface="Cambria Math" panose="02040503050406030204" pitchFamily="18" charset="0"/>
                                </a:rPr>
                                <m:t>⋮</m:t>
                              </m:r>
                            </m:e>
                            <m:e>
                              <m:r>
                                <a:rPr lang="en-US" sz="2000" i="1">
                                  <a:latin typeface="Cambria Math" panose="02040503050406030204" pitchFamily="18" charset="0"/>
                                </a:rPr>
                                <m:t>−</m:t>
                              </m:r>
                              <m:r>
                                <a:rPr lang="en-US" sz="2000" b="0" i="1" smtClean="0">
                                  <a:latin typeface="Cambria Math" panose="02040503050406030204" pitchFamily="18" charset="0"/>
                                </a:rPr>
                                <m:t>−  </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b="0" i="1">
                                              <a:latin typeface="Cambria Math" panose="02040503050406030204" pitchFamily="18" charset="0"/>
                                            </a:rPr>
                                          </m:ctrlPr>
                                        </m:dPr>
                                        <m:e>
                                          <m:r>
                                            <a:rPr lang="en-US" sz="2000" b="0" i="1" smtClean="0">
                                              <a:latin typeface="Cambria Math" panose="02040503050406030204" pitchFamily="18" charset="0"/>
                                            </a:rPr>
                                            <m:t>𝑁</m:t>
                                          </m:r>
                                        </m:e>
                                      </m:d>
                                    </m:sup>
                                  </m:sSup>
                                </m:e>
                                <m:sup>
                                  <m:r>
                                    <m:rPr>
                                      <m:sty m:val="p"/>
                                    </m:rPr>
                                    <a:rPr lang="el-GR" sz="2000" i="1">
                                      <a:latin typeface="Cambria Math" panose="02040503050406030204" pitchFamily="18" charset="0"/>
                                      <a:ea typeface="Cambria Math" panose="02040503050406030204" pitchFamily="18" charset="0"/>
                                    </a:rPr>
                                    <m:t>Τ</m:t>
                                  </m:r>
                                </m:sup>
                              </m:sSup>
                              <m:r>
                                <a:rPr lang="en-US" sz="2000" i="1">
                                  <a:latin typeface="Cambria Math" panose="02040503050406030204" pitchFamily="18" charset="0"/>
                                </a:rPr>
                                <m:t>−</m:t>
                              </m:r>
                              <m:r>
                                <a:rPr lang="en-US" sz="2000" b="0" i="1" smtClean="0">
                                  <a:latin typeface="Cambria Math" panose="02040503050406030204" pitchFamily="18" charset="0"/>
                                </a:rPr>
                                <m:t>−</m:t>
                              </m:r>
                            </m:e>
                          </m:eqArr>
                        </m:e>
                      </m:d>
                      <m:r>
                        <a:rPr lang="en-US" sz="2000" b="1" i="1">
                          <a:latin typeface="Cambria Math" panose="02040503050406030204" pitchFamily="18" charset="0"/>
                        </a:rPr>
                        <m:t>,  </m:t>
                      </m:r>
                      <m:r>
                        <a:rPr lang="en-US" sz="2000" b="1" i="1" smtClean="0">
                          <a:latin typeface="Cambria Math" panose="02040503050406030204" pitchFamily="18" charset="0"/>
                        </a:rPr>
                        <m:t>𝒚</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b="1" i="1">
                                  <a:latin typeface="Cambria Math" panose="02040503050406030204" pitchFamily="18" charset="0"/>
                                </a:rPr>
                              </m:ctrlPr>
                            </m:eqArrPr>
                            <m:e>
                              <m:m>
                                <m:mPr>
                                  <m:mcs>
                                    <m:mc>
                                      <m:mcPr>
                                        <m:count m:val="1"/>
                                        <m:mcJc m:val="center"/>
                                      </m:mcPr>
                                    </m:mc>
                                  </m:mcs>
                                  <m:ctrlPr>
                                    <a:rPr lang="en-US" sz="2000" b="1" i="1">
                                      <a:latin typeface="Cambria Math" panose="02040503050406030204" pitchFamily="18" charset="0"/>
                                    </a:rPr>
                                  </m:ctrlPr>
                                </m:mPr>
                                <m:mr>
                                  <m:e>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(1)</m:t>
                                        </m:r>
                                      </m:sup>
                                    </m:sSup>
                                  </m:e>
                                </m:mr>
                                <m:mr>
                                  <m:e>
                                    <m:sSup>
                                      <m:sSupPr>
                                        <m:ctrlPr>
                                          <a:rPr lang="en-US" sz="2000" i="1">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(2)</m:t>
                                        </m:r>
                                      </m:sup>
                                    </m:sSup>
                                  </m:e>
                                </m:mr>
                              </m:m>
                            </m:e>
                            <m:e>
                              <m:m>
                                <m:mPr>
                                  <m:mcs>
                                    <m:mc>
                                      <m:mcPr>
                                        <m:count m:val="1"/>
                                        <m:mcJc m:val="center"/>
                                      </m:mcPr>
                                    </m:mc>
                                  </m:mcs>
                                  <m:ctrlPr>
                                    <a:rPr lang="en-US" sz="2000" b="1" i="1">
                                      <a:latin typeface="Cambria Math" panose="02040503050406030204" pitchFamily="18" charset="0"/>
                                    </a:rPr>
                                  </m:ctrlPr>
                                </m:mPr>
                                <m:mr>
                                  <m:e>
                                    <m:r>
                                      <m:rPr>
                                        <m:brk m:alnAt="7"/>
                                      </m:rPr>
                                      <a:rPr lang="en-US" sz="2000" b="1" i="1" smtClean="0">
                                        <a:latin typeface="Cambria Math" panose="02040503050406030204" pitchFamily="18" charset="0"/>
                                        <a:ea typeface="Cambria Math" panose="02040503050406030204" pitchFamily="18" charset="0"/>
                                      </a:rPr>
                                      <m:t>⋮</m:t>
                                    </m:r>
                                  </m:e>
                                </m:mr>
                                <m:mr>
                                  <m:e>
                                    <m:sSup>
                                      <m:sSupPr>
                                        <m:ctrlPr>
                                          <a:rPr lang="en-US" sz="2000" i="1">
                                            <a:latin typeface="Cambria Math" panose="02040503050406030204" pitchFamily="18" charset="0"/>
                                          </a:rPr>
                                        </m:ctrlPr>
                                      </m:sSupPr>
                                      <m:e>
                                        <m:r>
                                          <a:rPr lang="en-US" sz="2000" b="0" i="1" smtClean="0">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𝑁</m:t>
                                        </m:r>
                                        <m:r>
                                          <a:rPr lang="en-US" sz="2000" i="1">
                                            <a:latin typeface="Cambria Math" panose="02040503050406030204" pitchFamily="18" charset="0"/>
                                          </a:rPr>
                                          <m:t>)</m:t>
                                        </m:r>
                                      </m:sup>
                                    </m:sSup>
                                  </m:e>
                                </m:mr>
                              </m:m>
                            </m:e>
                          </m:eqArr>
                        </m:e>
                      </m:d>
                    </m:oMath>
                  </m:oMathPara>
                </a14:m>
                <a:endParaRPr lang="en-US" sz="2000">
                  <a:solidFill>
                    <a:schemeClr val="tx1"/>
                  </a:solidFill>
                </a:endParaRPr>
              </a:p>
              <a:p>
                <a:pPr marL="228600" indent="-50800">
                  <a:lnSpc>
                    <a:spcPct val="114000"/>
                  </a:lnSpc>
                  <a:spcBef>
                    <a:spcPts val="0"/>
                  </a:spcBef>
                  <a:buNone/>
                </a:pPr>
                <a:endParaRPr lang="en-US" sz="2000">
                  <a:solidFill>
                    <a:schemeClr val="tx1"/>
                  </a:solidFill>
                </a:endParaRPr>
              </a:p>
              <a:p>
                <a:pPr marL="228600" indent="-50800">
                  <a:lnSpc>
                    <a:spcPct val="114000"/>
                  </a:lnSpc>
                  <a:spcBef>
                    <a:spcPts val="0"/>
                  </a:spcBef>
                  <a:buNone/>
                </a:pPr>
                <a:r>
                  <a:rPr lang="en-US" sz="2000">
                    <a:solidFill>
                      <a:srgbClr val="FF00FF"/>
                    </a:solidFill>
                  </a:rPr>
                  <a:t>Lời giải:</a:t>
                </a:r>
                <a:r>
                  <a:rPr lang="en-US" sz="2000">
                    <a:solidFill>
                      <a:schemeClr val="tx1"/>
                    </a:solidFill>
                  </a:rPr>
                  <a:t>  </a:t>
                </a:r>
                <a14:m>
                  <m:oMath xmlns:m="http://schemas.openxmlformats.org/officeDocument/2006/math">
                    <m:r>
                      <a:rPr lang="en-US" sz="2000" b="1" i="1" smtClean="0">
                        <a:latin typeface="Cambria Math" panose="02040503050406030204" pitchFamily="18" charset="0"/>
                      </a:rPr>
                      <m:t>𝒘</m:t>
                    </m:r>
                    <m:r>
                      <a:rPr lang="en-US" sz="2000" b="1" i="1" smtClean="0">
                        <a:latin typeface="Cambria Math" panose="02040503050406030204" pitchFamily="18" charset="0"/>
                      </a:rPr>
                      <m:t>=</m:t>
                    </m:r>
                    <m:sSup>
                      <m:sSupPr>
                        <m:ctrlPr>
                          <a:rPr lang="en-US" sz="2000" b="1" i="1">
                            <a:solidFill>
                              <a:schemeClr val="tx1"/>
                            </a:solidFill>
                            <a:latin typeface="Cambria Math" panose="02040503050406030204" pitchFamily="18" charset="0"/>
                          </a:rPr>
                        </m:ctrlPr>
                      </m:sSupPr>
                      <m:e>
                        <m:d>
                          <m:dPr>
                            <m:ctrlPr>
                              <a:rPr lang="en-US" sz="2000" b="1" i="1">
                                <a:solidFill>
                                  <a:schemeClr val="tx1"/>
                                </a:solidFill>
                                <a:latin typeface="Cambria Math" panose="02040503050406030204" pitchFamily="18" charset="0"/>
                              </a:rPr>
                            </m:ctrlPr>
                          </m:dPr>
                          <m:e>
                            <m:sSup>
                              <m:sSupPr>
                                <m:ctrlPr>
                                  <a:rPr lang="en-US" sz="2000" i="1">
                                    <a:latin typeface="Cambria Math" panose="02040503050406030204" pitchFamily="18" charset="0"/>
                                  </a:rPr>
                                </m:ctrlPr>
                              </m:sSupPr>
                              <m:e>
                                <m:r>
                                  <a:rPr lang="en-US" sz="2000" b="1" i="1">
                                    <a:latin typeface="Cambria Math" panose="02040503050406030204" pitchFamily="18" charset="0"/>
                                  </a:rPr>
                                  <m:t>𝑿</m:t>
                                </m:r>
                              </m:e>
                              <m:sup>
                                <m:r>
                                  <a:rPr lang="en-US" sz="2000" i="1">
                                    <a:latin typeface="Cambria Math" panose="02040503050406030204" pitchFamily="18" charset="0"/>
                                  </a:rPr>
                                  <m:t>𝑇</m:t>
                                </m:r>
                              </m:sup>
                            </m:sSup>
                            <m:r>
                              <a:rPr lang="en-US" sz="2000" b="1" i="1">
                                <a:latin typeface="Cambria Math" panose="02040503050406030204" pitchFamily="18" charset="0"/>
                              </a:rPr>
                              <m:t>𝑿</m:t>
                            </m:r>
                          </m:e>
                        </m:d>
                      </m:e>
                      <m:sup>
                        <m:r>
                          <a:rPr lang="en-US" sz="2000" b="1" i="1">
                            <a:solidFill>
                              <a:schemeClr val="tx1"/>
                            </a:solidFill>
                            <a:latin typeface="Cambria Math" panose="02040503050406030204" pitchFamily="18" charset="0"/>
                          </a:rPr>
                          <m:t>−</m:t>
                        </m:r>
                        <m:r>
                          <a:rPr lang="en-US" sz="2000" b="0" i="1">
                            <a:solidFill>
                              <a:schemeClr val="tx1"/>
                            </a:solidFill>
                            <a:latin typeface="Cambria Math" panose="02040503050406030204" pitchFamily="18" charset="0"/>
                          </a:rPr>
                          <m:t>1</m:t>
                        </m:r>
                      </m:sup>
                    </m:sSup>
                    <m:sSup>
                      <m:sSupPr>
                        <m:ctrlPr>
                          <a:rPr lang="en-US" sz="2000" i="1">
                            <a:latin typeface="Cambria Math" panose="02040503050406030204" pitchFamily="18" charset="0"/>
                          </a:rPr>
                        </m:ctrlPr>
                      </m:sSupPr>
                      <m:e>
                        <m:r>
                          <a:rPr lang="en-US" sz="2000" b="1" i="1">
                            <a:latin typeface="Cambria Math" panose="02040503050406030204" pitchFamily="18" charset="0"/>
                          </a:rPr>
                          <m:t>𝑿</m:t>
                        </m:r>
                      </m:e>
                      <m:sup>
                        <m:r>
                          <a:rPr lang="en-US" sz="2000" i="1">
                            <a:latin typeface="Cambria Math" panose="02040503050406030204" pitchFamily="18" charset="0"/>
                          </a:rPr>
                          <m:t>𝑇</m:t>
                        </m:r>
                      </m:sup>
                    </m:sSup>
                    <m:r>
                      <a:rPr lang="en-US" sz="2000" b="1" i="1">
                        <a:latin typeface="Cambria Math" panose="02040503050406030204" pitchFamily="18" charset="0"/>
                      </a:rPr>
                      <m:t>𝒚</m:t>
                    </m:r>
                  </m:oMath>
                </a14:m>
                <a:endParaRPr lang="en-US" sz="2000">
                  <a:solidFill>
                    <a:schemeClr val="tx1"/>
                  </a:solidFill>
                </a:endParaRPr>
              </a:p>
              <a:p>
                <a:pPr marL="228600" indent="-50800">
                  <a:lnSpc>
                    <a:spcPct val="114000"/>
                  </a:lnSpc>
                  <a:spcBef>
                    <a:spcPts val="0"/>
                  </a:spcBef>
                  <a:buNone/>
                </a:pPr>
                <a:endParaRPr lang="en-US" sz="2400" dirty="0">
                  <a:solidFill>
                    <a:schemeClr val="tx1"/>
                  </a:solidFill>
                </a:endParaRPr>
              </a:p>
              <a:p>
                <a:pPr marL="228600" lvl="0" indent="-50800">
                  <a:lnSpc>
                    <a:spcPct val="114000"/>
                  </a:lnSpc>
                  <a:spcBef>
                    <a:spcPts val="0"/>
                  </a:spcBef>
                  <a:buNone/>
                </a:pPr>
                <a:endParaRPr lang="en-US" sz="2400"/>
              </a:p>
              <a:p>
                <a:pPr marL="228600" lvl="0" indent="-50800">
                  <a:lnSpc>
                    <a:spcPct val="114000"/>
                  </a:lnSpc>
                  <a:spcBef>
                    <a:spcPts val="0"/>
                  </a:spcBef>
                  <a:buNone/>
                </a:pPr>
                <a:endParaRPr lang="en-US" sz="240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583F308D-61A9-40DA-65C7-23D1281973EF}"/>
                  </a:ext>
                </a:extLst>
              </p:cNvPr>
              <p:cNvSpPr txBox="1">
                <a:spLocks noGrp="1" noRot="1" noChangeAspect="1" noMove="1" noResize="1" noEditPoints="1" noAdjustHandles="1" noChangeArrowheads="1" noChangeShapeType="1" noTextEdit="1"/>
              </p:cNvSpPr>
              <p:nvPr>
                <p:ph type="body" idx="1"/>
              </p:nvPr>
            </p:nvSpPr>
            <p:spPr>
              <a:xfrm>
                <a:off x="408022" y="843251"/>
                <a:ext cx="5531613" cy="5763924"/>
              </a:xfrm>
              <a:prstGeom prst="rect">
                <a:avLst/>
              </a:prstGeom>
              <a:blipFill>
                <a:blip r:embed="rId3"/>
                <a:stretch>
                  <a:fillRect t="-211" r="-1103"/>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D9791252-64A7-7B5F-A6CA-C2E52562AAE2}"/>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96350941-6058-D8D1-C50F-6C050815032C}"/>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17</a:t>
            </a:fld>
            <a:endParaRPr/>
          </a:p>
        </p:txBody>
      </p:sp>
      <mc:AlternateContent xmlns:mc="http://schemas.openxmlformats.org/markup-compatibility/2006" xmlns:a14="http://schemas.microsoft.com/office/drawing/2010/main">
        <mc:Choice Requires="a14">
          <p:sp>
            <p:nvSpPr>
              <p:cNvPr id="2" name="Google Shape;374;p5">
                <a:extLst>
                  <a:ext uri="{FF2B5EF4-FFF2-40B4-BE49-F238E27FC236}">
                    <a16:creationId xmlns:a16="http://schemas.microsoft.com/office/drawing/2014/main" id="{60B9CFAD-F1C7-7A01-7659-F252E54CCD01}"/>
                  </a:ext>
                </a:extLst>
              </p:cNvPr>
              <p:cNvSpPr txBox="1">
                <a:spLocks/>
              </p:cNvSpPr>
              <p:nvPr/>
            </p:nvSpPr>
            <p:spPr>
              <a:xfrm>
                <a:off x="6096000" y="843251"/>
                <a:ext cx="5414165" cy="576392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lnSpc>
                    <a:spcPct val="114000"/>
                  </a:lnSpc>
                  <a:spcBef>
                    <a:spcPts val="0"/>
                  </a:spcBef>
                  <a:buFont typeface="Arial"/>
                  <a:buNone/>
                </a:pPr>
                <a:r>
                  <a:rPr lang="en-US" sz="2000">
                    <a:solidFill>
                      <a:srgbClr val="FF0000"/>
                    </a:solidFill>
                  </a:rPr>
                  <a:t>Hồi quy đa thức:</a:t>
                </a:r>
              </a:p>
              <a:p>
                <a:pPr marL="228600" indent="-50800">
                  <a:lnSpc>
                    <a:spcPct val="114000"/>
                  </a:lnSpc>
                  <a:spcBef>
                    <a:spcPts val="0"/>
                  </a:spcBef>
                  <a:buFont typeface="Arial"/>
                  <a:buNone/>
                </a:pPr>
                <a:r>
                  <a:rPr lang="en-US" sz="2000"/>
                  <a:t>Nếu ta muốn sử dụng mô hinh</a:t>
                </a:r>
              </a:p>
              <a:p>
                <a:pPr marL="22860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rPr>
                        <m:t>𝑓</m:t>
                      </m:r>
                      <m:d>
                        <m:dPr>
                          <m:ctrlPr>
                            <a:rPr lang="en-US" sz="2000" i="1">
                              <a:latin typeface="Cambria Math" panose="02040503050406030204" pitchFamily="18" charset="0"/>
                            </a:rPr>
                          </m:ctrlPr>
                        </m:dPr>
                        <m:e>
                          <m:r>
                            <a:rPr lang="en-US" sz="2000" b="0" i="1" smtClean="0">
                              <a:latin typeface="Cambria Math" panose="02040503050406030204" pitchFamily="18" charset="0"/>
                            </a:rPr>
                            <m:t>𝑥</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b="0" i="1" smtClean="0">
                          <a:latin typeface="Cambria Math" panose="02040503050406030204" pitchFamily="18" charset="0"/>
                        </a:rPr>
                        <m:t>𝑥</m:t>
                      </m:r>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2</m:t>
                          </m:r>
                        </m:sub>
                      </m:sSub>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2</m:t>
                          </m:r>
                        </m:sup>
                      </m:sSup>
                    </m:oMath>
                  </m:oMathPara>
                </a14:m>
                <a:endParaRPr lang="en-US" sz="2000"/>
              </a:p>
              <a:p>
                <a:pPr marL="228600" indent="-50800">
                  <a:lnSpc>
                    <a:spcPct val="114000"/>
                  </a:lnSpc>
                  <a:spcBef>
                    <a:spcPts val="0"/>
                  </a:spcBef>
                  <a:buFont typeface="Arial"/>
                  <a:buNone/>
                </a:pPr>
                <a:r>
                  <a:rPr lang="en-US" sz="2000"/>
                  <a:t>ta có thể định nghĩa:</a:t>
                </a:r>
              </a:p>
              <a:p>
                <a:pPr marL="22860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𝜙</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𝑥</m:t>
                          </m:r>
                        </m:e>
                      </m:d>
                      <m:r>
                        <a:rPr lang="en-US" sz="2000" b="0" i="1" smtClean="0">
                          <a:latin typeface="Cambria Math" panose="02040503050406030204" pitchFamily="18" charset="0"/>
                          <a:ea typeface="Cambria Math" panose="02040503050406030204" pitchFamily="18" charset="0"/>
                        </a:rPr>
                        <m:t>=</m:t>
                      </m:r>
                      <m:d>
                        <m:dPr>
                          <m:begChr m:val="["/>
                          <m:endChr m:val="]"/>
                          <m:ctrlPr>
                            <a:rPr lang="en-US" sz="2000" b="0" i="1" smtClean="0">
                              <a:latin typeface="Cambria Math" panose="02040503050406030204" pitchFamily="18" charset="0"/>
                              <a:ea typeface="Cambria Math" panose="02040503050406030204" pitchFamily="18" charset="0"/>
                            </a:rPr>
                          </m:ctrlPr>
                        </m:dPr>
                        <m:e>
                          <m:eqArr>
                            <m:eqArrPr>
                              <m:ctrlPr>
                                <a:rPr lang="en-US" sz="2000" b="0" i="1" smtClean="0">
                                  <a:latin typeface="Cambria Math" panose="02040503050406030204" pitchFamily="18" charset="0"/>
                                  <a:ea typeface="Cambria Math" panose="02040503050406030204" pitchFamily="18" charset="0"/>
                                </a:rPr>
                              </m:ctrlPr>
                            </m:eqArrPr>
                            <m:e>
                              <m:eqArr>
                                <m:eqArrPr>
                                  <m:ctrlPr>
                                    <a:rPr lang="en-US" sz="2000" b="0" i="1" smtClean="0">
                                      <a:latin typeface="Cambria Math" panose="02040503050406030204" pitchFamily="18" charset="0"/>
                                      <a:ea typeface="Cambria Math" panose="02040503050406030204" pitchFamily="18" charset="0"/>
                                    </a:rPr>
                                  </m:ctrlPr>
                                </m:eqArrPr>
                                <m:e>
                                  <m:r>
                                    <a:rPr lang="en-US" sz="2000" b="0" i="1" smtClean="0">
                                      <a:latin typeface="Cambria Math" panose="02040503050406030204" pitchFamily="18" charset="0"/>
                                      <a:ea typeface="Cambria Math" panose="02040503050406030204" pitchFamily="18" charset="0"/>
                                    </a:rPr>
                                    <m:t>1</m:t>
                                  </m:r>
                                </m:e>
                                <m:e>
                                  <m:r>
                                    <a:rPr lang="en-US" sz="2000" b="0" i="1" smtClean="0">
                                      <a:latin typeface="Cambria Math" panose="02040503050406030204" pitchFamily="18" charset="0"/>
                                      <a:ea typeface="Cambria Math" panose="02040503050406030204" pitchFamily="18" charset="0"/>
                                    </a:rPr>
                                    <m:t>𝑥</m:t>
                                  </m:r>
                                </m:e>
                              </m:eqArr>
                            </m:e>
                            <m:e>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2</m:t>
                                  </m:r>
                                </m:sup>
                              </m:sSup>
                            </m:e>
                          </m:eqArr>
                        </m:e>
                      </m:d>
                    </m:oMath>
                  </m:oMathPara>
                </a14:m>
                <a:endParaRPr lang="en-US" sz="2000" b="0">
                  <a:ea typeface="Cambria Math" panose="02040503050406030204" pitchFamily="18" charset="0"/>
                </a:endParaRPr>
              </a:p>
              <a:p>
                <a:pPr marL="228600" indent="-50800">
                  <a:lnSpc>
                    <a:spcPct val="114000"/>
                  </a:lnSpc>
                  <a:spcBef>
                    <a:spcPts val="0"/>
                  </a:spcBef>
                  <a:buNone/>
                </a:pPr>
                <a:r>
                  <a:rPr lang="en-US" sz="2000"/>
                  <a:t>Ta có thể biểu diễn </a:t>
                </a:r>
                <a14:m>
                  <m:oMath xmlns:m="http://schemas.openxmlformats.org/officeDocument/2006/math">
                    <m:r>
                      <a:rPr lang="en-US" sz="2000" i="1" smtClean="0">
                        <a:latin typeface="Cambria Math" panose="02040503050406030204" pitchFamily="18" charset="0"/>
                      </a:rPr>
                      <m:t>𝑓</m:t>
                    </m:r>
                    <m:d>
                      <m:dPr>
                        <m:ctrlPr>
                          <a:rPr lang="en-US" sz="2000" i="1">
                            <a:latin typeface="Cambria Math" panose="02040503050406030204" pitchFamily="18" charset="0"/>
                          </a:rPr>
                        </m:ctrlPr>
                      </m:dPr>
                      <m:e>
                        <m:r>
                          <a:rPr lang="en-US" sz="2000" b="0" i="1" smtClean="0">
                            <a:latin typeface="Cambria Math" panose="02040503050406030204" pitchFamily="18" charset="0"/>
                          </a:rPr>
                          <m:t>𝑥</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b="1" i="1" smtClean="0">
                        <a:latin typeface="Cambria Math" panose="02040503050406030204" pitchFamily="18" charset="0"/>
                      </a:rPr>
                      <m:t>=</m:t>
                    </m:r>
                    <m:sSup>
                      <m:sSupPr>
                        <m:ctrlPr>
                          <a:rPr lang="en-US" sz="2000" b="1" i="1" smtClean="0">
                            <a:latin typeface="Cambria Math" panose="02040503050406030204" pitchFamily="18" charset="0"/>
                          </a:rPr>
                        </m:ctrlPr>
                      </m:sSupPr>
                      <m:e>
                        <m:r>
                          <a:rPr lang="en-US" sz="2000" b="1" i="1" smtClean="0">
                            <a:latin typeface="Cambria Math" panose="02040503050406030204" pitchFamily="18" charset="0"/>
                          </a:rPr>
                          <m:t>𝒘</m:t>
                        </m:r>
                      </m:e>
                      <m:sup>
                        <m:r>
                          <a:rPr lang="en-US" sz="2000" b="0" i="1" smtClean="0">
                            <a:latin typeface="Cambria Math" panose="02040503050406030204" pitchFamily="18" charset="0"/>
                          </a:rPr>
                          <m:t>𝑇</m:t>
                        </m:r>
                      </m:sup>
                    </m:sSup>
                    <m:r>
                      <a:rPr lang="en-US" sz="2000" i="1">
                        <a:latin typeface="Cambria Math" panose="02040503050406030204" pitchFamily="18" charset="0"/>
                        <a:ea typeface="Cambria Math" panose="02040503050406030204" pitchFamily="18" charset="0"/>
                      </a:rPr>
                      <m:t>𝜙</m:t>
                    </m:r>
                    <m:d>
                      <m:dPr>
                        <m:ctrlPr>
                          <a:rPr lang="en-US" sz="2000" i="1">
                            <a:latin typeface="Cambria Math" panose="02040503050406030204" pitchFamily="18" charset="0"/>
                            <a:ea typeface="Cambria Math" panose="02040503050406030204" pitchFamily="18" charset="0"/>
                          </a:rPr>
                        </m:ctrlPr>
                      </m:dPr>
                      <m:e>
                        <m:r>
                          <a:rPr lang="en-US" sz="2000" i="1">
                            <a:latin typeface="Cambria Math" panose="02040503050406030204" pitchFamily="18" charset="0"/>
                            <a:ea typeface="Cambria Math" panose="02040503050406030204" pitchFamily="18" charset="0"/>
                          </a:rPr>
                          <m:t>𝑥</m:t>
                        </m:r>
                      </m:e>
                    </m:d>
                  </m:oMath>
                </a14:m>
                <a:r>
                  <a:rPr lang="en-US" sz="2000"/>
                  <a:t> và giải tương tự như hồi quy tuyến tính đa biến với </a:t>
                </a:r>
                <a14:m>
                  <m:oMath xmlns:m="http://schemas.openxmlformats.org/officeDocument/2006/math">
                    <m:r>
                      <a:rPr lang="en-US" sz="2000" i="1">
                        <a:latin typeface="Cambria Math" panose="02040503050406030204" pitchFamily="18" charset="0"/>
                        <a:ea typeface="Cambria Math" panose="02040503050406030204" pitchFamily="18" charset="0"/>
                      </a:rPr>
                      <m:t>𝜙</m:t>
                    </m:r>
                    <m:d>
                      <m:dPr>
                        <m:ctrlPr>
                          <a:rPr lang="en-US" sz="2000" i="1">
                            <a:latin typeface="Cambria Math" panose="02040503050406030204" pitchFamily="18" charset="0"/>
                            <a:ea typeface="Cambria Math" panose="02040503050406030204" pitchFamily="18" charset="0"/>
                          </a:rPr>
                        </m:ctrlPr>
                      </m:dPr>
                      <m:e>
                        <m:r>
                          <a:rPr lang="en-US" sz="2000" i="1">
                            <a:latin typeface="Cambria Math" panose="02040503050406030204" pitchFamily="18" charset="0"/>
                            <a:ea typeface="Cambria Math" panose="02040503050406030204" pitchFamily="18" charset="0"/>
                          </a:rPr>
                          <m:t>𝑥</m:t>
                        </m:r>
                      </m:e>
                    </m:d>
                  </m:oMath>
                </a14:m>
                <a:r>
                  <a:rPr lang="en-US" sz="2000"/>
                  <a:t> đóng vai trò như vector đặc trưng </a:t>
                </a:r>
                <a14:m>
                  <m:oMath xmlns:m="http://schemas.openxmlformats.org/officeDocument/2006/math">
                    <m:r>
                      <a:rPr lang="en-US" sz="2000" b="1" i="1" smtClean="0">
                        <a:latin typeface="Cambria Math" panose="02040503050406030204" pitchFamily="18" charset="0"/>
                      </a:rPr>
                      <m:t>𝒙</m:t>
                    </m:r>
                  </m:oMath>
                </a14:m>
                <a:r>
                  <a:rPr lang="en-US" sz="2000"/>
                  <a:t>. </a:t>
                </a:r>
              </a:p>
              <a:p>
                <a:pPr marL="228600" indent="-50800">
                  <a:lnSpc>
                    <a:spcPct val="114000"/>
                  </a:lnSpc>
                  <a:spcBef>
                    <a:spcPts val="0"/>
                  </a:spcBef>
                  <a:buFont typeface="Arial"/>
                  <a:buNone/>
                </a:pPr>
                <a:r>
                  <a:rPr lang="en-US" sz="2000"/>
                  <a:t>Ma trận dữ liệu trở thành:</a:t>
                </a:r>
              </a:p>
              <a:p>
                <a:pPr marL="228600" indent="-50800">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b="1" i="1" smtClean="0">
                          <a:latin typeface="Cambria Math" panose="02040503050406030204" pitchFamily="18" charset="0"/>
                          <a:ea typeface="Cambria Math" panose="02040503050406030204" pitchFamily="18" charset="0"/>
                        </a:rPr>
                        <m:t>𝚽</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i="1">
                                  <a:latin typeface="Cambria Math" panose="02040503050406030204" pitchFamily="18" charset="0"/>
                                </a:rPr>
                              </m:ctrlPr>
                            </m:eqArrPr>
                            <m:e>
                              <m:r>
                                <a:rPr lang="en-US" sz="2000" i="1" smtClean="0">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b="0" i="1" smtClean="0">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i="1" smtClean="0">
                                              <a:latin typeface="Cambria Math" panose="02040503050406030204" pitchFamily="18" charset="0"/>
                                            </a:rPr>
                                            <m:t>1</m:t>
                                          </m:r>
                                        </m:e>
                                      </m:d>
                                    </m:sup>
                                  </m:sSup>
                                  <m:r>
                                    <a:rPr lang="en-US" sz="2000" b="0" i="1" smtClean="0">
                                      <a:latin typeface="Cambria Math" panose="02040503050406030204" pitchFamily="18" charset="0"/>
                                    </a:rPr>
                                    <m:t>)</m:t>
                                  </m:r>
                                </m:e>
                                <m:sup>
                                  <m:r>
                                    <a:rPr lang="en-US" sz="2000" i="1" smtClean="0">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r>
                                <a:rPr lang="en-US" sz="2000" i="1" smtClean="0">
                                  <a:latin typeface="Cambria Math" panose="02040503050406030204" pitchFamily="18" charset="0"/>
                                </a:rPr>
                                <m:t>−</m:t>
                              </m:r>
                            </m:e>
                            <m:e>
                              <m:r>
                                <a:rPr lang="en-US" sz="2000" i="1">
                                  <a:latin typeface="Cambria Math" panose="02040503050406030204" pitchFamily="18" charset="0"/>
                                </a:rPr>
                                <m:t>−</m:t>
                              </m:r>
                              <m:r>
                                <a:rPr lang="en-US" sz="2000" i="1" smtClean="0">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2</m:t>
                                          </m:r>
                                        </m:e>
                                      </m:d>
                                    </m:sup>
                                  </m:sSup>
                                  <m:r>
                                    <a:rPr lang="en-US" sz="2000" i="1">
                                      <a:latin typeface="Cambria Math" panose="02040503050406030204" pitchFamily="18" charset="0"/>
                                    </a:rPr>
                                    <m:t>)</m:t>
                                  </m:r>
                                </m:e>
                                <m:sup>
                                  <m:r>
                                    <a:rPr lang="en-US" sz="2000" i="1">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r>
                                <a:rPr lang="en-US" sz="2000" i="1" smtClean="0">
                                  <a:latin typeface="Cambria Math" panose="02040503050406030204" pitchFamily="18" charset="0"/>
                                </a:rPr>
                                <m:t>−</m:t>
                              </m:r>
                            </m:e>
                            <m:e>
                              <m:r>
                                <a:rPr lang="en-US" sz="2000" i="1" smtClean="0">
                                  <a:latin typeface="Cambria Math" panose="02040503050406030204" pitchFamily="18" charset="0"/>
                                  <a:ea typeface="Cambria Math" panose="02040503050406030204" pitchFamily="18" charset="0"/>
                                </a:rPr>
                                <m:t>⋮</m:t>
                              </m:r>
                            </m:e>
                            <m:e>
                              <m:r>
                                <a:rPr lang="en-US" sz="2000" i="1">
                                  <a:latin typeface="Cambria Math" panose="02040503050406030204" pitchFamily="18" charset="0"/>
                                </a:rPr>
                                <m:t>−</m:t>
                              </m:r>
                              <m:r>
                                <a:rPr lang="en-US" sz="2000" i="1" smtClean="0">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𝑁</m:t>
                                          </m:r>
                                        </m:e>
                                      </m:d>
                                    </m:sup>
                                  </m:sSup>
                                  <m:r>
                                    <a:rPr lang="en-US" sz="2000" i="1">
                                      <a:latin typeface="Cambria Math" panose="02040503050406030204" pitchFamily="18" charset="0"/>
                                    </a:rPr>
                                    <m:t>)</m:t>
                                  </m:r>
                                </m:e>
                                <m:sup>
                                  <m:r>
                                    <a:rPr lang="en-US" sz="2000" i="1">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r>
                                <a:rPr lang="en-US" sz="2000" i="1" smtClean="0">
                                  <a:latin typeface="Cambria Math" panose="02040503050406030204" pitchFamily="18" charset="0"/>
                                </a:rPr>
                                <m:t>−</m:t>
                              </m:r>
                            </m:e>
                          </m:eqArr>
                        </m:e>
                      </m:d>
                      <m:r>
                        <a:rPr lang="en-US" sz="2000" b="1" i="1" smtClean="0">
                          <a:latin typeface="Cambria Math" panose="02040503050406030204" pitchFamily="18" charset="0"/>
                        </a:rPr>
                        <m:t>=</m:t>
                      </m:r>
                      <m:d>
                        <m:dPr>
                          <m:begChr m:val="["/>
                          <m:endChr m:val="]"/>
                          <m:ctrlPr>
                            <a:rPr lang="en-US" sz="2000" b="1" i="1" smtClean="0">
                              <a:latin typeface="Cambria Math" panose="02040503050406030204" pitchFamily="18" charset="0"/>
                            </a:rPr>
                          </m:ctrlPr>
                        </m:dPr>
                        <m:e>
                          <m:eqArr>
                            <m:eqArrPr>
                              <m:ctrlPr>
                                <a:rPr lang="en-US" sz="2000" i="1" smtClean="0">
                                  <a:latin typeface="Cambria Math" panose="02040503050406030204" pitchFamily="18" charset="0"/>
                                </a:rPr>
                              </m:ctrlPr>
                            </m:eqArrPr>
                            <m:e>
                              <m:m>
                                <m:mPr>
                                  <m:mcs>
                                    <m:mc>
                                      <m:mcPr>
                                        <m:count m:val="3"/>
                                        <m:mcJc m:val="center"/>
                                      </m:mcPr>
                                    </m:mc>
                                  </m:mcs>
                                  <m:ctrlPr>
                                    <a:rPr lang="en-US" sz="2000" i="1" smtClean="0">
                                      <a:latin typeface="Cambria Math" panose="02040503050406030204" pitchFamily="18" charset="0"/>
                                    </a:rPr>
                                  </m:ctrlPr>
                                </m:mPr>
                                <m:mr>
                                  <m:e>
                                    <m:r>
                                      <m:rPr>
                                        <m:brk m:alnAt="7"/>
                                      </m:rPr>
                                      <a:rPr lang="en-US" sz="2000" b="0" i="1" smtClean="0">
                                        <a:latin typeface="Cambria Math" panose="02040503050406030204" pitchFamily="18" charset="0"/>
                                      </a:rPr>
                                      <m:t>1</m:t>
                                    </m:r>
                                  </m:e>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a:latin typeface="Cambria Math" panose="02040503050406030204" pitchFamily="18" charset="0"/>
                                              </a:rPr>
                                              <m:t>1</m:t>
                                            </m:r>
                                          </m:e>
                                        </m:d>
                                      </m:sup>
                                    </m:sSup>
                                  </m:e>
                                  <m:e>
                                    <m:sSup>
                                      <m:sSupPr>
                                        <m:ctrlPr>
                                          <a:rPr lang="en-US" sz="2000" i="1" smtClean="0">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a:latin typeface="Cambria Math" panose="02040503050406030204" pitchFamily="18" charset="0"/>
                                                  </a:rPr>
                                                  <m:t>1</m:t>
                                                </m:r>
                                              </m:e>
                                            </m:d>
                                          </m:sup>
                                        </m:sSup>
                                      </m:e>
                                      <m:sup>
                                        <m:r>
                                          <a:rPr lang="en-US" sz="2000" b="0" i="1" smtClean="0">
                                            <a:latin typeface="Cambria Math" panose="02040503050406030204" pitchFamily="18" charset="0"/>
                                          </a:rPr>
                                          <m:t>2</m:t>
                                        </m:r>
                                      </m:sup>
                                    </m:sSup>
                                  </m:e>
                                </m:mr>
                              </m:m>
                            </m:e>
                            <m:e>
                              <m:m>
                                <m:mPr>
                                  <m:mcs>
                                    <m:mc>
                                      <m:mcPr>
                                        <m:count m:val="3"/>
                                        <m:mcJc m:val="center"/>
                                      </m:mcPr>
                                    </m:mc>
                                  </m:mcs>
                                  <m:ctrlPr>
                                    <a:rPr lang="en-US" sz="2000" i="1">
                                      <a:latin typeface="Cambria Math" panose="02040503050406030204" pitchFamily="18" charset="0"/>
                                    </a:rPr>
                                  </m:ctrlPr>
                                </m:mPr>
                                <m:mr>
                                  <m:e>
                                    <m:r>
                                      <m:rPr>
                                        <m:brk m:alnAt="7"/>
                                      </m:rPr>
                                      <a:rPr lang="en-US" sz="2000" b="0" i="1" smtClean="0">
                                        <a:latin typeface="Cambria Math" panose="02040503050406030204" pitchFamily="18" charset="0"/>
                                      </a:rPr>
                                      <m:t>1</m:t>
                                    </m:r>
                                  </m:e>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2</m:t>
                                            </m:r>
                                          </m:e>
                                        </m:d>
                                      </m:sup>
                                    </m:sSup>
                                  </m:e>
                                  <m:e>
                                    <m:sSup>
                                      <m:sSupPr>
                                        <m:ctrlPr>
                                          <a:rPr lang="en-US" sz="2000" i="1" smtClean="0">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2</m:t>
                                                </m:r>
                                              </m:e>
                                            </m:d>
                                          </m:sup>
                                        </m:sSup>
                                      </m:e>
                                      <m:sup>
                                        <m:r>
                                          <a:rPr lang="en-US" sz="2000" b="0" i="1" smtClean="0">
                                            <a:latin typeface="Cambria Math" panose="02040503050406030204" pitchFamily="18" charset="0"/>
                                          </a:rPr>
                                          <m:t>2</m:t>
                                        </m:r>
                                      </m:sup>
                                    </m:sSup>
                                  </m:e>
                                </m:mr>
                              </m:m>
                            </m:e>
                            <m:e>
                              <m:r>
                                <a:rPr lang="en-US" sz="2000" i="1" smtClean="0">
                                  <a:latin typeface="Cambria Math" panose="02040503050406030204" pitchFamily="18" charset="0"/>
                                  <a:ea typeface="Cambria Math" panose="02040503050406030204" pitchFamily="18" charset="0"/>
                                </a:rPr>
                                <m:t>⋮</m:t>
                              </m:r>
                            </m:e>
                            <m:e>
                              <m:m>
                                <m:mPr>
                                  <m:mcs>
                                    <m:mc>
                                      <m:mcPr>
                                        <m:count m:val="3"/>
                                        <m:mcJc m:val="center"/>
                                      </m:mcPr>
                                    </m:mc>
                                  </m:mcs>
                                  <m:ctrlPr>
                                    <a:rPr lang="en-US" sz="2000" i="1">
                                      <a:latin typeface="Cambria Math" panose="02040503050406030204" pitchFamily="18" charset="0"/>
                                    </a:rPr>
                                  </m:ctrlPr>
                                </m:mPr>
                                <m:mr>
                                  <m:e>
                                    <m:r>
                                      <m:rPr>
                                        <m:brk m:alnAt="7"/>
                                      </m:rPr>
                                      <a:rPr lang="en-US" sz="2000" b="0" i="1" smtClean="0">
                                        <a:latin typeface="Cambria Math" panose="02040503050406030204" pitchFamily="18" charset="0"/>
                                      </a:rPr>
                                      <m:t>1</m:t>
                                    </m:r>
                                  </m:e>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𝑁</m:t>
                                            </m:r>
                                          </m:e>
                                        </m:d>
                                      </m:sup>
                                    </m:sSup>
                                  </m:e>
                                  <m:e>
                                    <m:sSup>
                                      <m:sSupPr>
                                        <m:ctrlPr>
                                          <a:rPr lang="en-US" sz="2000" i="1" smtClean="0">
                                            <a:latin typeface="Cambria Math" panose="02040503050406030204" pitchFamily="18" charset="0"/>
                                          </a:rPr>
                                        </m:ctrlPr>
                                      </m:sSupPr>
                                      <m:e>
                                        <m:sSup>
                                          <m:sSupPr>
                                            <m:ctrlPr>
                                              <a:rPr lang="en-US" sz="2000" i="1">
                                                <a:latin typeface="Cambria Math" panose="02040503050406030204" pitchFamily="18" charset="0"/>
                                              </a:rPr>
                                            </m:ctrlPr>
                                          </m:sSupPr>
                                          <m:e>
                                            <m:r>
                                              <a:rPr lang="en-US" sz="2000" b="0" i="1">
                                                <a:latin typeface="Cambria Math" panose="02040503050406030204" pitchFamily="18" charset="0"/>
                                              </a:rPr>
                                              <m:t>𝑥</m:t>
                                            </m:r>
                                          </m:e>
                                          <m:sup>
                                            <m:d>
                                              <m:dPr>
                                                <m:ctrlPr>
                                                  <a:rPr lang="en-US" sz="2000" i="1">
                                                    <a:latin typeface="Cambria Math" panose="02040503050406030204" pitchFamily="18" charset="0"/>
                                                  </a:rPr>
                                                </m:ctrlPr>
                                              </m:dPr>
                                              <m:e>
                                                <m:r>
                                                  <a:rPr lang="en-US" sz="2000" b="0" i="1" smtClean="0">
                                                    <a:latin typeface="Cambria Math" panose="02040503050406030204" pitchFamily="18" charset="0"/>
                                                  </a:rPr>
                                                  <m:t>𝑁</m:t>
                                                </m:r>
                                              </m:e>
                                            </m:d>
                                          </m:sup>
                                        </m:sSup>
                                      </m:e>
                                      <m:sup>
                                        <m:r>
                                          <a:rPr lang="en-US" sz="2000" b="0" i="1" smtClean="0">
                                            <a:latin typeface="Cambria Math" panose="02040503050406030204" pitchFamily="18" charset="0"/>
                                          </a:rPr>
                                          <m:t>2</m:t>
                                        </m:r>
                                      </m:sup>
                                    </m:sSup>
                                  </m:e>
                                </m:mr>
                              </m:m>
                            </m:e>
                          </m:eqArr>
                        </m:e>
                      </m:d>
                    </m:oMath>
                  </m:oMathPara>
                </a14:m>
                <a:endParaRPr lang="en-US" sz="2000">
                  <a:solidFill>
                    <a:schemeClr val="tx1"/>
                  </a:solidFill>
                </a:endParaRPr>
              </a:p>
              <a:p>
                <a:pPr marL="228600" indent="-50800">
                  <a:lnSpc>
                    <a:spcPct val="114000"/>
                  </a:lnSpc>
                  <a:spcBef>
                    <a:spcPts val="0"/>
                  </a:spcBef>
                  <a:buNone/>
                </a:pPr>
                <a:r>
                  <a:rPr lang="en-US" sz="2000">
                    <a:solidFill>
                      <a:srgbClr val="FF00FF"/>
                    </a:solidFill>
                  </a:rPr>
                  <a:t>Lời giải:</a:t>
                </a:r>
                <a:r>
                  <a:rPr lang="en-US" sz="2000">
                    <a:solidFill>
                      <a:schemeClr val="tx1"/>
                    </a:solidFill>
                  </a:rPr>
                  <a:t>  </a:t>
                </a:r>
                <a14:m>
                  <m:oMath xmlns:m="http://schemas.openxmlformats.org/officeDocument/2006/math">
                    <m:r>
                      <a:rPr lang="en-US" sz="2000" b="1" i="1" smtClean="0">
                        <a:latin typeface="Cambria Math" panose="02040503050406030204" pitchFamily="18" charset="0"/>
                      </a:rPr>
                      <m:t>𝒘</m:t>
                    </m:r>
                    <m:r>
                      <a:rPr lang="en-US" sz="2000" b="1" i="1" smtClean="0">
                        <a:latin typeface="Cambria Math" panose="02040503050406030204" pitchFamily="18" charset="0"/>
                      </a:rPr>
                      <m:t>=</m:t>
                    </m:r>
                    <m:sSup>
                      <m:sSupPr>
                        <m:ctrlPr>
                          <a:rPr lang="en-US" sz="2000" b="1" i="1">
                            <a:solidFill>
                              <a:schemeClr val="tx1"/>
                            </a:solidFill>
                            <a:latin typeface="Cambria Math" panose="02040503050406030204" pitchFamily="18" charset="0"/>
                          </a:rPr>
                        </m:ctrlPr>
                      </m:sSupPr>
                      <m:e>
                        <m:d>
                          <m:dPr>
                            <m:ctrlPr>
                              <a:rPr lang="en-US" sz="2000" b="1" i="1">
                                <a:solidFill>
                                  <a:schemeClr val="tx1"/>
                                </a:solidFill>
                                <a:latin typeface="Cambria Math" panose="02040503050406030204" pitchFamily="18" charset="0"/>
                              </a:rPr>
                            </m:ctrlPr>
                          </m:dPr>
                          <m:e>
                            <m:sSup>
                              <m:sSupPr>
                                <m:ctrlPr>
                                  <a:rPr lang="en-US" sz="2000"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𝚽</m:t>
                                </m:r>
                              </m:e>
                              <m:sup>
                                <m:r>
                                  <a:rPr lang="en-US" sz="2000" i="1">
                                    <a:latin typeface="Cambria Math" panose="02040503050406030204" pitchFamily="18" charset="0"/>
                                  </a:rPr>
                                  <m:t>𝑇</m:t>
                                </m:r>
                              </m:sup>
                            </m:sSup>
                            <m:r>
                              <a:rPr lang="en-US" sz="2000" b="1" i="1">
                                <a:latin typeface="Cambria Math" panose="02040503050406030204" pitchFamily="18" charset="0"/>
                                <a:ea typeface="Cambria Math" panose="02040503050406030204" pitchFamily="18" charset="0"/>
                              </a:rPr>
                              <m:t>𝚽</m:t>
                            </m:r>
                          </m:e>
                        </m:d>
                      </m:e>
                      <m:sup>
                        <m:r>
                          <a:rPr lang="en-US" sz="2000" b="1" i="1">
                            <a:solidFill>
                              <a:schemeClr val="tx1"/>
                            </a:solidFill>
                            <a:latin typeface="Cambria Math" panose="02040503050406030204" pitchFamily="18" charset="0"/>
                          </a:rPr>
                          <m:t>−</m:t>
                        </m:r>
                        <m:r>
                          <a:rPr lang="en-US" sz="2000" b="0" i="1">
                            <a:solidFill>
                              <a:schemeClr val="tx1"/>
                            </a:solidFill>
                            <a:latin typeface="Cambria Math" panose="02040503050406030204" pitchFamily="18" charset="0"/>
                          </a:rPr>
                          <m:t>1</m:t>
                        </m:r>
                      </m:sup>
                    </m:sSup>
                    <m:sSup>
                      <m:sSupPr>
                        <m:ctrlPr>
                          <a:rPr lang="en-US" sz="2000"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𝚽</m:t>
                        </m:r>
                      </m:e>
                      <m:sup>
                        <m:r>
                          <a:rPr lang="en-US" sz="2000" i="1">
                            <a:latin typeface="Cambria Math" panose="02040503050406030204" pitchFamily="18" charset="0"/>
                          </a:rPr>
                          <m:t>𝑇</m:t>
                        </m:r>
                      </m:sup>
                    </m:sSup>
                    <m:r>
                      <a:rPr lang="en-US" sz="2000" b="1" i="1">
                        <a:latin typeface="Cambria Math" panose="02040503050406030204" pitchFamily="18" charset="0"/>
                      </a:rPr>
                      <m:t>𝒚</m:t>
                    </m:r>
                  </m:oMath>
                </a14:m>
                <a:endParaRPr lang="en-US" sz="2000">
                  <a:solidFill>
                    <a:schemeClr val="tx1"/>
                  </a:solidFill>
                </a:endParaRPr>
              </a:p>
              <a:p>
                <a:pPr marL="228600" indent="-50800">
                  <a:lnSpc>
                    <a:spcPct val="114000"/>
                  </a:lnSpc>
                  <a:spcBef>
                    <a:spcPts val="0"/>
                  </a:spcBef>
                  <a:buFont typeface="Arial"/>
                  <a:buNone/>
                </a:pPr>
                <a:endParaRPr lang="en-US" sz="2000" dirty="0">
                  <a:solidFill>
                    <a:schemeClr val="tx1"/>
                  </a:solidFill>
                </a:endParaRPr>
              </a:p>
              <a:p>
                <a:pPr marL="228600" indent="-50800">
                  <a:lnSpc>
                    <a:spcPct val="114000"/>
                  </a:lnSpc>
                  <a:spcBef>
                    <a:spcPts val="0"/>
                  </a:spcBef>
                  <a:buFont typeface="Arial"/>
                  <a:buNone/>
                </a:pPr>
                <a:endParaRPr lang="en-US" sz="2000"/>
              </a:p>
              <a:p>
                <a:pPr marL="228600" indent="-50800">
                  <a:lnSpc>
                    <a:spcPct val="114000"/>
                  </a:lnSpc>
                  <a:spcBef>
                    <a:spcPts val="0"/>
                  </a:spcBef>
                  <a:buFont typeface="Arial"/>
                  <a:buNone/>
                </a:pPr>
                <a:endParaRPr lang="en-US" sz="2000"/>
              </a:p>
              <a:p>
                <a:pPr marL="228600" indent="-50800" algn="l">
                  <a:lnSpc>
                    <a:spcPct val="114000"/>
                  </a:lnSpc>
                  <a:spcBef>
                    <a:spcPts val="0"/>
                  </a:spcBef>
                  <a:buFont typeface="Arial"/>
                  <a:buNone/>
                </a:pPr>
                <a:endParaRPr lang="en-US" sz="2000" dirty="0"/>
              </a:p>
            </p:txBody>
          </p:sp>
        </mc:Choice>
        <mc:Fallback xmlns="">
          <p:sp>
            <p:nvSpPr>
              <p:cNvPr id="2" name="Google Shape;374;p5">
                <a:extLst>
                  <a:ext uri="{FF2B5EF4-FFF2-40B4-BE49-F238E27FC236}">
                    <a16:creationId xmlns:a16="http://schemas.microsoft.com/office/drawing/2014/main" id="{60B9CFAD-F1C7-7A01-7659-F252E54CCD01}"/>
                  </a:ext>
                </a:extLst>
              </p:cNvPr>
              <p:cNvSpPr txBox="1">
                <a:spLocks noRot="1" noChangeAspect="1" noMove="1" noResize="1" noEditPoints="1" noAdjustHandles="1" noChangeArrowheads="1" noChangeShapeType="1" noTextEdit="1"/>
              </p:cNvSpPr>
              <p:nvPr/>
            </p:nvSpPr>
            <p:spPr>
              <a:xfrm>
                <a:off x="6096000" y="843251"/>
                <a:ext cx="5414165" cy="5763924"/>
              </a:xfrm>
              <a:prstGeom prst="rect">
                <a:avLst/>
              </a:prstGeom>
              <a:blipFill>
                <a:blip r:embed="rId4"/>
                <a:stretch>
                  <a:fillRect t="-211" r="-1126"/>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557396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A39D25B6-B714-3315-4C0A-D4CA2C7FDA60}"/>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13FFC7BB-A2EC-CAD1-F31B-56DDD8F59722}"/>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37F3A323-05DB-F16E-DA58-2D87DC835582}"/>
                  </a:ext>
                </a:extLst>
              </p:cNvPr>
              <p:cNvSpPr txBox="1">
                <a:spLocks noGrp="1"/>
              </p:cNvSpPr>
              <p:nvPr>
                <p:ph type="body" idx="1"/>
              </p:nvPr>
            </p:nvSpPr>
            <p:spPr>
              <a:xfrm>
                <a:off x="408022" y="841413"/>
                <a:ext cx="11419019"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000" dirty="0"/>
                  <a:t>Một </a:t>
                </a:r>
                <a:r>
                  <a:rPr lang="en-US" sz="2000" dirty="0" err="1">
                    <a:solidFill>
                      <a:srgbClr val="FF0000"/>
                    </a:solidFill>
                  </a:rPr>
                  <a:t>mô</a:t>
                </a:r>
                <a:r>
                  <a:rPr lang="en-US" sz="2000" dirty="0">
                    <a:solidFill>
                      <a:srgbClr val="FF0000"/>
                    </a:solidFill>
                  </a:rPr>
                  <a:t> </a:t>
                </a:r>
                <a:r>
                  <a:rPr lang="en-US" sz="2000" dirty="0" err="1">
                    <a:solidFill>
                      <a:srgbClr val="FF0000"/>
                    </a:solidFill>
                  </a:rPr>
                  <a:t>hình</a:t>
                </a:r>
                <a:r>
                  <a:rPr lang="en-US" sz="2000" dirty="0">
                    <a:solidFill>
                      <a:srgbClr val="FF0000"/>
                    </a:solidFill>
                  </a:rPr>
                  <a:t> (model) </a:t>
                </a:r>
                <a:r>
                  <a:rPr lang="en-US" sz="2000" dirty="0" err="1"/>
                  <a:t>hồi</a:t>
                </a:r>
                <a:r>
                  <a:rPr lang="en-US" sz="2000" dirty="0"/>
                  <a:t> </a:t>
                </a:r>
                <a:r>
                  <a:rPr lang="en-US" sz="2000" err="1"/>
                  <a:t>quy</a:t>
                </a:r>
                <a:r>
                  <a:rPr lang="en-US" sz="2000"/>
                  <a:t> đa thức (polynomial </a:t>
                </a:r>
                <a:r>
                  <a:rPr lang="en-US" sz="2000" dirty="0"/>
                  <a:t>regression) </a:t>
                </a:r>
                <a:r>
                  <a:rPr lang="en-US" sz="2000" dirty="0" err="1"/>
                  <a:t>thực</a:t>
                </a:r>
                <a:r>
                  <a:rPr lang="en-US" sz="2000" dirty="0"/>
                  <a:t> </a:t>
                </a:r>
                <a:r>
                  <a:rPr lang="en-US" sz="2000" dirty="0" err="1"/>
                  <a:t>hiện</a:t>
                </a:r>
                <a:r>
                  <a:rPr lang="en-US" sz="2000" dirty="0"/>
                  <a:t> </a:t>
                </a:r>
                <a:r>
                  <a:rPr lang="en-US" sz="2000" dirty="0" err="1"/>
                  <a:t>dự</a:t>
                </a:r>
                <a:r>
                  <a:rPr lang="en-US" sz="2000" dirty="0"/>
                  <a:t> </a:t>
                </a:r>
                <a:r>
                  <a:rPr lang="en-US" sz="2000" dirty="0" err="1"/>
                  <a:t>đoán</a:t>
                </a:r>
                <a:r>
                  <a:rPr lang="en-US" sz="2000" dirty="0"/>
                  <a:t> </a:t>
                </a:r>
                <a:r>
                  <a:rPr lang="en-US" sz="2000" dirty="0" err="1"/>
                  <a:t>đầu</a:t>
                </a:r>
                <a:r>
                  <a:rPr lang="en-US" sz="2000" dirty="0"/>
                  <a:t> </a:t>
                </a:r>
                <a:r>
                  <a:rPr lang="en-US" sz="2000" dirty="0" err="1"/>
                  <a:t>ra</a:t>
                </a:r>
                <a:r>
                  <a:rPr lang="en-US" sz="2000" dirty="0"/>
                  <a:t> (output) </a:t>
                </a:r>
                <a:r>
                  <a:rPr lang="en-US" sz="2000" dirty="0" err="1"/>
                  <a:t>với</a:t>
                </a:r>
                <a:r>
                  <a:rPr lang="en-US" sz="2000" dirty="0"/>
                  <a:t> </a:t>
                </a:r>
                <a:r>
                  <a:rPr lang="en-US" sz="2000" dirty="0" err="1">
                    <a:solidFill>
                      <a:srgbClr val="0072FF"/>
                    </a:solidFill>
                  </a:rPr>
                  <a:t>một</a:t>
                </a:r>
                <a:r>
                  <a:rPr lang="en-US" sz="2000" dirty="0">
                    <a:solidFill>
                      <a:srgbClr val="0072FF"/>
                    </a:solidFill>
                  </a:rPr>
                  <a:t> </a:t>
                </a:r>
                <a:r>
                  <a:rPr lang="en-US" sz="2000" err="1">
                    <a:solidFill>
                      <a:srgbClr val="0072FF"/>
                    </a:solidFill>
                  </a:rPr>
                  <a:t>hàm</a:t>
                </a:r>
                <a:r>
                  <a:rPr lang="en-US" sz="2000">
                    <a:solidFill>
                      <a:srgbClr val="0072FF"/>
                    </a:solidFill>
                  </a:rPr>
                  <a:t> đa thức (polynomial </a:t>
                </a:r>
                <a:r>
                  <a:rPr lang="en-US" sz="2000" dirty="0">
                    <a:solidFill>
                      <a:srgbClr val="0072FF"/>
                    </a:solidFill>
                  </a:rPr>
                  <a:t>function</a:t>
                </a:r>
                <a:r>
                  <a:rPr lang="en-US" sz="2000">
                    <a:solidFill>
                      <a:srgbClr val="0072FF"/>
                    </a:solidFill>
                  </a:rPr>
                  <a:t>) </a:t>
                </a:r>
                <a:r>
                  <a:rPr lang="en-US" sz="2000"/>
                  <a:t>của </a:t>
                </a:r>
                <a:r>
                  <a:rPr lang="en-US" sz="2000">
                    <a:solidFill>
                      <a:schemeClr val="tx1"/>
                    </a:solidFill>
                  </a:rPr>
                  <a:t>các</a:t>
                </a:r>
                <a:r>
                  <a:rPr lang="en-US" sz="2000"/>
                  <a:t> </a:t>
                </a:r>
                <a:r>
                  <a:rPr lang="en-US" sz="2000" dirty="0" err="1"/>
                  <a:t>đặc</a:t>
                </a:r>
                <a:r>
                  <a:rPr lang="en-US" sz="2000" dirty="0"/>
                  <a:t> </a:t>
                </a:r>
                <a:r>
                  <a:rPr lang="en-US" sz="2000" dirty="0" err="1"/>
                  <a:t>trưng</a:t>
                </a:r>
                <a:r>
                  <a:rPr lang="en-US" sz="2000" dirty="0"/>
                  <a:t> </a:t>
                </a:r>
                <a:r>
                  <a:rPr lang="en-US" sz="2000" dirty="0" err="1"/>
                  <a:t>đầu</a:t>
                </a:r>
                <a:r>
                  <a:rPr lang="en-US" sz="2000" dirty="0"/>
                  <a:t> </a:t>
                </a:r>
                <a:r>
                  <a:rPr lang="en-US" sz="2000" dirty="0" err="1"/>
                  <a:t>vào</a:t>
                </a:r>
                <a:r>
                  <a:rPr lang="en-US" sz="2000" dirty="0"/>
                  <a:t> (</a:t>
                </a:r>
                <a:r>
                  <a:rPr lang="en-US" sz="2000"/>
                  <a:t>input features). Với một đặc trưng </a:t>
                </a:r>
                <a14:m>
                  <m:oMath xmlns:m="http://schemas.openxmlformats.org/officeDocument/2006/math">
                    <m:r>
                      <a:rPr lang="en-US" sz="2000" b="0" i="1" smtClean="0">
                        <a:latin typeface="Cambria Math" panose="02040503050406030204" pitchFamily="18" charset="0"/>
                      </a:rPr>
                      <m:t>𝑥</m:t>
                    </m:r>
                  </m:oMath>
                </a14:m>
                <a:r>
                  <a:rPr lang="en-US" sz="2000"/>
                  <a:t>, ta có thể có mô hình sau:</a:t>
                </a:r>
                <a:endParaRPr lang="en-US" sz="2000" dirty="0"/>
              </a:p>
              <a:p>
                <a:pPr marL="228600" indent="-50800" algn="ctr">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0</m:t>
                          </m:r>
                        </m:sub>
                      </m:sSub>
                      <m:r>
                        <a:rPr lang="en-US" sz="2000">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1</m:t>
                          </m:r>
                        </m:sub>
                      </m:sSub>
                      <m:r>
                        <a:rPr lang="en-US" sz="2000" i="1">
                          <a:latin typeface="Cambria Math" panose="02040503050406030204" pitchFamily="18" charset="0"/>
                        </a:rPr>
                        <m:t>𝑥</m:t>
                      </m:r>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2</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2</m:t>
                          </m:r>
                        </m:sup>
                      </m:sSup>
                      <m:r>
                        <a:rPr lang="en-US" sz="2000" b="0" i="1" smtClean="0">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b="0" i="1" smtClean="0">
                              <a:solidFill>
                                <a:srgbClr val="FF0000"/>
                              </a:solidFill>
                              <a:latin typeface="Cambria Math" panose="02040503050406030204" pitchFamily="18" charset="0"/>
                            </a:rPr>
                            <m:t>𝐷</m:t>
                          </m:r>
                        </m:sub>
                      </m:sSub>
                      <m:sSup>
                        <m:sSupPr>
                          <m:ctrlPr>
                            <a:rPr lang="en-US" sz="2000" i="1">
                              <a:solidFill>
                                <a:srgbClr val="FF0000"/>
                              </a:solidFill>
                              <a:latin typeface="Cambria Math" panose="02040503050406030204" pitchFamily="18" charset="0"/>
                            </a:rPr>
                          </m:ctrlPr>
                        </m:sSupPr>
                        <m:e>
                          <m:r>
                            <a:rPr lang="en-US" sz="2000" i="1">
                              <a:solidFill>
                                <a:srgbClr val="FF0000"/>
                              </a:solidFill>
                              <a:latin typeface="Cambria Math" panose="02040503050406030204" pitchFamily="18" charset="0"/>
                            </a:rPr>
                            <m:t>𝑥</m:t>
                          </m:r>
                        </m:e>
                        <m:sup>
                          <m:r>
                            <a:rPr lang="en-US" sz="2000" b="0" i="1" smtClean="0">
                              <a:solidFill>
                                <a:srgbClr val="FF0000"/>
                              </a:solidFill>
                              <a:latin typeface="Cambria Math" panose="02040503050406030204" pitchFamily="18" charset="0"/>
                            </a:rPr>
                            <m:t>𝐷</m:t>
                          </m:r>
                        </m:sup>
                      </m:sSup>
                    </m:oMath>
                  </m:oMathPara>
                </a14:m>
                <a:endParaRPr lang="en-US" sz="2000"/>
              </a:p>
              <a:p>
                <a:pPr marL="228600" lvl="0" indent="-50800" algn="l">
                  <a:lnSpc>
                    <a:spcPct val="114000"/>
                  </a:lnSpc>
                  <a:spcBef>
                    <a:spcPts val="0"/>
                  </a:spcBef>
                  <a:buNone/>
                </a:pPr>
                <a:r>
                  <a:rPr lang="en-US" sz="2000"/>
                  <a:t>trong đó, </a:t>
                </a:r>
                <a14:m>
                  <m:oMath xmlns:m="http://schemas.openxmlformats.org/officeDocument/2006/math">
                    <m:r>
                      <a:rPr lang="en-US" sz="2000" i="1" smtClean="0">
                        <a:latin typeface="Cambria Math" panose="02040503050406030204" pitchFamily="18" charset="0"/>
                        <a:ea typeface="Cambria Math" panose="02040503050406030204" pitchFamily="18" charset="0"/>
                      </a:rPr>
                      <m:t>𝜙</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𝑥</m:t>
                        </m:r>
                      </m:e>
                    </m:d>
                    <m:r>
                      <a:rPr lang="en-US" sz="2000" b="0" i="1" smtClean="0">
                        <a:latin typeface="Cambria Math" panose="02040503050406030204" pitchFamily="18" charset="0"/>
                        <a:ea typeface="Cambria Math" panose="02040503050406030204" pitchFamily="18" charset="0"/>
                      </a:rPr>
                      <m:t>=</m:t>
                    </m:r>
                    <m:sSup>
                      <m:sSupPr>
                        <m:ctrlPr>
                          <a:rPr lang="en-US" sz="2000" b="0" i="1" smtClean="0">
                            <a:latin typeface="Cambria Math" panose="02040503050406030204" pitchFamily="18" charset="0"/>
                            <a:ea typeface="Cambria Math" panose="02040503050406030204" pitchFamily="18" charset="0"/>
                          </a:rPr>
                        </m:ctrlPr>
                      </m:sSupPr>
                      <m:e>
                        <m:d>
                          <m:dPr>
                            <m:begChr m:val="["/>
                            <m:endChr m:val="]"/>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1,</m:t>
                            </m:r>
                            <m:r>
                              <a:rPr lang="en-US" sz="2000" i="1">
                                <a:latin typeface="Cambria Math" panose="02040503050406030204" pitchFamily="18" charset="0"/>
                              </a:rPr>
                              <m:t>𝑥</m:t>
                            </m:r>
                            <m:r>
                              <a:rPr lang="en-US" sz="2000" b="0" i="1" smtClean="0">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2</m:t>
                                </m:r>
                              </m:sup>
                            </m:sSup>
                            <m:r>
                              <a:rPr lang="en-US" sz="2000" b="0" i="1" smtClean="0">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𝐷</m:t>
                                </m:r>
                              </m:sup>
                            </m:sSup>
                          </m:e>
                        </m:d>
                      </m:e>
                      <m:sup>
                        <m:r>
                          <a:rPr lang="en-US" sz="2000" b="0" i="1" smtClean="0">
                            <a:latin typeface="Cambria Math" panose="02040503050406030204" pitchFamily="18" charset="0"/>
                            <a:ea typeface="Cambria Math" panose="02040503050406030204" pitchFamily="18" charset="0"/>
                          </a:rPr>
                          <m:t>𝑇</m:t>
                        </m:r>
                      </m:sup>
                    </m:sSup>
                  </m:oMath>
                </a14:m>
                <a:r>
                  <a:rPr lang="en-US" sz="2000" dirty="0"/>
                  <a:t>.</a:t>
                </a:r>
              </a:p>
              <a:p>
                <a:pPr marL="228600" lvl="0" indent="-50800" algn="l">
                  <a:lnSpc>
                    <a:spcPct val="114000"/>
                  </a:lnSpc>
                  <a:spcBef>
                    <a:spcPts val="0"/>
                  </a:spcBef>
                  <a:buNone/>
                </a:pPr>
                <a:r>
                  <a:rPr lang="en-US" sz="2000"/>
                  <a:t>Hoặc, ví dụ với các đặc trưng </a:t>
                </a:r>
                <a14:m>
                  <m:oMath xmlns:m="http://schemas.openxmlformats.org/officeDocument/2006/math">
                    <m:sSub>
                      <m:sSubPr>
                        <m:ctrlPr>
                          <a:rPr lang="en-US" sz="2000" i="1" smtClean="0">
                            <a:latin typeface="Cambria Math" panose="02040503050406030204" pitchFamily="18" charset="0"/>
                          </a:rPr>
                        </m:ctrlPr>
                      </m:sSubPr>
                      <m:e>
                        <m:r>
                          <a:rPr lang="en-US" sz="2000" b="1" i="1">
                            <a:latin typeface="Cambria Math" panose="02040503050406030204" pitchFamily="18" charset="0"/>
                          </a:rPr>
                          <m:t>𝒙</m:t>
                        </m:r>
                        <m:r>
                          <a:rPr lang="en-US" sz="2000" b="0" i="1" smtClean="0">
                            <a:latin typeface="Cambria Math" panose="02040503050406030204" pitchFamily="18" charset="0"/>
                          </a:rPr>
                          <m:t>=(</m:t>
                        </m:r>
                        <m:r>
                          <a:rPr lang="en-US" sz="2000" b="0" i="1" smtClean="0">
                            <a:latin typeface="Cambria Math" panose="02040503050406030204" pitchFamily="18" charset="0"/>
                          </a:rPr>
                          <m:t>𝑥</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2</m:t>
                        </m:r>
                      </m:sub>
                    </m:sSub>
                    <m:r>
                      <a:rPr lang="en-US" sz="2000" b="0" i="1" smtClean="0">
                        <a:latin typeface="Cambria Math" panose="02040503050406030204" pitchFamily="18" charset="0"/>
                      </a:rPr>
                      <m:t>)</m:t>
                    </m:r>
                  </m:oMath>
                </a14:m>
                <a:r>
                  <a:rPr lang="en-US" sz="2000"/>
                  <a:t>, ta có thể có mô hình sau:</a:t>
                </a:r>
              </a:p>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b="1" i="1">
                              <a:latin typeface="Cambria Math" panose="02040503050406030204" pitchFamily="18" charset="0"/>
                            </a:rPr>
                            <m:t>𝒙</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0</m:t>
                          </m:r>
                        </m:sub>
                      </m:sSub>
                      <m:r>
                        <a:rPr lang="en-US" sz="2000">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1</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1</m:t>
                          </m:r>
                        </m:sub>
                      </m:sSub>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2</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2</m:t>
                          </m:r>
                        </m:sub>
                      </m:sSub>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b="0" i="1" smtClean="0">
                              <a:solidFill>
                                <a:srgbClr val="FF0000"/>
                              </a:solidFill>
                              <a:latin typeface="Cambria Math" panose="02040503050406030204" pitchFamily="18" charset="0"/>
                            </a:rPr>
                            <m:t>𝑤</m:t>
                          </m:r>
                        </m:e>
                        <m:sub>
                          <m:r>
                            <a:rPr lang="en-US" sz="2000" b="0" i="1" smtClean="0">
                              <a:solidFill>
                                <a:srgbClr val="FF0000"/>
                              </a:solidFill>
                              <a:latin typeface="Cambria Math" panose="02040503050406030204" pitchFamily="18" charset="0"/>
                            </a:rPr>
                            <m:t>3</m:t>
                          </m:r>
                        </m:sub>
                      </m:sSub>
                      <m:sSub>
                        <m:sSubPr>
                          <m:ctrlPr>
                            <a:rPr lang="en-US" sz="2000" i="1">
                              <a:latin typeface="Cambria Math" panose="02040503050406030204" pitchFamily="18" charset="0"/>
                            </a:rPr>
                          </m:ctrlPr>
                        </m:sSubPr>
                        <m:e>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1</m:t>
                              </m:r>
                            </m:sub>
                          </m:sSub>
                          <m:r>
                            <a:rPr lang="en-US" sz="2000" i="1">
                              <a:latin typeface="Cambria Math" panose="02040503050406030204" pitchFamily="18" charset="0"/>
                            </a:rPr>
                            <m:t>𝑥</m:t>
                          </m:r>
                        </m:e>
                        <m:sub>
                          <m:r>
                            <a:rPr lang="en-US" sz="2000" i="1">
                              <a:latin typeface="Cambria Math" panose="02040503050406030204" pitchFamily="18" charset="0"/>
                            </a:rPr>
                            <m:t>2</m:t>
                          </m:r>
                        </m:sub>
                      </m:sSub>
                      <m:r>
                        <a:rPr lang="en-US" sz="2000" i="1">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b="0" i="1" smtClean="0">
                              <a:solidFill>
                                <a:srgbClr val="FF0000"/>
                              </a:solidFill>
                              <a:latin typeface="Cambria Math" panose="02040503050406030204" pitchFamily="18" charset="0"/>
                            </a:rPr>
                            <m:t>4</m:t>
                          </m:r>
                        </m:sub>
                      </m:sSub>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𝑥</m:t>
                          </m:r>
                        </m:e>
                        <m:sub>
                          <m:r>
                            <a:rPr lang="en-US" sz="2000" b="0" i="1" smtClean="0">
                              <a:latin typeface="Cambria Math" panose="02040503050406030204" pitchFamily="18" charset="0"/>
                            </a:rPr>
                            <m:t>1</m:t>
                          </m:r>
                        </m:sub>
                        <m:sup>
                          <m:r>
                            <a:rPr lang="en-US" sz="2000" b="0" i="1" smtClean="0">
                              <a:latin typeface="Cambria Math" panose="02040503050406030204" pitchFamily="18" charset="0"/>
                            </a:rPr>
                            <m:t>2</m:t>
                          </m:r>
                        </m:sup>
                      </m:sSubSup>
                      <m:r>
                        <a:rPr lang="en-US" sz="2000" b="0" i="1" smtClean="0">
                          <a:latin typeface="Cambria Math" panose="02040503050406030204" pitchFamily="18" charset="0"/>
                        </a:rPr>
                        <m:t>+</m:t>
                      </m:r>
                      <m:sSub>
                        <m:sSubPr>
                          <m:ctrlPr>
                            <a:rPr lang="en-US" sz="2000" i="1" smtClean="0">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b="0" i="1" smtClean="0">
                              <a:solidFill>
                                <a:srgbClr val="FF0000"/>
                              </a:solidFill>
                              <a:latin typeface="Cambria Math" panose="02040503050406030204" pitchFamily="18" charset="0"/>
                            </a:rPr>
                            <m:t>5</m:t>
                          </m:r>
                        </m:sub>
                      </m:sSub>
                      <m:sSubSup>
                        <m:sSubSupPr>
                          <m:ctrlPr>
                            <a:rPr lang="en-US" sz="2000" i="1">
                              <a:latin typeface="Cambria Math" panose="02040503050406030204" pitchFamily="18" charset="0"/>
                            </a:rPr>
                          </m:ctrlPr>
                        </m:sSubSupPr>
                        <m:e>
                          <m:r>
                            <a:rPr lang="en-US" sz="2000" i="1">
                              <a:latin typeface="Cambria Math" panose="02040503050406030204" pitchFamily="18" charset="0"/>
                            </a:rPr>
                            <m:t>𝑥</m:t>
                          </m:r>
                        </m:e>
                        <m:sub>
                          <m:r>
                            <a:rPr lang="en-US" sz="2000" b="0" i="1" smtClean="0">
                              <a:latin typeface="Cambria Math" panose="02040503050406030204" pitchFamily="18" charset="0"/>
                            </a:rPr>
                            <m:t>2</m:t>
                          </m:r>
                        </m:sub>
                        <m:sup>
                          <m:r>
                            <a:rPr lang="en-US" sz="2000" i="1">
                              <a:latin typeface="Cambria Math" panose="02040503050406030204" pitchFamily="18" charset="0"/>
                            </a:rPr>
                            <m:t>2</m:t>
                          </m:r>
                        </m:sup>
                      </m:sSubSup>
                    </m:oMath>
                  </m:oMathPara>
                </a14:m>
                <a:endParaRPr lang="en-US" sz="2000"/>
              </a:p>
              <a:p>
                <a:pPr marL="228600" lvl="0" indent="-50800" algn="l">
                  <a:lnSpc>
                    <a:spcPct val="114000"/>
                  </a:lnSpc>
                  <a:spcBef>
                    <a:spcPts val="0"/>
                  </a:spcBef>
                  <a:buNone/>
                </a:pPr>
                <a:r>
                  <a:rPr lang="en-US" sz="2000"/>
                  <a:t>trong đó, </a:t>
                </a:r>
                <a14:m>
                  <m:oMath xmlns:m="http://schemas.openxmlformats.org/officeDocument/2006/math">
                    <m:r>
                      <a:rPr lang="en-US" sz="2000" i="1">
                        <a:solidFill>
                          <a:srgbClr val="2A2F4F"/>
                        </a:solidFill>
                        <a:latin typeface="Cambria Math" panose="02040503050406030204" pitchFamily="18" charset="0"/>
                        <a:ea typeface="Cambria Math" panose="02040503050406030204" pitchFamily="18" charset="0"/>
                      </a:rPr>
                      <m:t>𝜙</m:t>
                    </m:r>
                    <m:d>
                      <m:dPr>
                        <m:ctrlPr>
                          <a:rPr lang="en-US" sz="2000" i="1">
                            <a:solidFill>
                              <a:srgbClr val="2A2F4F"/>
                            </a:solidFill>
                            <a:latin typeface="Cambria Math" panose="02040503050406030204" pitchFamily="18" charset="0"/>
                            <a:ea typeface="Cambria Math" panose="02040503050406030204" pitchFamily="18" charset="0"/>
                          </a:rPr>
                        </m:ctrlPr>
                      </m:dPr>
                      <m:e>
                        <m:r>
                          <a:rPr lang="en-US" sz="2000" b="1" i="1">
                            <a:solidFill>
                              <a:srgbClr val="2A2F4F"/>
                            </a:solidFill>
                            <a:latin typeface="Cambria Math" panose="02040503050406030204" pitchFamily="18" charset="0"/>
                            <a:ea typeface="Cambria Math" panose="02040503050406030204" pitchFamily="18" charset="0"/>
                          </a:rPr>
                          <m:t>𝒙</m:t>
                        </m:r>
                      </m:e>
                    </m:d>
                    <m:r>
                      <a:rPr lang="en-US" sz="2000" i="1">
                        <a:solidFill>
                          <a:srgbClr val="2A2F4F"/>
                        </a:solidFill>
                        <a:latin typeface="Cambria Math" panose="02040503050406030204" pitchFamily="18" charset="0"/>
                        <a:ea typeface="Cambria Math" panose="02040503050406030204" pitchFamily="18" charset="0"/>
                      </a:rPr>
                      <m:t>=</m:t>
                    </m:r>
                    <m:sSup>
                      <m:sSupPr>
                        <m:ctrlPr>
                          <a:rPr lang="en-US" sz="2000" i="1">
                            <a:solidFill>
                              <a:srgbClr val="2A2F4F"/>
                            </a:solidFill>
                            <a:latin typeface="Cambria Math" panose="02040503050406030204" pitchFamily="18" charset="0"/>
                            <a:ea typeface="Cambria Math" panose="02040503050406030204" pitchFamily="18" charset="0"/>
                          </a:rPr>
                        </m:ctrlPr>
                      </m:sSupPr>
                      <m:e>
                        <m:d>
                          <m:dPr>
                            <m:begChr m:val="["/>
                            <m:endChr m:val="]"/>
                            <m:ctrlPr>
                              <a:rPr lang="en-US" sz="2000" i="1">
                                <a:solidFill>
                                  <a:srgbClr val="2A2F4F"/>
                                </a:solidFill>
                                <a:latin typeface="Cambria Math" panose="02040503050406030204" pitchFamily="18" charset="0"/>
                                <a:ea typeface="Cambria Math" panose="02040503050406030204" pitchFamily="18" charset="0"/>
                              </a:rPr>
                            </m:ctrlPr>
                          </m:dPr>
                          <m:e>
                            <m:r>
                              <a:rPr lang="en-US" sz="2000" i="1">
                                <a:solidFill>
                                  <a:srgbClr val="2A2F4F"/>
                                </a:solidFill>
                                <a:latin typeface="Cambria Math" panose="02040503050406030204" pitchFamily="18" charset="0"/>
                                <a:ea typeface="Cambria Math" panose="02040503050406030204" pitchFamily="18" charset="0"/>
                              </a:rPr>
                              <m:t>1,</m:t>
                            </m:r>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1</m:t>
                                </m:r>
                              </m:sub>
                            </m:sSub>
                            <m:r>
                              <a:rPr lang="en-US" sz="2000" i="1">
                                <a:solidFill>
                                  <a:srgbClr val="2A2F4F"/>
                                </a:solidFill>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2</m:t>
                                </m:r>
                              </m:sub>
                            </m:sSub>
                            <m:r>
                              <a:rPr lang="en-US" sz="2000" i="1">
                                <a:solidFill>
                                  <a:srgbClr val="2A2F4F"/>
                                </a:solidFill>
                                <a:latin typeface="Cambria Math" panose="02040503050406030204" pitchFamily="18" charset="0"/>
                              </a:rPr>
                              <m:t>,</m:t>
                            </m:r>
                            <m:sSub>
                              <m:sSubPr>
                                <m:ctrlPr>
                                  <a:rPr lang="en-US" sz="2000" i="1">
                                    <a:latin typeface="Cambria Math" panose="02040503050406030204" pitchFamily="18" charset="0"/>
                                  </a:rPr>
                                </m:ctrlPr>
                              </m:sSubPr>
                              <m:e>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1</m:t>
                                    </m:r>
                                  </m:sub>
                                </m:sSub>
                                <m:r>
                                  <a:rPr lang="en-US" sz="2000" i="1">
                                    <a:latin typeface="Cambria Math" panose="02040503050406030204" pitchFamily="18" charset="0"/>
                                  </a:rPr>
                                  <m:t>𝑥</m:t>
                                </m:r>
                              </m:e>
                              <m:sub>
                                <m:r>
                                  <a:rPr lang="en-US" sz="2000" i="1">
                                    <a:latin typeface="Cambria Math" panose="02040503050406030204" pitchFamily="18" charset="0"/>
                                  </a:rPr>
                                  <m:t>2</m:t>
                                </m:r>
                              </m:sub>
                            </m:sSub>
                            <m:r>
                              <a:rPr lang="en-US" sz="2000" i="1">
                                <a:solidFill>
                                  <a:srgbClr val="2A2F4F"/>
                                </a:solidFill>
                                <a:latin typeface="Cambria Math" panose="02040503050406030204" pitchFamily="18" charset="0"/>
                              </a:rPr>
                              <m:t>,</m:t>
                            </m:r>
                            <m:sSubSup>
                              <m:sSubSupPr>
                                <m:ctrlPr>
                                  <a:rPr lang="en-US" sz="2000" i="1">
                                    <a:latin typeface="Cambria Math" panose="02040503050406030204" pitchFamily="18" charset="0"/>
                                  </a:rPr>
                                </m:ctrlPr>
                              </m:sSubSupPr>
                              <m:e>
                                <m:r>
                                  <a:rPr lang="en-US" sz="2000" i="1">
                                    <a:latin typeface="Cambria Math" panose="02040503050406030204" pitchFamily="18" charset="0"/>
                                  </a:rPr>
                                  <m:t>𝑥</m:t>
                                </m:r>
                              </m:e>
                              <m:sub>
                                <m:r>
                                  <a:rPr lang="en-US" sz="2000" i="1">
                                    <a:latin typeface="Cambria Math" panose="02040503050406030204" pitchFamily="18" charset="0"/>
                                  </a:rPr>
                                  <m:t>1</m:t>
                                </m:r>
                              </m:sub>
                              <m:sup>
                                <m:r>
                                  <a:rPr lang="en-US" sz="2000" i="1">
                                    <a:latin typeface="Cambria Math" panose="02040503050406030204" pitchFamily="18" charset="0"/>
                                  </a:rPr>
                                  <m:t>2</m:t>
                                </m:r>
                              </m:sup>
                            </m:sSubSup>
                            <m:r>
                              <a:rPr lang="en-US" sz="2000" b="0" i="1" smtClean="0">
                                <a:latin typeface="Cambria Math" panose="02040503050406030204" pitchFamily="18" charset="0"/>
                              </a:rPr>
                              <m:t>,</m:t>
                            </m:r>
                            <m:sSubSup>
                              <m:sSubSupPr>
                                <m:ctrlPr>
                                  <a:rPr lang="en-US" sz="2000" i="1">
                                    <a:latin typeface="Cambria Math" panose="02040503050406030204" pitchFamily="18" charset="0"/>
                                  </a:rPr>
                                </m:ctrlPr>
                              </m:sSubSupPr>
                              <m:e>
                                <m:r>
                                  <a:rPr lang="en-US" sz="2000" i="1">
                                    <a:latin typeface="Cambria Math" panose="02040503050406030204" pitchFamily="18" charset="0"/>
                                  </a:rPr>
                                  <m:t>𝑥</m:t>
                                </m:r>
                              </m:e>
                              <m:sub>
                                <m:r>
                                  <a:rPr lang="en-US" sz="2000" i="1">
                                    <a:latin typeface="Cambria Math" panose="02040503050406030204" pitchFamily="18" charset="0"/>
                                  </a:rPr>
                                  <m:t>2</m:t>
                                </m:r>
                              </m:sub>
                              <m:sup>
                                <m:r>
                                  <a:rPr lang="en-US" sz="2000" i="1">
                                    <a:latin typeface="Cambria Math" panose="02040503050406030204" pitchFamily="18" charset="0"/>
                                  </a:rPr>
                                  <m:t>2</m:t>
                                </m:r>
                              </m:sup>
                            </m:sSubSup>
                          </m:e>
                        </m:d>
                      </m:e>
                      <m:sup>
                        <m:r>
                          <a:rPr lang="en-US" sz="2000" i="1">
                            <a:solidFill>
                              <a:srgbClr val="2A2F4F"/>
                            </a:solidFill>
                            <a:latin typeface="Cambria Math" panose="02040503050406030204" pitchFamily="18" charset="0"/>
                            <a:ea typeface="Cambria Math" panose="02040503050406030204" pitchFamily="18" charset="0"/>
                          </a:rPr>
                          <m:t>𝑇</m:t>
                        </m:r>
                      </m:sup>
                    </m:sSup>
                  </m:oMath>
                </a14:m>
                <a:r>
                  <a:rPr lang="en-US" sz="2000"/>
                  <a:t>. Đây là một ví dụ </a:t>
                </a:r>
                <a:r>
                  <a:rPr lang="en-US" sz="2000" i="1">
                    <a:solidFill>
                      <a:schemeClr val="accent1"/>
                    </a:solidFill>
                  </a:rPr>
                  <a:t>chế tác đặc trưng (feature engineering)</a:t>
                </a:r>
                <a:r>
                  <a:rPr lang="en-US" sz="2000"/>
                  <a:t>.</a:t>
                </a:r>
                <a:endParaRPr lang="en-US" sz="2000" dirty="0"/>
              </a:p>
              <a:p>
                <a:pPr marL="228600" lvl="0" indent="-50800" algn="l">
                  <a:lnSpc>
                    <a:spcPct val="114000"/>
                  </a:lnSpc>
                  <a:spcBef>
                    <a:spcPts val="0"/>
                  </a:spcBef>
                  <a:buNone/>
                </a:pPr>
                <a:r>
                  <a:rPr lang="en-US" sz="2000">
                    <a:solidFill>
                      <a:srgbClr val="FF00FF"/>
                    </a:solidFill>
                  </a:rPr>
                  <a:t>Lưu ý: </a:t>
                </a:r>
              </a:p>
              <a:p>
                <a:pPr marL="520700" lvl="0" indent="-342900" algn="l">
                  <a:lnSpc>
                    <a:spcPct val="114000"/>
                  </a:lnSpc>
                  <a:spcBef>
                    <a:spcPts val="0"/>
                  </a:spcBef>
                  <a:buFont typeface="Wingdings" panose="05000000000000000000" pitchFamily="2" charset="2"/>
                  <a:buChar char="Ø"/>
                </a:pPr>
                <a:r>
                  <a:rPr lang="en-US" sz="2000"/>
                  <a:t>Mô hình hồi quy đa thức là </a:t>
                </a:r>
                <a:r>
                  <a:rPr lang="en-US" sz="2000">
                    <a:solidFill>
                      <a:schemeClr val="accent1"/>
                    </a:solidFill>
                  </a:rPr>
                  <a:t>phi tuyến tính </a:t>
                </a:r>
                <a:r>
                  <a:rPr lang="en-US" sz="2000"/>
                  <a:t>theo các đặc trưng đầu vào </a:t>
                </a:r>
                <a14:m>
                  <m:oMath xmlns:m="http://schemas.openxmlformats.org/officeDocument/2006/math">
                    <m:r>
                      <a:rPr lang="en-US" sz="2000" b="1" i="1">
                        <a:latin typeface="Cambria Math" panose="02040503050406030204" pitchFamily="18" charset="0"/>
                      </a:rPr>
                      <m:t>𝒙</m:t>
                    </m:r>
                  </m:oMath>
                </a14:m>
                <a:r>
                  <a:rPr lang="en-US" sz="2000"/>
                  <a:t>.</a:t>
                </a:r>
              </a:p>
              <a:p>
                <a:pPr marL="520700" lvl="0" indent="-342900" algn="l">
                  <a:lnSpc>
                    <a:spcPct val="114000"/>
                  </a:lnSpc>
                  <a:spcBef>
                    <a:spcPts val="0"/>
                  </a:spcBef>
                  <a:buFont typeface="Wingdings" panose="05000000000000000000" pitchFamily="2" charset="2"/>
                  <a:buChar char="Ø"/>
                </a:pPr>
                <a:r>
                  <a:rPr lang="en-US" sz="2000"/>
                  <a:t>Mô hình hồi quy đa thức là </a:t>
                </a:r>
                <a:r>
                  <a:rPr lang="en-US" sz="2000">
                    <a:solidFill>
                      <a:srgbClr val="FF0000"/>
                    </a:solidFill>
                  </a:rPr>
                  <a:t>tuyến tính </a:t>
                </a:r>
                <a:r>
                  <a:rPr lang="en-US" sz="2000"/>
                  <a:t>theo các trọng số </a:t>
                </a:r>
                <a14:m>
                  <m:oMath xmlns:m="http://schemas.openxmlformats.org/officeDocument/2006/math">
                    <m:r>
                      <a:rPr lang="en-US" sz="2000" b="1" i="1">
                        <a:latin typeface="Cambria Math" panose="02040503050406030204" pitchFamily="18" charset="0"/>
                      </a:rPr>
                      <m:t>𝒘</m:t>
                    </m:r>
                  </m:oMath>
                </a14:m>
                <a:r>
                  <a:rPr lang="en-US" sz="2000"/>
                  <a:t> của mô hình. Do đó, ta giải quyết bài toán hồi quy đa thức tương tự như hồi quy tuyến tính đa biến (multiple linear regression).</a:t>
                </a:r>
              </a:p>
              <a:p>
                <a:pPr marL="228600" indent="-50800" algn="ctr">
                  <a:lnSpc>
                    <a:spcPct val="114000"/>
                  </a:lnSpc>
                  <a:spcBef>
                    <a:spcPts val="0"/>
                  </a:spcBef>
                  <a:buNone/>
                </a:pPr>
                <a14:m>
                  <m:oMath xmlns:m="http://schemas.openxmlformats.org/officeDocument/2006/math">
                    <m:r>
                      <a:rPr lang="en-US" sz="2000" b="1" i="1">
                        <a:latin typeface="Cambria Math" panose="02040503050406030204" pitchFamily="18" charset="0"/>
                        <a:ea typeface="Cambria Math" panose="02040503050406030204" pitchFamily="18" charset="0"/>
                      </a:rPr>
                      <m:t>𝚽</m:t>
                    </m:r>
                    <m:r>
                      <a:rPr lang="en-US" sz="2000" b="1" i="1">
                        <a:latin typeface="Cambria Math" panose="02040503050406030204" pitchFamily="18" charset="0"/>
                      </a:rPr>
                      <m:t>=</m:t>
                    </m:r>
                    <m:d>
                      <m:dPr>
                        <m:begChr m:val="["/>
                        <m:endChr m:val="]"/>
                        <m:ctrlPr>
                          <a:rPr lang="en-US" sz="2000" b="1" i="1">
                            <a:latin typeface="Cambria Math" panose="02040503050406030204" pitchFamily="18" charset="0"/>
                          </a:rPr>
                        </m:ctrlPr>
                      </m:dPr>
                      <m:e>
                        <m:eqArr>
                          <m:eqArrPr>
                            <m:ctrlPr>
                              <a:rPr lang="en-US" sz="2000" i="1">
                                <a:latin typeface="Cambria Math" panose="02040503050406030204" pitchFamily="18" charset="0"/>
                              </a:rPr>
                            </m:ctrlPr>
                          </m:eqArrPr>
                          <m:e>
                            <m:r>
                              <a:rPr lang="en-US" sz="2000" i="1">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d>
                                      <m:dPr>
                                        <m:ctrlPr>
                                          <a:rPr lang="en-US" sz="2000" i="1">
                                            <a:latin typeface="Cambria Math" panose="02040503050406030204" pitchFamily="18" charset="0"/>
                                          </a:rPr>
                                        </m:ctrlPr>
                                      </m:dPr>
                                      <m:e>
                                        <m:r>
                                          <a:rPr lang="en-US" sz="2000" i="1">
                                            <a:latin typeface="Cambria Math" panose="02040503050406030204" pitchFamily="18" charset="0"/>
                                          </a:rPr>
                                          <m:t>1</m:t>
                                        </m:r>
                                      </m:e>
                                    </m:d>
                                  </m:sup>
                                </m:sSup>
                                <m:r>
                                  <a:rPr lang="en-US" sz="2000" i="1">
                                    <a:latin typeface="Cambria Math" panose="02040503050406030204" pitchFamily="18" charset="0"/>
                                  </a:rPr>
                                  <m:t>)</m:t>
                                </m:r>
                              </m:e>
                              <m:sup>
                                <m:r>
                                  <a:rPr lang="en-US" sz="2000" i="1">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e>
                          <m:e>
                            <m:r>
                              <a:rPr lang="en-US" sz="2000" i="1">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d>
                                      <m:dPr>
                                        <m:ctrlPr>
                                          <a:rPr lang="en-US" sz="2000" i="1">
                                            <a:latin typeface="Cambria Math" panose="02040503050406030204" pitchFamily="18" charset="0"/>
                                          </a:rPr>
                                        </m:ctrlPr>
                                      </m:dPr>
                                      <m:e>
                                        <m:r>
                                          <a:rPr lang="en-US" sz="2000" i="1">
                                            <a:latin typeface="Cambria Math" panose="02040503050406030204" pitchFamily="18" charset="0"/>
                                          </a:rPr>
                                          <m:t>2</m:t>
                                        </m:r>
                                      </m:e>
                                    </m:d>
                                  </m:sup>
                                </m:sSup>
                                <m:r>
                                  <a:rPr lang="en-US" sz="2000" i="1">
                                    <a:latin typeface="Cambria Math" panose="02040503050406030204" pitchFamily="18" charset="0"/>
                                  </a:rPr>
                                  <m:t>)</m:t>
                                </m:r>
                              </m:e>
                              <m:sup>
                                <m:r>
                                  <a:rPr lang="en-US" sz="2000" i="1">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e>
                          <m:e>
                            <m:r>
                              <a:rPr lang="en-US" sz="2000" i="1">
                                <a:latin typeface="Cambria Math" panose="02040503050406030204" pitchFamily="18" charset="0"/>
                                <a:ea typeface="Cambria Math" panose="02040503050406030204" pitchFamily="18" charset="0"/>
                              </a:rPr>
                              <m:t>⋮</m:t>
                            </m:r>
                          </m:e>
                          <m:e>
                            <m:r>
                              <a:rPr lang="en-US" sz="2000" i="1">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𝜙</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rPr>
                                </m:ctrlPr>
                              </m:sSupPr>
                              <m:e>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d>
                                      <m:dPr>
                                        <m:ctrlPr>
                                          <a:rPr lang="en-US" sz="2000" i="1">
                                            <a:latin typeface="Cambria Math" panose="02040503050406030204" pitchFamily="18" charset="0"/>
                                          </a:rPr>
                                        </m:ctrlPr>
                                      </m:dPr>
                                      <m:e>
                                        <m:r>
                                          <a:rPr lang="en-US" sz="2000" i="1">
                                            <a:latin typeface="Cambria Math" panose="02040503050406030204" pitchFamily="18" charset="0"/>
                                          </a:rPr>
                                          <m:t>𝑁</m:t>
                                        </m:r>
                                      </m:e>
                                    </m:d>
                                  </m:sup>
                                </m:sSup>
                                <m:r>
                                  <a:rPr lang="en-US" sz="2000" i="1">
                                    <a:latin typeface="Cambria Math" panose="02040503050406030204" pitchFamily="18" charset="0"/>
                                  </a:rPr>
                                  <m:t>)</m:t>
                                </m:r>
                              </m:e>
                              <m:sup>
                                <m:r>
                                  <a:rPr lang="en-US" sz="2000" i="1">
                                    <a:latin typeface="Cambria Math" panose="02040503050406030204" pitchFamily="18" charset="0"/>
                                    <a:ea typeface="Cambria Math" panose="02040503050406030204" pitchFamily="18" charset="0"/>
                                  </a:rPr>
                                  <m:t>𝑇</m:t>
                                </m:r>
                              </m:sup>
                            </m:sSup>
                            <m:r>
                              <a:rPr lang="en-US" sz="2000" i="1">
                                <a:latin typeface="Cambria Math" panose="02040503050406030204" pitchFamily="18" charset="0"/>
                              </a:rPr>
                              <m:t>−−</m:t>
                            </m:r>
                          </m:e>
                        </m:eqArr>
                      </m:e>
                    </m:d>
                  </m:oMath>
                </a14:m>
                <a:r>
                  <a:rPr lang="en-US" sz="2000"/>
                  <a:t>. Ta có: </a:t>
                </a:r>
                <a14:m>
                  <m:oMath xmlns:m="http://schemas.openxmlformats.org/officeDocument/2006/math">
                    <m:acc>
                      <m:accPr>
                        <m:chr m:val="̂"/>
                        <m:ctrlPr>
                          <a:rPr lang="en-US" sz="2000" b="1" i="1" smtClean="0">
                            <a:latin typeface="Cambria Math" panose="02040503050406030204" pitchFamily="18" charset="0"/>
                          </a:rPr>
                        </m:ctrlPr>
                      </m:accPr>
                      <m:e>
                        <m:r>
                          <a:rPr lang="en-US" sz="2000" b="1" i="1">
                            <a:latin typeface="Cambria Math" panose="02040503050406030204" pitchFamily="18" charset="0"/>
                          </a:rPr>
                          <m:t>𝒘</m:t>
                        </m:r>
                      </m:e>
                    </m:acc>
                    <m:r>
                      <a:rPr lang="en-US" sz="2000" b="1" i="1">
                        <a:latin typeface="Cambria Math" panose="02040503050406030204" pitchFamily="18" charset="0"/>
                      </a:rPr>
                      <m:t>=</m:t>
                    </m:r>
                    <m:sSup>
                      <m:sSupPr>
                        <m:ctrlPr>
                          <a:rPr lang="en-US" sz="2000" b="1" i="1">
                            <a:solidFill>
                              <a:schemeClr val="tx1"/>
                            </a:solidFill>
                            <a:latin typeface="Cambria Math" panose="02040503050406030204" pitchFamily="18" charset="0"/>
                          </a:rPr>
                        </m:ctrlPr>
                      </m:sSupPr>
                      <m:e>
                        <m:d>
                          <m:dPr>
                            <m:ctrlPr>
                              <a:rPr lang="en-US" sz="2000" b="1" i="1">
                                <a:solidFill>
                                  <a:schemeClr val="tx1"/>
                                </a:solidFill>
                                <a:latin typeface="Cambria Math" panose="02040503050406030204" pitchFamily="18" charset="0"/>
                              </a:rPr>
                            </m:ctrlPr>
                          </m:dPr>
                          <m:e>
                            <m:sSup>
                              <m:sSupPr>
                                <m:ctrlPr>
                                  <a:rPr lang="en-US" sz="2000"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𝚽</m:t>
                                </m:r>
                              </m:e>
                              <m:sup>
                                <m:r>
                                  <a:rPr lang="en-US" sz="2000" i="1">
                                    <a:latin typeface="Cambria Math" panose="02040503050406030204" pitchFamily="18" charset="0"/>
                                  </a:rPr>
                                  <m:t>𝑇</m:t>
                                </m:r>
                              </m:sup>
                            </m:sSup>
                            <m:r>
                              <a:rPr lang="en-US" sz="2000" b="1" i="1">
                                <a:latin typeface="Cambria Math" panose="02040503050406030204" pitchFamily="18" charset="0"/>
                                <a:ea typeface="Cambria Math" panose="02040503050406030204" pitchFamily="18" charset="0"/>
                              </a:rPr>
                              <m:t>𝚽</m:t>
                            </m:r>
                          </m:e>
                        </m:d>
                      </m:e>
                      <m:sup>
                        <m:r>
                          <a:rPr lang="en-US" sz="2000" b="1" i="1">
                            <a:solidFill>
                              <a:schemeClr val="tx1"/>
                            </a:solidFill>
                            <a:latin typeface="Cambria Math" panose="02040503050406030204" pitchFamily="18" charset="0"/>
                          </a:rPr>
                          <m:t>−</m:t>
                        </m:r>
                        <m:r>
                          <a:rPr lang="en-US" sz="2000" i="1">
                            <a:solidFill>
                              <a:schemeClr val="tx1"/>
                            </a:solidFill>
                            <a:latin typeface="Cambria Math" panose="02040503050406030204" pitchFamily="18" charset="0"/>
                          </a:rPr>
                          <m:t>1</m:t>
                        </m:r>
                      </m:sup>
                    </m:sSup>
                    <m:sSup>
                      <m:sSupPr>
                        <m:ctrlPr>
                          <a:rPr lang="en-US" sz="2000"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𝚽</m:t>
                        </m:r>
                      </m:e>
                      <m:sup>
                        <m:r>
                          <a:rPr lang="en-US" sz="2000" i="1">
                            <a:latin typeface="Cambria Math" panose="02040503050406030204" pitchFamily="18" charset="0"/>
                          </a:rPr>
                          <m:t>𝑇</m:t>
                        </m:r>
                      </m:sup>
                    </m:sSup>
                    <m:r>
                      <a:rPr lang="en-US" sz="2000" b="1" i="1">
                        <a:latin typeface="Cambria Math" panose="02040503050406030204" pitchFamily="18" charset="0"/>
                      </a:rPr>
                      <m:t>𝒚</m:t>
                    </m:r>
                  </m:oMath>
                </a14:m>
                <a:r>
                  <a:rPr lang="en-US" sz="2000">
                    <a:solidFill>
                      <a:schemeClr val="tx1"/>
                    </a:solidFill>
                  </a:rPr>
                  <a:t>.</a:t>
                </a:r>
              </a:p>
              <a:p>
                <a:pPr marL="228600" lvl="0" indent="-50800" algn="l">
                  <a:lnSpc>
                    <a:spcPct val="114000"/>
                  </a:lnSpc>
                  <a:spcBef>
                    <a:spcPts val="0"/>
                  </a:spcBef>
                  <a:buNone/>
                </a:pPr>
                <a:endParaRPr lang="en-US" sz="2000"/>
              </a:p>
              <a:p>
                <a:pPr marL="228600" lvl="0" indent="-50800" algn="l">
                  <a:lnSpc>
                    <a:spcPct val="114000"/>
                  </a:lnSpc>
                  <a:spcBef>
                    <a:spcPts val="0"/>
                  </a:spcBef>
                  <a:buNone/>
                </a:pPr>
                <a:endParaRPr lang="en-US" sz="2200" dirty="0"/>
              </a:p>
            </p:txBody>
          </p:sp>
        </mc:Choice>
        <mc:Fallback xmlns="">
          <p:sp>
            <p:nvSpPr>
              <p:cNvPr id="374" name="Google Shape;374;p5">
                <a:extLst>
                  <a:ext uri="{FF2B5EF4-FFF2-40B4-BE49-F238E27FC236}">
                    <a16:creationId xmlns:a16="http://schemas.microsoft.com/office/drawing/2014/main" id="{37F3A323-05DB-F16E-DA58-2D87DC835582}"/>
                  </a:ext>
                </a:extLst>
              </p:cNvPr>
              <p:cNvSpPr txBox="1">
                <a:spLocks noGrp="1" noRot="1" noChangeAspect="1" noMove="1" noResize="1" noEditPoints="1" noAdjustHandles="1" noChangeArrowheads="1" noChangeShapeType="1" noTextEdit="1"/>
              </p:cNvSpPr>
              <p:nvPr>
                <p:ph type="body" idx="1"/>
              </p:nvPr>
            </p:nvSpPr>
            <p:spPr>
              <a:xfrm>
                <a:off x="408022" y="841413"/>
                <a:ext cx="11419019" cy="5763924"/>
              </a:xfrm>
              <a:prstGeom prst="rect">
                <a:avLst/>
              </a:prstGeom>
              <a:blipFill>
                <a:blip r:embed="rId3"/>
                <a:stretch>
                  <a:fillRect t="-211" r="-747"/>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F1C2E8D2-EE35-24F2-B5CA-58765DCBE986}"/>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CC6A6186-2BE9-2301-E4D2-A017A5DE7A15}"/>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18</a:t>
            </a:fld>
            <a:endParaRPr/>
          </a:p>
        </p:txBody>
      </p:sp>
    </p:spTree>
    <p:extLst>
      <p:ext uri="{BB962C8B-B14F-4D97-AF65-F5344CB8AC3E}">
        <p14:creationId xmlns:p14="http://schemas.microsoft.com/office/powerpoint/2010/main" val="348605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74">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4" name="Google Shape;374;p5"/>
              <p:cNvSpPr txBox="1">
                <a:spLocks noGrp="1"/>
              </p:cNvSpPr>
              <p:nvPr>
                <p:ph type="body" idx="1"/>
              </p:nvPr>
            </p:nvSpPr>
            <p:spPr>
              <a:xfrm>
                <a:off x="408023" y="968050"/>
                <a:ext cx="6820091" cy="5715129"/>
              </a:xfrm>
              <a:prstGeom prst="rect">
                <a:avLst/>
              </a:prstGeom>
              <a:noFill/>
              <a:ln>
                <a:noFill/>
              </a:ln>
            </p:spPr>
            <p:txBody>
              <a:bodyPr spcFirstLastPara="1" wrap="square" lIns="91425" tIns="45700" rIns="91425" bIns="45700" anchor="t" anchorCtr="0">
                <a:normAutofit/>
              </a:bodyPr>
              <a:lstStyle/>
              <a:p>
                <a:pPr marL="228600" lvl="0" indent="-50800" algn="just" rtl="0">
                  <a:lnSpc>
                    <a:spcPct val="130000"/>
                  </a:lnSpc>
                  <a:spcBef>
                    <a:spcPts val="0"/>
                  </a:spcBef>
                  <a:spcAft>
                    <a:spcPts val="0"/>
                  </a:spcAft>
                  <a:buClr>
                    <a:schemeClr val="dk1"/>
                  </a:buClr>
                  <a:buSzPts val="2800"/>
                  <a:buNone/>
                </a:pPr>
                <a:r>
                  <a:rPr lang="en-US" sz="2200" b="1" dirty="0">
                    <a:solidFill>
                      <a:srgbClr val="FF0000"/>
                    </a:solidFill>
                  </a:rPr>
                  <a:t>Tập </a:t>
                </a:r>
                <a:r>
                  <a:rPr lang="en-US" sz="2200" b="1" dirty="0" err="1">
                    <a:solidFill>
                      <a:srgbClr val="FF0000"/>
                    </a:solidFill>
                  </a:rPr>
                  <a:t>dữ</a:t>
                </a:r>
                <a:r>
                  <a:rPr lang="en-US" sz="2200" b="1" dirty="0">
                    <a:solidFill>
                      <a:srgbClr val="FF0000"/>
                    </a:solidFill>
                  </a:rPr>
                  <a:t> </a:t>
                </a:r>
                <a:r>
                  <a:rPr lang="en-US" sz="2200" b="1" dirty="0" err="1">
                    <a:solidFill>
                      <a:srgbClr val="FF0000"/>
                    </a:solidFill>
                  </a:rPr>
                  <a:t>liệu</a:t>
                </a:r>
                <a:r>
                  <a:rPr lang="en-US" sz="2200" b="1" dirty="0">
                    <a:solidFill>
                      <a:srgbClr val="FF0000"/>
                    </a:solidFill>
                  </a:rPr>
                  <a:t> (Dataset)</a:t>
                </a:r>
              </a:p>
              <a:p>
                <a:pPr marL="228600" lvl="0" indent="-50800" algn="just" rtl="0">
                  <a:lnSpc>
                    <a:spcPct val="130000"/>
                  </a:lnSpc>
                  <a:spcBef>
                    <a:spcPts val="0"/>
                  </a:spcBef>
                  <a:spcAft>
                    <a:spcPts val="0"/>
                  </a:spcAft>
                  <a:buClr>
                    <a:schemeClr val="dk1"/>
                  </a:buClr>
                  <a:buSzPts val="2800"/>
                  <a:buNone/>
                </a:pPr>
                <a:r>
                  <a:rPr lang="en-US" sz="2000"/>
                  <a:t>Phát </a:t>
                </a:r>
                <a:r>
                  <a:rPr lang="en-US" sz="2000" dirty="0" err="1"/>
                  <a:t>sinh</a:t>
                </a:r>
                <a:r>
                  <a:rPr lang="en-US" sz="2000" dirty="0"/>
                  <a:t> </a:t>
                </a:r>
                <a:r>
                  <a:rPr lang="en-US" sz="2000" dirty="0" err="1"/>
                  <a:t>một</a:t>
                </a:r>
                <a:r>
                  <a:rPr lang="en-US" sz="2000" dirty="0"/>
                  <a:t> </a:t>
                </a:r>
                <a:r>
                  <a:rPr lang="en-US" sz="2000" dirty="0" err="1"/>
                  <a:t>tập</a:t>
                </a:r>
                <a:r>
                  <a:rPr lang="en-US" sz="2000" dirty="0"/>
                  <a:t> </a:t>
                </a:r>
                <a:r>
                  <a:rPr lang="en-US" sz="2000" dirty="0" err="1"/>
                  <a:t>dữ</a:t>
                </a:r>
                <a:r>
                  <a:rPr lang="en-US" sz="2000" dirty="0"/>
                  <a:t> </a:t>
                </a:r>
                <a:r>
                  <a:rPr lang="en-US" sz="2000" dirty="0" err="1"/>
                  <a:t>liệu</a:t>
                </a:r>
                <a:r>
                  <a:rPr lang="en-US" sz="2000" dirty="0"/>
                  <a:t> (dataset) </a:t>
                </a:r>
                <a:r>
                  <a:rPr lang="en-US" sz="2000" dirty="0" err="1"/>
                  <a:t>gồm</a:t>
                </a:r>
                <a:r>
                  <a:rPr lang="en-US" sz="2000" dirty="0"/>
                  <a:t> </a:t>
                </a:r>
                <a14:m>
                  <m:oMath xmlns:m="http://schemas.openxmlformats.org/officeDocument/2006/math">
                    <m:r>
                      <a:rPr lang="en-US" sz="2000" b="0" i="1" smtClean="0">
                        <a:latin typeface="Cambria Math" panose="02040503050406030204" pitchFamily="18" charset="0"/>
                      </a:rPr>
                      <m:t>𝑁</m:t>
                    </m:r>
                  </m:oMath>
                </a14:m>
                <a:r>
                  <a:rPr lang="en-US" sz="2000" dirty="0"/>
                  <a:t> </a:t>
                </a:r>
                <a:r>
                  <a:rPr lang="en-US" sz="2000" dirty="0" err="1"/>
                  <a:t>điểm</a:t>
                </a:r>
                <a:r>
                  <a:rPr lang="en-US" sz="2000" dirty="0"/>
                  <a:t> </a:t>
                </a:r>
                <a:r>
                  <a:rPr lang="en-US" sz="2000" dirty="0" err="1"/>
                  <a:t>dữ</a:t>
                </a:r>
                <a:r>
                  <a:rPr lang="en-US" sz="2000" dirty="0"/>
                  <a:t> </a:t>
                </a:r>
                <a:r>
                  <a:rPr lang="en-US" sz="2000" dirty="0" err="1"/>
                  <a:t>liệu</a:t>
                </a:r>
                <a:r>
                  <a:rPr lang="en-US" sz="2000" dirty="0"/>
                  <a:t> (data points) </a:t>
                </a:r>
                <a14:m>
                  <m:oMath xmlns:m="http://schemas.openxmlformats.org/officeDocument/2006/math">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𝐷</m:t>
                        </m:r>
                        <m:r>
                          <a:rPr lang="en-US" sz="2000" b="0" i="1" smtClean="0">
                            <a:latin typeface="Cambria Math" panose="02040503050406030204" pitchFamily="18" charset="0"/>
                          </a:rPr>
                          <m:t>=</m:t>
                        </m:r>
                        <m:d>
                          <m:dPr>
                            <m:begChr m:val="{"/>
                            <m:endChr m:val="}"/>
                            <m:ctrlPr>
                              <a:rPr lang="en-US" sz="2000" i="1" smtClean="0">
                                <a:latin typeface="Cambria Math" panose="02040503050406030204" pitchFamily="18" charset="0"/>
                              </a:rPr>
                            </m:ctrlPr>
                          </m:dPr>
                          <m:e>
                            <m:d>
                              <m:dPr>
                                <m:ctrlPr>
                                  <a:rPr lang="en-US" sz="2000" i="1" smtClean="0">
                                    <a:latin typeface="Cambria Math" panose="02040503050406030204" pitchFamily="18" charset="0"/>
                                  </a:rPr>
                                </m:ctrlPr>
                              </m:dPr>
                              <m:e>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m:t>
                                    </m:r>
                                    <m:r>
                                      <a:rPr lang="en-US" sz="2000" b="0" i="1" smtClean="0">
                                        <a:latin typeface="Cambria Math" panose="02040503050406030204" pitchFamily="18" charset="0"/>
                                      </a:rPr>
                                      <m:t>𝑖</m:t>
                                    </m:r>
                                    <m:r>
                                      <a:rPr lang="en-US" sz="2000" b="0" i="1" smtClean="0">
                                        <a:latin typeface="Cambria Math" panose="02040503050406030204" pitchFamily="18" charset="0"/>
                                      </a:rPr>
                                      <m:t>)</m:t>
                                    </m:r>
                                  </m:sup>
                                </m:sSup>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𝑦</m:t>
                                    </m:r>
                                  </m:e>
                                  <m:sup>
                                    <m:r>
                                      <a:rPr lang="en-US" sz="2000" b="0" i="1" smtClean="0">
                                        <a:latin typeface="Cambria Math" panose="02040503050406030204" pitchFamily="18" charset="0"/>
                                      </a:rPr>
                                      <m:t>(</m:t>
                                    </m:r>
                                    <m:r>
                                      <a:rPr lang="en-US" sz="2000" b="0" i="1" smtClean="0">
                                        <a:latin typeface="Cambria Math" panose="02040503050406030204" pitchFamily="18" charset="0"/>
                                      </a:rPr>
                                      <m:t>𝑖</m:t>
                                    </m:r>
                                    <m:r>
                                      <a:rPr lang="en-US" sz="2000" b="0" i="1" smtClean="0">
                                        <a:latin typeface="Cambria Math" panose="02040503050406030204" pitchFamily="18" charset="0"/>
                                      </a:rPr>
                                      <m:t>)</m:t>
                                    </m:r>
                                  </m:sup>
                                </m:sSup>
                              </m:e>
                            </m:d>
                          </m:e>
                        </m:d>
                      </m:e>
                      <m:sub>
                        <m:r>
                          <a:rPr lang="en-US" sz="2000" b="0" i="1" smtClean="0">
                            <a:latin typeface="Cambria Math" panose="02040503050406030204" pitchFamily="18" charset="0"/>
                          </a:rPr>
                          <m:t>𝑖</m:t>
                        </m:r>
                        <m:r>
                          <a:rPr lang="en-US" sz="2000" b="0" i="1" smtClean="0">
                            <a:latin typeface="Cambria Math" panose="02040503050406030204" pitchFamily="18" charset="0"/>
                          </a:rPr>
                          <m:t>=</m:t>
                        </m:r>
                        <m:r>
                          <a:rPr lang="en-US" sz="2000" b="0" i="1" smtClean="0">
                            <a:latin typeface="Cambria Math" panose="02040503050406030204" pitchFamily="18" charset="0"/>
                          </a:rPr>
                          <m:t>1</m:t>
                        </m:r>
                      </m:sub>
                      <m:sup>
                        <m:r>
                          <a:rPr lang="en-US" sz="2000" b="0" i="1" smtClean="0">
                            <a:latin typeface="Cambria Math" panose="02040503050406030204" pitchFamily="18" charset="0"/>
                          </a:rPr>
                          <m:t>𝑁</m:t>
                        </m:r>
                      </m:sup>
                    </m:sSubSup>
                  </m:oMath>
                </a14:m>
                <a:r>
                  <a:rPr lang="en-US" sz="2000" dirty="0"/>
                  <a:t> </a:t>
                </a:r>
                <a:r>
                  <a:rPr lang="en-US" sz="2000" dirty="0" err="1"/>
                  <a:t>với</a:t>
                </a:r>
                <a:r>
                  <a:rPr lang="en-US" sz="2000" dirty="0"/>
                  <a:t>:</a:t>
                </a:r>
              </a:p>
              <a:p>
                <a:pPr marL="635000" indent="-457200">
                  <a:spcBef>
                    <a:spcPts val="0"/>
                  </a:spcBef>
                </a:pPr>
                <a14:m>
                  <m:oMath xmlns:m="http://schemas.openxmlformats.org/officeDocument/2006/math">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m:t>
                        </m:r>
                        <m:r>
                          <a:rPr lang="en-US" sz="2000" b="0" i="1" smtClean="0">
                            <a:latin typeface="Cambria Math" panose="02040503050406030204" pitchFamily="18" charset="0"/>
                          </a:rPr>
                          <m:t>𝑖</m:t>
                        </m:r>
                        <m:r>
                          <a:rPr lang="en-US" sz="2000" b="0" i="1" smtClean="0">
                            <a:latin typeface="Cambria Math" panose="02040503050406030204" pitchFamily="18" charset="0"/>
                          </a:rPr>
                          <m:t>)</m:t>
                        </m:r>
                      </m:sup>
                    </m:sSup>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m:t>
                    </m:r>
                    <m:r>
                      <a:rPr lang="en-US" sz="2000" b="0" i="1" smtClean="0">
                        <a:latin typeface="Cambria Math" panose="02040503050406030204" pitchFamily="18" charset="0"/>
                        <a:ea typeface="Cambria Math" panose="02040503050406030204" pitchFamily="18" charset="0"/>
                      </a:rPr>
                      <m:t>)</m:t>
                    </m:r>
                  </m:oMath>
                </a14:m>
                <a:r>
                  <a:rPr lang="en-US" sz="2000" dirty="0"/>
                  <a:t> </a:t>
                </a:r>
                <a:r>
                  <a:rPr lang="en-US" sz="2000" dirty="0" err="1"/>
                  <a:t>là</a:t>
                </a:r>
                <a:r>
                  <a:rPr lang="en-US" sz="2000" dirty="0"/>
                  <a:t> </a:t>
                </a:r>
                <a:r>
                  <a:rPr lang="en-US" sz="2000" dirty="0" err="1">
                    <a:solidFill>
                      <a:schemeClr val="accent1"/>
                    </a:solidFill>
                  </a:rPr>
                  <a:t>đặc</a:t>
                </a:r>
                <a:r>
                  <a:rPr lang="en-US" sz="2000" dirty="0">
                    <a:solidFill>
                      <a:schemeClr val="accent1"/>
                    </a:solidFill>
                  </a:rPr>
                  <a:t> </a:t>
                </a:r>
                <a:r>
                  <a:rPr lang="en-US" sz="2000" dirty="0" err="1">
                    <a:solidFill>
                      <a:schemeClr val="accent1"/>
                    </a:solidFill>
                  </a:rPr>
                  <a:t>trưng</a:t>
                </a:r>
                <a:r>
                  <a:rPr lang="en-US" sz="2000" dirty="0">
                    <a:solidFill>
                      <a:schemeClr val="accent1"/>
                    </a:solidFill>
                  </a:rPr>
                  <a:t> </a:t>
                </a:r>
                <a:r>
                  <a:rPr lang="en-US" sz="2000" dirty="0" err="1">
                    <a:solidFill>
                      <a:schemeClr val="accent1"/>
                    </a:solidFill>
                  </a:rPr>
                  <a:t>đầu</a:t>
                </a:r>
                <a:r>
                  <a:rPr lang="en-US" sz="2000" dirty="0">
                    <a:solidFill>
                      <a:schemeClr val="accent1"/>
                    </a:solidFill>
                  </a:rPr>
                  <a:t> </a:t>
                </a:r>
                <a:r>
                  <a:rPr lang="en-US" sz="2000" dirty="0" err="1">
                    <a:solidFill>
                      <a:schemeClr val="accent1"/>
                    </a:solidFill>
                  </a:rPr>
                  <a:t>vào</a:t>
                </a:r>
                <a:r>
                  <a:rPr lang="en-US" sz="2000" dirty="0">
                    <a:solidFill>
                      <a:schemeClr val="accent1"/>
                    </a:solidFill>
                  </a:rPr>
                  <a:t> </a:t>
                </a:r>
                <a:r>
                  <a:rPr lang="en-US" sz="2000" dirty="0"/>
                  <a:t>(input feature) </a:t>
                </a:r>
                <a:r>
                  <a:rPr lang="en-US" sz="2000" dirty="0" err="1"/>
                  <a:t>của</a:t>
                </a:r>
                <a:r>
                  <a:rPr lang="en-US" sz="2000" dirty="0"/>
                  <a:t> </a:t>
                </a:r>
                <a:r>
                  <a:rPr lang="en-US" sz="2000" dirty="0" err="1"/>
                  <a:t>điểm</a:t>
                </a:r>
                <a:r>
                  <a:rPr lang="en-US" sz="2000" dirty="0"/>
                  <a:t> </a:t>
                </a:r>
                <a:r>
                  <a:rPr lang="en-US" sz="2000" dirty="0" err="1"/>
                  <a:t>dữ</a:t>
                </a:r>
                <a:r>
                  <a:rPr lang="en-US" sz="2000" dirty="0"/>
                  <a:t> </a:t>
                </a:r>
                <a:r>
                  <a:rPr lang="en-US" sz="2000" dirty="0" err="1"/>
                  <a:t>liệu</a:t>
                </a:r>
                <a:r>
                  <a:rPr lang="en-US" sz="2000" dirty="0"/>
                  <a:t> </a:t>
                </a:r>
                <a:r>
                  <a:rPr lang="en-US" sz="2000" dirty="0" err="1"/>
                  <a:t>thứ</a:t>
                </a:r>
                <a:r>
                  <a:rPr lang="en-US" sz="2000" dirty="0"/>
                  <a:t> </a:t>
                </a:r>
                <a14:m>
                  <m:oMath xmlns:m="http://schemas.openxmlformats.org/officeDocument/2006/math">
                    <m:r>
                      <a:rPr lang="en-US" sz="2000" b="0" i="1" smtClean="0">
                        <a:latin typeface="Cambria Math" panose="02040503050406030204" pitchFamily="18" charset="0"/>
                      </a:rPr>
                      <m:t>𝑖</m:t>
                    </m:r>
                  </m:oMath>
                </a14:m>
                <a:r>
                  <a:rPr lang="en-US" sz="2000" dirty="0"/>
                  <a:t>.</a:t>
                </a:r>
              </a:p>
              <a:p>
                <a:pPr marL="635000" indent="-457200">
                  <a:spcBef>
                    <a:spcPts val="0"/>
                  </a:spcBef>
                </a:pPr>
                <a14:m>
                  <m:oMath xmlns:m="http://schemas.openxmlformats.org/officeDocument/2006/math">
                    <m:sSup>
                      <m:sSupPr>
                        <m:ctrlPr>
                          <a:rPr lang="ar-BH" sz="2000" i="1" smtClean="0">
                            <a:latin typeface="Cambria Math" panose="02040503050406030204" pitchFamily="18" charset="0"/>
                          </a:rPr>
                        </m:ctrlPr>
                      </m:sSupPr>
                      <m:e>
                        <m:r>
                          <a:rPr lang="en-US" sz="2000" b="0" i="1" smtClean="0">
                            <a:latin typeface="Cambria Math" panose="02040503050406030204" pitchFamily="18" charset="0"/>
                          </a:rPr>
                          <m:t>𝑦</m:t>
                        </m:r>
                      </m:e>
                      <m:sup>
                        <m:r>
                          <a:rPr lang="ar-BH" sz="2000" b="0" i="1" smtClean="0">
                            <a:latin typeface="Cambria Math" panose="02040503050406030204" pitchFamily="18" charset="0"/>
                          </a:rPr>
                          <m:t>(</m:t>
                        </m:r>
                        <m:r>
                          <a:rPr lang="ar-BH" sz="2000" b="0" i="1" smtClean="0">
                            <a:latin typeface="Cambria Math" panose="02040503050406030204" pitchFamily="18" charset="0"/>
                          </a:rPr>
                          <m:t>𝑖</m:t>
                        </m:r>
                        <m:r>
                          <a:rPr lang="ar-BH" sz="2000" b="0" i="1" smtClean="0">
                            <a:latin typeface="Cambria Math" panose="02040503050406030204" pitchFamily="18" charset="0"/>
                          </a:rPr>
                          <m:t>)</m:t>
                        </m:r>
                      </m:sup>
                    </m:sSup>
                    <m:r>
                      <a:rPr lang="ar-BH" sz="2000" b="0" i="1" smtClean="0">
                        <a:latin typeface="Cambria Math" panose="02040503050406030204" pitchFamily="18" charset="0"/>
                        <a:ea typeface="Cambria Math" panose="02040503050406030204" pitchFamily="18" charset="0"/>
                      </a:rPr>
                      <m:t>∈</m:t>
                    </m:r>
                    <m:r>
                      <a:rPr lang="ar-BH" sz="2000" b="0" i="1" smtClean="0">
                        <a:latin typeface="Cambria Math" panose="02040503050406030204" pitchFamily="18" charset="0"/>
                        <a:ea typeface="Cambria Math" panose="02040503050406030204" pitchFamily="18" charset="0"/>
                      </a:rPr>
                      <m:t>ℝ</m:t>
                    </m:r>
                  </m:oMath>
                </a14:m>
                <a:r>
                  <a:rPr lang="ar-BH" sz="2000" dirty="0"/>
                  <a:t> </a:t>
                </a:r>
                <a:r>
                  <a:rPr lang="vi-VN" sz="2000" dirty="0"/>
                  <a:t>là </a:t>
                </a:r>
                <a:r>
                  <a:rPr lang="en-US" sz="2000" dirty="0" err="1">
                    <a:solidFill>
                      <a:schemeClr val="accent1"/>
                    </a:solidFill>
                  </a:rPr>
                  <a:t>giá</a:t>
                </a:r>
                <a:r>
                  <a:rPr lang="en-US" sz="2000" dirty="0">
                    <a:solidFill>
                      <a:schemeClr val="accent1"/>
                    </a:solidFill>
                  </a:rPr>
                  <a:t> </a:t>
                </a:r>
                <a:r>
                  <a:rPr lang="en-US" sz="2000" dirty="0" err="1">
                    <a:solidFill>
                      <a:schemeClr val="accent1"/>
                    </a:solidFill>
                  </a:rPr>
                  <a:t>trị</a:t>
                </a:r>
                <a:r>
                  <a:rPr lang="en-US" sz="2000" dirty="0">
                    <a:solidFill>
                      <a:schemeClr val="accent1"/>
                    </a:solidFill>
                  </a:rPr>
                  <a:t> </a:t>
                </a:r>
                <a:r>
                  <a:rPr lang="en-US" sz="2000" dirty="0" err="1">
                    <a:solidFill>
                      <a:schemeClr val="accent1"/>
                    </a:solidFill>
                  </a:rPr>
                  <a:t>đích</a:t>
                </a:r>
                <a:r>
                  <a:rPr lang="en-US" sz="2000" dirty="0">
                    <a:solidFill>
                      <a:schemeClr val="accent1"/>
                    </a:solidFill>
                  </a:rPr>
                  <a:t> </a:t>
                </a:r>
                <a:r>
                  <a:rPr lang="en-US" sz="2000" dirty="0"/>
                  <a:t>(target value)</a:t>
                </a:r>
                <a:r>
                  <a:rPr lang="vi-VN" sz="2000" dirty="0"/>
                  <a:t> của điểm dữ liệu thứ </a:t>
                </a:r>
                <a14:m>
                  <m:oMath xmlns:m="http://schemas.openxmlformats.org/officeDocument/2006/math">
                    <m:r>
                      <a:rPr lang="vi-VN" sz="2000" b="0" i="1" smtClean="0">
                        <a:latin typeface="Cambria Math" panose="02040503050406030204" pitchFamily="18" charset="0"/>
                      </a:rPr>
                      <m:t>𝑖</m:t>
                    </m:r>
                  </m:oMath>
                </a14:m>
                <a:r>
                  <a:rPr lang="vi-VN" sz="2000"/>
                  <a:t>.</a:t>
                </a:r>
                <a:r>
                  <a:rPr lang="en-US" sz="2000"/>
                  <a:t> Ta mô phỏng giá trị </a:t>
                </a:r>
                <a14:m>
                  <m:oMath xmlns:m="http://schemas.openxmlformats.org/officeDocument/2006/math">
                    <m:sSup>
                      <m:sSupPr>
                        <m:ctrlPr>
                          <a:rPr lang="ar-BH" sz="2000" i="1">
                            <a:latin typeface="Cambria Math" panose="02040503050406030204" pitchFamily="18" charset="0"/>
                          </a:rPr>
                        </m:ctrlPr>
                      </m:sSupPr>
                      <m:e>
                        <m:r>
                          <a:rPr lang="en-US" sz="2000" i="1">
                            <a:latin typeface="Cambria Math" panose="02040503050406030204" pitchFamily="18" charset="0"/>
                          </a:rPr>
                          <m:t>𝑦</m:t>
                        </m:r>
                      </m:e>
                      <m:sup>
                        <m:r>
                          <a:rPr lang="ar-BH" sz="2000" i="1">
                            <a:latin typeface="Cambria Math" panose="02040503050406030204" pitchFamily="18" charset="0"/>
                          </a:rPr>
                          <m:t>(</m:t>
                        </m:r>
                        <m:r>
                          <a:rPr lang="ar-BH" sz="2000" i="1">
                            <a:latin typeface="Cambria Math" panose="02040503050406030204" pitchFamily="18" charset="0"/>
                          </a:rPr>
                          <m:t>𝑖</m:t>
                        </m:r>
                        <m:r>
                          <a:rPr lang="ar-BH" sz="2000" i="1">
                            <a:latin typeface="Cambria Math" panose="02040503050406030204" pitchFamily="18" charset="0"/>
                          </a:rPr>
                          <m:t>)</m:t>
                        </m:r>
                      </m:sup>
                    </m:sSup>
                  </m:oMath>
                </a14:m>
                <a:r>
                  <a:rPr lang="en-US" sz="2000" dirty="0"/>
                  <a:t> </a:t>
                </a:r>
                <a:r>
                  <a:rPr lang="en-US" sz="2000"/>
                  <a:t>thu thập được có một lượng nhiễu nhỏ cho mỗi điểm dữ liệu.</a:t>
                </a:r>
                <a:endParaRPr lang="en-US" sz="2000" dirty="0"/>
              </a:p>
              <a:p>
                <a:pPr marL="228600" lvl="0" indent="-50800">
                  <a:spcBef>
                    <a:spcPts val="0"/>
                  </a:spcBef>
                  <a:buNone/>
                </a:pPr>
                <a:r>
                  <a:rPr lang="en-US" sz="2200" b="1">
                    <a:solidFill>
                      <a:srgbClr val="FF0000"/>
                    </a:solidFill>
                  </a:rPr>
                  <a:t>Hồi quy tuyến tính đơn giản</a:t>
                </a:r>
                <a:endParaRPr lang="en-US" sz="2200" b="1" dirty="0">
                  <a:solidFill>
                    <a:srgbClr val="FF0000"/>
                  </a:solidFill>
                </a:endParaRPr>
              </a:p>
              <a:p>
                <a:pPr marL="228600" lvl="0" indent="-50800">
                  <a:spcBef>
                    <a:spcPts val="0"/>
                  </a:spcBef>
                  <a:buNone/>
                </a:pPr>
                <a:r>
                  <a:rPr lang="en-US" sz="2000"/>
                  <a:t>Sử dụng một mô hình hồi quy tuyến tính đơn giản, ta có:</a:t>
                </a:r>
              </a:p>
              <a:p>
                <a:pPr marL="228600" indent="-50800">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i="1">
                          <a:latin typeface="Cambria Math" panose="02040503050406030204" pitchFamily="18" charset="0"/>
                        </a:rPr>
                        <m:t>𝑥</m:t>
                      </m:r>
                    </m:oMath>
                  </m:oMathPara>
                </a14:m>
                <a:endParaRPr lang="en-US" sz="2000" dirty="0"/>
              </a:p>
              <a:p>
                <a:pPr marL="228600" lvl="0" indent="-50800">
                  <a:spcBef>
                    <a:spcPts val="0"/>
                  </a:spcBef>
                  <a:buNone/>
                </a:pPr>
                <a:endParaRPr lang="en-US" sz="2000" dirty="0"/>
              </a:p>
              <a:p>
                <a:pPr marL="228600" indent="-50800">
                  <a:spcBef>
                    <a:spcPts val="0"/>
                  </a:spcBef>
                  <a:buNone/>
                </a:pPr>
                <a:endParaRPr lang="en-US" sz="2000" dirty="0"/>
              </a:p>
            </p:txBody>
          </p:sp>
        </mc:Choice>
        <mc:Fallback xmlns="">
          <p:sp>
            <p:nvSpPr>
              <p:cNvPr id="374" name="Google Shape;374;p5"/>
              <p:cNvSpPr txBox="1">
                <a:spLocks noGrp="1" noRot="1" noChangeAspect="1" noMove="1" noResize="1" noEditPoints="1" noAdjustHandles="1" noChangeArrowheads="1" noChangeShapeType="1" noTextEdit="1"/>
              </p:cNvSpPr>
              <p:nvPr>
                <p:ph type="body" idx="1"/>
              </p:nvPr>
            </p:nvSpPr>
            <p:spPr>
              <a:xfrm>
                <a:off x="408023" y="968050"/>
                <a:ext cx="6820091" cy="5715129"/>
              </a:xfrm>
              <a:prstGeom prst="rect">
                <a:avLst/>
              </a:prstGeom>
              <a:blipFill>
                <a:blip r:embed="rId3"/>
                <a:stretch>
                  <a:fillRect r="-894"/>
                </a:stretch>
              </a:blipFill>
              <a:ln>
                <a:noFill/>
              </a:ln>
            </p:spPr>
            <p:txBody>
              <a:bodyPr/>
              <a:lstStyle/>
              <a:p>
                <a:r>
                  <a:rPr lang="en-US">
                    <a:noFill/>
                  </a:rPr>
                  <a:t> </a:t>
                </a:r>
              </a:p>
            </p:txBody>
          </p:sp>
        </mc:Fallback>
      </mc:AlternateContent>
      <p:sp>
        <p:nvSpPr>
          <p:cNvPr id="375" name="Google Shape;375;p5"/>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19</a:t>
            </a:fld>
            <a:endParaRPr/>
          </a:p>
        </p:txBody>
      </p:sp>
      <p:sp>
        <p:nvSpPr>
          <p:cNvPr id="4" name="Google Shape;374;p5">
            <a:extLst>
              <a:ext uri="{FF2B5EF4-FFF2-40B4-BE49-F238E27FC236}">
                <a16:creationId xmlns:a16="http://schemas.microsoft.com/office/drawing/2014/main" id="{6CC65480-9B69-8C8A-C560-971AE7804463}"/>
              </a:ext>
            </a:extLst>
          </p:cNvPr>
          <p:cNvSpPr txBox="1">
            <a:spLocks/>
          </p:cNvSpPr>
          <p:nvPr/>
        </p:nvSpPr>
        <p:spPr>
          <a:xfrm>
            <a:off x="7814332" y="5100355"/>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nSpc>
                <a:spcPts val="1425"/>
              </a:lnSpc>
              <a:buNone/>
            </a:pPr>
            <a:r>
              <a:rPr lang="en-US" sz="1100">
                <a:solidFill>
                  <a:srgbClr val="0000FF"/>
                </a:solidFill>
                <a:latin typeface="Lucida Sans Unicode" panose="020B0602030504020204" pitchFamily="34" charset="0"/>
                <a:cs typeface="Lucida Sans Unicode" panose="020B0602030504020204" pitchFamily="34" charset="0"/>
              </a:rPr>
              <a:t>from</a:t>
            </a:r>
            <a:r>
              <a:rPr lang="en-US" sz="1100">
                <a:solidFill>
                  <a:srgbClr val="000000"/>
                </a:solidFill>
                <a:latin typeface="Lucida Sans Unicode" panose="020B0602030504020204" pitchFamily="34" charset="0"/>
                <a:cs typeface="Lucida Sans Unicode" panose="020B0602030504020204" pitchFamily="34" charset="0"/>
              </a:rPr>
              <a:t> sklearn.linear_model </a:t>
            </a:r>
            <a:r>
              <a:rPr lang="en-US" sz="1100">
                <a:solidFill>
                  <a:srgbClr val="0000FF"/>
                </a:solidFill>
                <a:latin typeface="Lucida Sans Unicode" panose="020B0602030504020204" pitchFamily="34" charset="0"/>
                <a:cs typeface="Lucida Sans Unicode" panose="020B0602030504020204" pitchFamily="34" charset="0"/>
              </a:rPr>
              <a:t>import</a:t>
            </a:r>
            <a:r>
              <a:rPr lang="en-US" sz="1100">
                <a:solidFill>
                  <a:srgbClr val="000000"/>
                </a:solidFill>
                <a:latin typeface="Lucida Sans Unicode" panose="020B0602030504020204" pitchFamily="34" charset="0"/>
                <a:cs typeface="Lucida Sans Unicode" panose="020B0602030504020204" pitchFamily="34" charset="0"/>
              </a:rPr>
              <a:t> LinearRegression</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np.random.seed(</a:t>
            </a:r>
            <a:r>
              <a:rPr lang="en-US" sz="1100">
                <a:solidFill>
                  <a:srgbClr val="098658"/>
                </a:solidFill>
                <a:latin typeface="Lucida Sans Unicode" panose="020B0602030504020204" pitchFamily="34" charset="0"/>
                <a:cs typeface="Lucida Sans Unicode" panose="020B0602030504020204" pitchFamily="34" charset="0"/>
              </a:rPr>
              <a:t>42</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N = </a:t>
            </a:r>
            <a:r>
              <a:rPr lang="en-US" sz="1100">
                <a:solidFill>
                  <a:srgbClr val="098658"/>
                </a:solidFill>
                <a:latin typeface="Lucida Sans Unicode" panose="020B0602030504020204" pitchFamily="34" charset="0"/>
                <a:cs typeface="Lucida Sans Unicode" panose="020B0602030504020204" pitchFamily="34" charset="0"/>
              </a:rPr>
              <a:t>10</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X_train = </a:t>
            </a:r>
            <a:r>
              <a:rPr lang="en-US" sz="1100">
                <a:solidFill>
                  <a:srgbClr val="098658"/>
                </a:solidFill>
                <a:latin typeface="Lucida Sans Unicode" panose="020B0602030504020204" pitchFamily="34" charset="0"/>
                <a:cs typeface="Lucida Sans Unicode" panose="020B0602030504020204" pitchFamily="34" charset="0"/>
              </a:rPr>
              <a:t>3.0</a:t>
            </a:r>
            <a:r>
              <a:rPr lang="en-US" sz="1100">
                <a:solidFill>
                  <a:srgbClr val="000000"/>
                </a:solidFill>
                <a:latin typeface="Lucida Sans Unicode" panose="020B0602030504020204" pitchFamily="34" charset="0"/>
                <a:cs typeface="Lucida Sans Unicode" panose="020B0602030504020204" pitchFamily="34" charset="0"/>
              </a:rPr>
              <a:t>*np.random.rand(N, </a:t>
            </a:r>
            <a:r>
              <a:rPr lang="en-US" sz="1100">
                <a:solidFill>
                  <a:srgbClr val="098658"/>
                </a:solidFill>
                <a:latin typeface="Lucida Sans Unicode" panose="020B0602030504020204" pitchFamily="34" charset="0"/>
                <a:cs typeface="Lucida Sans Unicode" panose="020B0602030504020204" pitchFamily="34" charset="0"/>
              </a:rPr>
              <a:t>1</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y_train = </a:t>
            </a:r>
            <a:r>
              <a:rPr lang="en-US" sz="1100">
                <a:solidFill>
                  <a:srgbClr val="098658"/>
                </a:solidFill>
                <a:latin typeface="Lucida Sans Unicode" panose="020B0602030504020204" pitchFamily="34" charset="0"/>
                <a:cs typeface="Lucida Sans Unicode" panose="020B0602030504020204" pitchFamily="34" charset="0"/>
              </a:rPr>
              <a:t>1.0</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0.5</a:t>
            </a:r>
            <a:r>
              <a:rPr lang="en-US" sz="1100">
                <a:solidFill>
                  <a:srgbClr val="000000"/>
                </a:solidFill>
                <a:latin typeface="Lucida Sans Unicode" panose="020B0602030504020204" pitchFamily="34" charset="0"/>
                <a:cs typeface="Lucida Sans Unicode" panose="020B0602030504020204" pitchFamily="34" charset="0"/>
              </a:rPr>
              <a:t>*X_train + np.random.randn(N,</a:t>
            </a:r>
            <a:r>
              <a:rPr lang="en-US" sz="1100">
                <a:solidFill>
                  <a:srgbClr val="098658"/>
                </a:solidFill>
                <a:latin typeface="Lucida Sans Unicode" panose="020B0602030504020204" pitchFamily="34" charset="0"/>
                <a:cs typeface="Lucida Sans Unicode" panose="020B0602030504020204" pitchFamily="34" charset="0"/>
              </a:rPr>
              <a:t>1</a:t>
            </a: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2.0</a:t>
            </a:r>
          </a:p>
          <a:p>
            <a:pPr marL="50800" indent="0">
              <a:lnSpc>
                <a:spcPts val="1425"/>
              </a:lnSpc>
              <a:buNone/>
            </a:pPr>
            <a:r>
              <a:rPr lang="fr-FR" sz="1100">
                <a:solidFill>
                  <a:srgbClr val="000000"/>
                </a:solidFill>
                <a:latin typeface="Consolas" panose="020B0609020204030204" pitchFamily="49" charset="0"/>
              </a:rPr>
              <a:t>lin_reg = LinearRegression()</a:t>
            </a:r>
          </a:p>
          <a:p>
            <a:pPr marL="50800" indent="0">
              <a:lnSpc>
                <a:spcPts val="1425"/>
              </a:lnSpc>
              <a:buNone/>
            </a:pPr>
            <a:r>
              <a:rPr lang="fr-FR" sz="1100">
                <a:solidFill>
                  <a:srgbClr val="000000"/>
                </a:solidFill>
                <a:latin typeface="Consolas" panose="020B0609020204030204" pitchFamily="49" charset="0"/>
              </a:rPr>
              <a:t>lin_reg.fit(X_train,y_train)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sp>
        <p:nvSpPr>
          <p:cNvPr id="6" name="Google Shape;373;p5">
            <a:extLst>
              <a:ext uri="{FF2B5EF4-FFF2-40B4-BE49-F238E27FC236}">
                <a16:creationId xmlns:a16="http://schemas.microsoft.com/office/drawing/2014/main" id="{23E1B893-A8EF-9913-D940-B0F71A6FCE2F}"/>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 – Ví dụ</a:t>
            </a:r>
            <a:endParaRPr dirty="0"/>
          </a:p>
        </p:txBody>
      </p:sp>
      <p:pic>
        <p:nvPicPr>
          <p:cNvPr id="11" name="Graphic 10">
            <a:extLst>
              <a:ext uri="{FF2B5EF4-FFF2-40B4-BE49-F238E27FC236}">
                <a16:creationId xmlns:a16="http://schemas.microsoft.com/office/drawing/2014/main" id="{8AAAA2BF-ABD8-FED8-565C-A77AD35E171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467600" y="509278"/>
            <a:ext cx="4724400" cy="4565988"/>
          </a:xfrm>
          <a:prstGeom prst="rect">
            <a:avLst/>
          </a:prstGeom>
        </p:spPr>
      </p:pic>
      <p:pic>
        <p:nvPicPr>
          <p:cNvPr id="16" name="Graphic 15">
            <a:extLst>
              <a:ext uri="{FF2B5EF4-FFF2-40B4-BE49-F238E27FC236}">
                <a16:creationId xmlns:a16="http://schemas.microsoft.com/office/drawing/2014/main" id="{7FE9B268-BB82-8329-E7C9-70B8C9EA6EA3}"/>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7467600" y="484189"/>
            <a:ext cx="4724399" cy="4565988"/>
          </a:xfrm>
          <a:prstGeom prst="rect">
            <a:avLst/>
          </a:prstGeom>
        </p:spPr>
      </p:pic>
    </p:spTree>
    <p:extLst>
      <p:ext uri="{BB962C8B-B14F-4D97-AF65-F5344CB8AC3E}">
        <p14:creationId xmlns:p14="http://schemas.microsoft.com/office/powerpoint/2010/main" val="2454650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VN"/>
              <a:t>Thực hiện bởi Trường Đại học Công nghệ Thông tin, ĐHQG-HCM</a:t>
            </a:r>
            <a:endParaRPr/>
          </a:p>
        </p:txBody>
      </p:sp>
      <p:sp>
        <p:nvSpPr>
          <p:cNvPr id="356" name="Google Shape;356;p3"/>
          <p:cNvSpPr txBox="1">
            <a:spLocks noGrp="1"/>
          </p:cNvSpPr>
          <p:nvPr>
            <p:ph type="sldNum" idx="12"/>
          </p:nvPr>
        </p:nvSpPr>
        <p:spPr>
          <a:xfrm>
            <a:off x="58527" y="656640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a:t>
            </a:fld>
            <a:endParaRPr/>
          </a:p>
        </p:txBody>
      </p:sp>
      <p:sp>
        <p:nvSpPr>
          <p:cNvPr id="357" name="Google Shape;357;p3"/>
          <p:cNvSpPr txBox="1">
            <a:spLocks noGrp="1"/>
          </p:cNvSpPr>
          <p:nvPr>
            <p:ph type="body" idx="1"/>
          </p:nvPr>
        </p:nvSpPr>
        <p:spPr>
          <a:xfrm>
            <a:off x="2033899" y="1559014"/>
            <a:ext cx="8769936" cy="4153664"/>
          </a:xfrm>
          <a:prstGeom prst="rect">
            <a:avLst/>
          </a:prstGeom>
          <a:noFill/>
          <a:ln>
            <a:noFill/>
          </a:ln>
        </p:spPr>
        <p:txBody>
          <a:bodyPr spcFirstLastPara="1" wrap="square" lIns="91425" tIns="45700" rIns="91425" bIns="45700" anchor="ctr" anchorCtr="0">
            <a:normAutofit/>
          </a:bodyPr>
          <a:lstStyle/>
          <a:p>
            <a:pPr marL="692150" lvl="0" indent="-514350" algn="just" rtl="0">
              <a:lnSpc>
                <a:spcPct val="130000"/>
              </a:lnSpc>
              <a:spcBef>
                <a:spcPts val="0"/>
              </a:spcBef>
              <a:spcAft>
                <a:spcPts val="0"/>
              </a:spcAft>
              <a:buClr>
                <a:schemeClr val="dk1"/>
              </a:buClr>
              <a:buSzPts val="2800"/>
              <a:buFont typeface="Calibri"/>
              <a:buAutoNum type="arabicPeriod"/>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đơn</a:t>
            </a:r>
            <a:r>
              <a:rPr lang="en-US" dirty="0"/>
              <a:t> </a:t>
            </a:r>
            <a:r>
              <a:rPr lang="en-US" dirty="0" err="1"/>
              <a:t>giản</a:t>
            </a:r>
            <a:endParaRPr lang="en-US" dirty="0"/>
          </a:p>
          <a:p>
            <a:pPr marL="692150" lvl="0" indent="-514350" algn="just" rtl="0">
              <a:lnSpc>
                <a:spcPct val="130000"/>
              </a:lnSpc>
              <a:spcBef>
                <a:spcPts val="0"/>
              </a:spcBef>
              <a:spcAft>
                <a:spcPts val="0"/>
              </a:spcAft>
              <a:buClr>
                <a:schemeClr val="dk1"/>
              </a:buClr>
              <a:buSzPts val="2800"/>
              <a:buFont typeface="Calibri"/>
              <a:buAutoNum type="arabicPeriod"/>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đa</a:t>
            </a:r>
            <a:r>
              <a:rPr lang="en-US" dirty="0"/>
              <a:t> </a:t>
            </a:r>
            <a:r>
              <a:rPr lang="en-US" dirty="0" err="1"/>
              <a:t>biến</a:t>
            </a:r>
            <a:endParaRPr lang="en-US" dirty="0"/>
          </a:p>
          <a:p>
            <a:pPr marL="692150" lvl="0" indent="-514350" algn="just" rtl="0">
              <a:lnSpc>
                <a:spcPct val="130000"/>
              </a:lnSpc>
              <a:spcBef>
                <a:spcPts val="0"/>
              </a:spcBef>
              <a:spcAft>
                <a:spcPts val="0"/>
              </a:spcAft>
              <a:buClr>
                <a:schemeClr val="dk1"/>
              </a:buClr>
              <a:buSzPts val="2800"/>
              <a:buFont typeface="Calibri"/>
              <a:buAutoNum type="arabicPeriod"/>
            </a:pPr>
            <a:r>
              <a:rPr lang="en-US" dirty="0" err="1"/>
              <a:t>Hồi</a:t>
            </a:r>
            <a:r>
              <a:rPr lang="en-US" dirty="0"/>
              <a:t> </a:t>
            </a:r>
            <a:r>
              <a:rPr lang="en-US" dirty="0" err="1"/>
              <a:t>quy</a:t>
            </a:r>
            <a:r>
              <a:rPr lang="en-US" dirty="0"/>
              <a:t> </a:t>
            </a:r>
            <a:r>
              <a:rPr lang="en-US" dirty="0" err="1"/>
              <a:t>đa</a:t>
            </a:r>
            <a:r>
              <a:rPr lang="en-US" dirty="0"/>
              <a:t> </a:t>
            </a:r>
            <a:r>
              <a:rPr lang="en-US" dirty="0" err="1"/>
              <a:t>thức</a:t>
            </a:r>
            <a:endParaRPr lang="en-US" dirty="0"/>
          </a:p>
          <a:p>
            <a:pPr marL="692150" lvl="0" indent="-514350" algn="just" rtl="0">
              <a:lnSpc>
                <a:spcPct val="130000"/>
              </a:lnSpc>
              <a:spcBef>
                <a:spcPts val="0"/>
              </a:spcBef>
              <a:spcAft>
                <a:spcPts val="0"/>
              </a:spcAft>
              <a:buClr>
                <a:schemeClr val="dk1"/>
              </a:buClr>
              <a:buSzPts val="2800"/>
              <a:buFont typeface="Calibri"/>
              <a:buAutoNum type="arabicPeriod"/>
            </a:pPr>
            <a:r>
              <a:rPr lang="en-US" dirty="0" err="1"/>
              <a:t>Quá</a:t>
            </a:r>
            <a:r>
              <a:rPr lang="en-US" dirty="0"/>
              <a:t> </a:t>
            </a:r>
            <a:r>
              <a:rPr lang="en-US" dirty="0" err="1"/>
              <a:t>khớp</a:t>
            </a:r>
            <a:r>
              <a:rPr lang="en-US" dirty="0"/>
              <a:t> (overfitting) </a:t>
            </a:r>
            <a:r>
              <a:rPr lang="en-US" dirty="0" err="1"/>
              <a:t>và</a:t>
            </a:r>
            <a:r>
              <a:rPr lang="en-US" dirty="0"/>
              <a:t> </a:t>
            </a:r>
            <a:r>
              <a:rPr lang="en-US" dirty="0" err="1"/>
              <a:t>các</a:t>
            </a:r>
            <a:r>
              <a:rPr lang="en-US" dirty="0"/>
              <a:t> </a:t>
            </a:r>
            <a:r>
              <a:rPr lang="en-US" dirty="0" err="1"/>
              <a:t>kỹ</a:t>
            </a:r>
            <a:r>
              <a:rPr lang="en-US" dirty="0"/>
              <a:t> </a:t>
            </a:r>
            <a:r>
              <a:rPr lang="en-US" dirty="0" err="1"/>
              <a:t>thuật</a:t>
            </a:r>
            <a:r>
              <a:rPr lang="en-US" dirty="0"/>
              <a:t> </a:t>
            </a:r>
            <a:r>
              <a:rPr lang="en-US" dirty="0" err="1"/>
              <a:t>điều</a:t>
            </a:r>
            <a:r>
              <a:rPr lang="en-US" dirty="0"/>
              <a:t> </a:t>
            </a:r>
            <a:r>
              <a:rPr lang="en-US" dirty="0" err="1"/>
              <a:t>chuẩn</a:t>
            </a:r>
            <a:r>
              <a:rPr lang="en-US" dirty="0"/>
              <a:t> (regularization)</a:t>
            </a:r>
            <a:endParaRPr dirty="0"/>
          </a:p>
        </p:txBody>
      </p:sp>
      <p:sp>
        <p:nvSpPr>
          <p:cNvPr id="358" name="Google Shape;358;p3"/>
          <p:cNvSpPr txBox="1">
            <a:spLocks noGrp="1"/>
          </p:cNvSpPr>
          <p:nvPr>
            <p:ph type="body" idx="2"/>
          </p:nvPr>
        </p:nvSpPr>
        <p:spPr>
          <a:xfrm>
            <a:off x="4859729" y="734646"/>
            <a:ext cx="2714625" cy="457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3600"/>
              <a:buNone/>
            </a:pPr>
            <a:r>
              <a:rPr lang="en-US"/>
              <a:t>Nội dung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FFA4A8C6-A3FA-FE9B-4115-B86F98C52597}"/>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0144AC8D-DE08-B307-2675-3627C9CFCE2F}"/>
                  </a:ext>
                </a:extLst>
              </p:cNvPr>
              <p:cNvSpPr txBox="1">
                <a:spLocks noGrp="1"/>
              </p:cNvSpPr>
              <p:nvPr>
                <p:ph type="body" idx="1"/>
              </p:nvPr>
            </p:nvSpPr>
            <p:spPr>
              <a:xfrm>
                <a:off x="408023" y="968050"/>
                <a:ext cx="6820091" cy="5715129"/>
              </a:xfrm>
              <a:prstGeom prst="rect">
                <a:avLst/>
              </a:prstGeom>
              <a:noFill/>
              <a:ln>
                <a:noFill/>
              </a:ln>
            </p:spPr>
            <p:txBody>
              <a:bodyPr spcFirstLastPara="1" wrap="square" lIns="91425" tIns="45700" rIns="91425" bIns="45700" anchor="t" anchorCtr="0">
                <a:normAutofit/>
              </a:bodyPr>
              <a:lstStyle/>
              <a:p>
                <a:pPr marL="228600" lvl="0" indent="-50800">
                  <a:spcBef>
                    <a:spcPts val="0"/>
                  </a:spcBef>
                  <a:buNone/>
                </a:pPr>
                <a:r>
                  <a:rPr lang="en-US" sz="2000">
                    <a:solidFill>
                      <a:srgbClr val="FF0000"/>
                    </a:solidFill>
                  </a:rPr>
                  <a:t>Hồi quy tuyến tính đơn giản</a:t>
                </a:r>
                <a:endParaRPr lang="en-US" sz="2000" dirty="0">
                  <a:solidFill>
                    <a:srgbClr val="FF0000"/>
                  </a:solidFill>
                </a:endParaRPr>
              </a:p>
              <a:p>
                <a:pPr marL="520700" lvl="0" indent="-342900">
                  <a:spcBef>
                    <a:spcPts val="0"/>
                  </a:spcBef>
                  <a:buFont typeface="Wingdings" panose="05000000000000000000" pitchFamily="2" charset="2"/>
                  <a:buChar char="Ø"/>
                </a:pPr>
                <a:r>
                  <a:rPr lang="en-US" sz="2000"/>
                  <a:t>Sử dụng một mô hình hồi quy tuyến tính đơn giản:</a:t>
                </a:r>
              </a:p>
              <a:p>
                <a:pPr marL="228600" indent="-50800">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i="1">
                          <a:latin typeface="Cambria Math" panose="02040503050406030204" pitchFamily="18" charset="0"/>
                        </a:rPr>
                        <m:t>𝑥</m:t>
                      </m:r>
                    </m:oMath>
                  </m:oMathPara>
                </a14:m>
                <a:endParaRPr lang="en-US" sz="2000" dirty="0"/>
              </a:p>
              <a:p>
                <a:pPr marL="228600" lvl="0" indent="-50800">
                  <a:spcBef>
                    <a:spcPts val="0"/>
                  </a:spcBef>
                  <a:buNone/>
                </a:pPr>
                <a:r>
                  <a:rPr lang="en-US" sz="2000">
                    <a:solidFill>
                      <a:srgbClr val="FF0000"/>
                    </a:solidFill>
                  </a:rPr>
                  <a:t>Hồi quy đa thức</a:t>
                </a:r>
                <a:endParaRPr lang="en-US" sz="2000" dirty="0">
                  <a:solidFill>
                    <a:srgbClr val="FF0000"/>
                  </a:solidFill>
                </a:endParaRPr>
              </a:p>
              <a:p>
                <a:pPr marL="520700" lvl="0" indent="-342900">
                  <a:spcBef>
                    <a:spcPts val="0"/>
                  </a:spcBef>
                  <a:buFont typeface="Wingdings" panose="05000000000000000000" pitchFamily="2" charset="2"/>
                  <a:buChar char="Ø"/>
                </a:pPr>
                <a:r>
                  <a:rPr lang="en-US" sz="2000"/>
                  <a:t>Sử dụng một mô hình hồi quy đa thức bậc 3:</a:t>
                </a:r>
              </a:p>
              <a:p>
                <a:pPr marL="228600" indent="-50800">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𝑥</m:t>
                      </m:r>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2</m:t>
                          </m:r>
                        </m:sub>
                      </m:sSub>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2</m:t>
                          </m:r>
                        </m:sup>
                      </m:sSup>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3</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b="0" i="1" smtClean="0">
                              <a:latin typeface="Cambria Math" panose="02040503050406030204" pitchFamily="18" charset="0"/>
                            </a:rPr>
                            <m:t>3</m:t>
                          </m:r>
                        </m:sup>
                      </m:sSup>
                    </m:oMath>
                  </m:oMathPara>
                </a14:m>
                <a:endParaRPr lang="en-US" sz="2000" dirty="0"/>
              </a:p>
              <a:p>
                <a:pPr marL="228600" indent="-50800">
                  <a:spcBef>
                    <a:spcPts val="0"/>
                  </a:spcBef>
                  <a:buNone/>
                </a:pPr>
                <a:endParaRPr lang="en-US" sz="2000" dirty="0"/>
              </a:p>
              <a:p>
                <a:pPr marL="520700" lvl="0" indent="-342900">
                  <a:spcBef>
                    <a:spcPts val="0"/>
                  </a:spcBef>
                  <a:buFont typeface="Wingdings" panose="05000000000000000000" pitchFamily="2" charset="2"/>
                  <a:buChar char="Ø"/>
                </a:pPr>
                <a:r>
                  <a:rPr lang="en-US" sz="2000"/>
                  <a:t>Sử dụng một mô hình hồi quy đa thức bậc 7:</a:t>
                </a:r>
              </a:p>
              <a:p>
                <a:pPr marL="228600" indent="-50800">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i="1">
                          <a:latin typeface="Cambria Math" panose="02040503050406030204" pitchFamily="18" charset="0"/>
                        </a:rPr>
                        <m:t>𝑥</m:t>
                      </m:r>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2</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2</m:t>
                          </m:r>
                        </m:sup>
                      </m:sSup>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3</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3</m:t>
                          </m:r>
                        </m:sup>
                      </m:sSup>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7</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b="0" i="1" smtClean="0">
                              <a:latin typeface="Cambria Math" panose="02040503050406030204" pitchFamily="18" charset="0"/>
                            </a:rPr>
                            <m:t>7</m:t>
                          </m:r>
                        </m:sup>
                      </m:sSup>
                    </m:oMath>
                  </m:oMathPara>
                </a14:m>
                <a:endParaRPr lang="en-US" sz="2000" dirty="0"/>
              </a:p>
              <a:p>
                <a:pPr marL="228600" indent="-50800">
                  <a:spcBef>
                    <a:spcPts val="0"/>
                  </a:spcBef>
                  <a:buNone/>
                </a:pPr>
                <a:endParaRPr lang="en-US" sz="2000" dirty="0"/>
              </a:p>
              <a:p>
                <a:pPr marL="520700" indent="-342900">
                  <a:spcBef>
                    <a:spcPts val="0"/>
                  </a:spcBef>
                  <a:buFont typeface="Wingdings" panose="05000000000000000000" pitchFamily="2" charset="2"/>
                  <a:buChar char="Ø"/>
                </a:pPr>
                <a:r>
                  <a:rPr lang="en-US" sz="2000">
                    <a:solidFill>
                      <a:srgbClr val="FF00FF"/>
                    </a:solidFill>
                  </a:rPr>
                  <a:t>Mô hình nào là tốt nhất đối với tập dữ liệu đang xét?</a:t>
                </a:r>
                <a:endParaRPr lang="en-US" sz="2000" dirty="0">
                  <a:solidFill>
                    <a:srgbClr val="FF00FF"/>
                  </a:solidFill>
                </a:endParaRPr>
              </a:p>
              <a:p>
                <a:pPr marL="228600" indent="-50800">
                  <a:spcBef>
                    <a:spcPts val="0"/>
                  </a:spcBef>
                  <a:buNone/>
                </a:pPr>
                <a:endParaRPr lang="en-US" sz="2000" dirty="0"/>
              </a:p>
              <a:p>
                <a:pPr marL="228600" lvl="0" indent="-50800">
                  <a:spcBef>
                    <a:spcPts val="0"/>
                  </a:spcBef>
                  <a:buNone/>
                </a:pPr>
                <a:endParaRPr lang="en-US" sz="2000" dirty="0"/>
              </a:p>
              <a:p>
                <a:pPr marL="228600" indent="-50800">
                  <a:spcBef>
                    <a:spcPts val="0"/>
                  </a:spcBef>
                  <a:buNone/>
                </a:pPr>
                <a:endParaRPr lang="en-US" sz="2000" dirty="0"/>
              </a:p>
            </p:txBody>
          </p:sp>
        </mc:Choice>
        <mc:Fallback xmlns="">
          <p:sp>
            <p:nvSpPr>
              <p:cNvPr id="374" name="Google Shape;374;p5">
                <a:extLst>
                  <a:ext uri="{FF2B5EF4-FFF2-40B4-BE49-F238E27FC236}">
                    <a16:creationId xmlns:a16="http://schemas.microsoft.com/office/drawing/2014/main" id="{0144AC8D-DE08-B307-2675-3627C9CFCE2F}"/>
                  </a:ext>
                </a:extLst>
              </p:cNvPr>
              <p:cNvSpPr txBox="1">
                <a:spLocks noGrp="1" noRot="1" noChangeAspect="1" noMove="1" noResize="1" noEditPoints="1" noAdjustHandles="1" noChangeArrowheads="1" noChangeShapeType="1" noTextEdit="1"/>
              </p:cNvSpPr>
              <p:nvPr>
                <p:ph type="body" idx="1"/>
              </p:nvPr>
            </p:nvSpPr>
            <p:spPr>
              <a:xfrm>
                <a:off x="408023" y="968050"/>
                <a:ext cx="6820091" cy="5715129"/>
              </a:xfrm>
              <a:prstGeom prst="rect">
                <a:avLst/>
              </a:prstGeom>
              <a:blipFill>
                <a:blip r:embed="rId3"/>
                <a:stretch>
                  <a:fillRect/>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F2027D88-73A5-B52F-15EA-05DD0E85439D}"/>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A77F64F2-90D0-5326-2FC9-F090A3D6C997}"/>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20</a:t>
            </a:fld>
            <a:endParaRPr/>
          </a:p>
        </p:txBody>
      </p:sp>
      <p:sp>
        <p:nvSpPr>
          <p:cNvPr id="4" name="Google Shape;374;p5">
            <a:extLst>
              <a:ext uri="{FF2B5EF4-FFF2-40B4-BE49-F238E27FC236}">
                <a16:creationId xmlns:a16="http://schemas.microsoft.com/office/drawing/2014/main" id="{F48830BE-2AF8-9314-43D1-4F013045B682}"/>
              </a:ext>
            </a:extLst>
          </p:cNvPr>
          <p:cNvSpPr txBox="1">
            <a:spLocks/>
          </p:cNvSpPr>
          <p:nvPr/>
        </p:nvSpPr>
        <p:spPr>
          <a:xfrm>
            <a:off x="7821056" y="5128013"/>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nSpc>
                <a:spcPts val="1425"/>
              </a:lnSpc>
              <a:buNone/>
            </a:pPr>
            <a:r>
              <a:rPr lang="en-US" sz="1100">
                <a:solidFill>
                  <a:srgbClr val="0000FF"/>
                </a:solidFill>
                <a:latin typeface="Lucida Sans Unicode" panose="020B0602030504020204" pitchFamily="34" charset="0"/>
                <a:cs typeface="Lucida Sans Unicode" panose="020B0602030504020204" pitchFamily="34" charset="0"/>
              </a:rPr>
              <a:t>from</a:t>
            </a:r>
            <a:r>
              <a:rPr lang="en-US" sz="1100">
                <a:solidFill>
                  <a:srgbClr val="000000"/>
                </a:solidFill>
                <a:latin typeface="Lucida Sans Unicode" panose="020B0602030504020204" pitchFamily="34" charset="0"/>
                <a:cs typeface="Lucida Sans Unicode" panose="020B0602030504020204" pitchFamily="34" charset="0"/>
              </a:rPr>
              <a:t> sklearn.linear_model </a:t>
            </a:r>
            <a:r>
              <a:rPr lang="en-US" sz="1100">
                <a:solidFill>
                  <a:srgbClr val="0000FF"/>
                </a:solidFill>
                <a:latin typeface="Lucida Sans Unicode" panose="020B0602030504020204" pitchFamily="34" charset="0"/>
                <a:cs typeface="Lucida Sans Unicode" panose="020B0602030504020204" pitchFamily="34" charset="0"/>
              </a:rPr>
              <a:t>import</a:t>
            </a:r>
            <a:r>
              <a:rPr lang="en-US" sz="1100">
                <a:solidFill>
                  <a:srgbClr val="000000"/>
                </a:solidFill>
                <a:latin typeface="Lucida Sans Unicode" panose="020B0602030504020204" pitchFamily="34" charset="0"/>
                <a:cs typeface="Lucida Sans Unicode" panose="020B0602030504020204" pitchFamily="34" charset="0"/>
              </a:rPr>
              <a:t> LinearRegression</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np.random.seed(</a:t>
            </a:r>
            <a:r>
              <a:rPr lang="en-US" sz="1100">
                <a:solidFill>
                  <a:srgbClr val="098658"/>
                </a:solidFill>
                <a:latin typeface="Lucida Sans Unicode" panose="020B0602030504020204" pitchFamily="34" charset="0"/>
                <a:cs typeface="Lucida Sans Unicode" panose="020B0602030504020204" pitchFamily="34" charset="0"/>
              </a:rPr>
              <a:t>42</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N = </a:t>
            </a:r>
            <a:r>
              <a:rPr lang="en-US" sz="1100">
                <a:solidFill>
                  <a:srgbClr val="098658"/>
                </a:solidFill>
                <a:latin typeface="Lucida Sans Unicode" panose="020B0602030504020204" pitchFamily="34" charset="0"/>
                <a:cs typeface="Lucida Sans Unicode" panose="020B0602030504020204" pitchFamily="34" charset="0"/>
              </a:rPr>
              <a:t>10</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X_train = </a:t>
            </a:r>
            <a:r>
              <a:rPr lang="en-US" sz="1100">
                <a:solidFill>
                  <a:srgbClr val="098658"/>
                </a:solidFill>
                <a:latin typeface="Lucida Sans Unicode" panose="020B0602030504020204" pitchFamily="34" charset="0"/>
                <a:cs typeface="Lucida Sans Unicode" panose="020B0602030504020204" pitchFamily="34" charset="0"/>
              </a:rPr>
              <a:t>3.0</a:t>
            </a:r>
            <a:r>
              <a:rPr lang="en-US" sz="1100">
                <a:solidFill>
                  <a:srgbClr val="000000"/>
                </a:solidFill>
                <a:latin typeface="Lucida Sans Unicode" panose="020B0602030504020204" pitchFamily="34" charset="0"/>
                <a:cs typeface="Lucida Sans Unicode" panose="020B0602030504020204" pitchFamily="34" charset="0"/>
              </a:rPr>
              <a:t>*np.random.rand(N, </a:t>
            </a:r>
            <a:r>
              <a:rPr lang="en-US" sz="1100">
                <a:solidFill>
                  <a:srgbClr val="098658"/>
                </a:solidFill>
                <a:latin typeface="Lucida Sans Unicode" panose="020B0602030504020204" pitchFamily="34" charset="0"/>
                <a:cs typeface="Lucida Sans Unicode" panose="020B0602030504020204" pitchFamily="34" charset="0"/>
              </a:rPr>
              <a:t>1</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y_train = </a:t>
            </a:r>
            <a:r>
              <a:rPr lang="en-US" sz="1100">
                <a:solidFill>
                  <a:srgbClr val="098658"/>
                </a:solidFill>
                <a:latin typeface="Lucida Sans Unicode" panose="020B0602030504020204" pitchFamily="34" charset="0"/>
                <a:cs typeface="Lucida Sans Unicode" panose="020B0602030504020204" pitchFamily="34" charset="0"/>
              </a:rPr>
              <a:t>1.0</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0.5</a:t>
            </a:r>
            <a:r>
              <a:rPr lang="en-US" sz="1100">
                <a:solidFill>
                  <a:srgbClr val="000000"/>
                </a:solidFill>
                <a:latin typeface="Lucida Sans Unicode" panose="020B0602030504020204" pitchFamily="34" charset="0"/>
                <a:cs typeface="Lucida Sans Unicode" panose="020B0602030504020204" pitchFamily="34" charset="0"/>
              </a:rPr>
              <a:t>*X_train + np.random.randn(N,</a:t>
            </a:r>
            <a:r>
              <a:rPr lang="en-US" sz="1100">
                <a:solidFill>
                  <a:srgbClr val="098658"/>
                </a:solidFill>
                <a:latin typeface="Lucida Sans Unicode" panose="020B0602030504020204" pitchFamily="34" charset="0"/>
                <a:cs typeface="Lucida Sans Unicode" panose="020B0602030504020204" pitchFamily="34" charset="0"/>
              </a:rPr>
              <a:t>1</a:t>
            </a: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2.0</a:t>
            </a:r>
          </a:p>
          <a:p>
            <a:pPr marL="50800" indent="0">
              <a:lnSpc>
                <a:spcPts val="1425"/>
              </a:lnSpc>
              <a:buNone/>
            </a:pPr>
            <a:r>
              <a:rPr lang="fr-FR" sz="1100">
                <a:solidFill>
                  <a:srgbClr val="000000"/>
                </a:solidFill>
                <a:latin typeface="Consolas" panose="020B0609020204030204" pitchFamily="49" charset="0"/>
              </a:rPr>
              <a:t>lin_reg = LinearRegression()</a:t>
            </a:r>
          </a:p>
          <a:p>
            <a:pPr marL="50800" indent="0">
              <a:lnSpc>
                <a:spcPts val="1425"/>
              </a:lnSpc>
              <a:buNone/>
            </a:pPr>
            <a:r>
              <a:rPr lang="fr-FR" sz="1100">
                <a:solidFill>
                  <a:srgbClr val="000000"/>
                </a:solidFill>
                <a:latin typeface="Consolas" panose="020B0609020204030204" pitchFamily="49" charset="0"/>
              </a:rPr>
              <a:t>lin_reg.fit(X_train,y_train)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sp>
        <p:nvSpPr>
          <p:cNvPr id="6" name="Google Shape;373;p5">
            <a:extLst>
              <a:ext uri="{FF2B5EF4-FFF2-40B4-BE49-F238E27FC236}">
                <a16:creationId xmlns:a16="http://schemas.microsoft.com/office/drawing/2014/main" id="{47B4272C-1D82-E1E4-98E6-31B2A335A2DF}"/>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 – Ví dụ</a:t>
            </a:r>
            <a:endParaRPr dirty="0"/>
          </a:p>
        </p:txBody>
      </p:sp>
      <p:pic>
        <p:nvPicPr>
          <p:cNvPr id="16" name="Graphic 15">
            <a:extLst>
              <a:ext uri="{FF2B5EF4-FFF2-40B4-BE49-F238E27FC236}">
                <a16:creationId xmlns:a16="http://schemas.microsoft.com/office/drawing/2014/main" id="{E9D66690-9AA7-BE4A-C642-77404349F3F6}"/>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467601" y="534367"/>
            <a:ext cx="4724399" cy="4565987"/>
          </a:xfrm>
          <a:prstGeom prst="rect">
            <a:avLst/>
          </a:prstGeom>
        </p:spPr>
      </p:pic>
      <p:sp>
        <p:nvSpPr>
          <p:cNvPr id="2" name="Google Shape;374;p5">
            <a:extLst>
              <a:ext uri="{FF2B5EF4-FFF2-40B4-BE49-F238E27FC236}">
                <a16:creationId xmlns:a16="http://schemas.microsoft.com/office/drawing/2014/main" id="{739DE990-AE95-93C7-C6DB-C14CE46F2706}"/>
              </a:ext>
            </a:extLst>
          </p:cNvPr>
          <p:cNvSpPr txBox="1">
            <a:spLocks/>
          </p:cNvSpPr>
          <p:nvPr/>
        </p:nvSpPr>
        <p:spPr>
          <a:xfrm>
            <a:off x="7821055" y="5100213"/>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gn="l">
              <a:lnSpc>
                <a:spcPts val="1425"/>
              </a:lnSpc>
              <a:buNone/>
            </a:pPr>
            <a:r>
              <a:rPr lang="en-US" sz="1100" b="0">
                <a:solidFill>
                  <a:srgbClr val="0000FF"/>
                </a:solidFill>
                <a:effectLst/>
                <a:latin typeface="Lucida Sans Unicode" panose="020B0602030504020204" pitchFamily="34" charset="0"/>
                <a:cs typeface="Lucida Sans Unicode" panose="020B0602030504020204" pitchFamily="34" charset="0"/>
              </a:rPr>
              <a:t>from</a:t>
            </a:r>
            <a:r>
              <a:rPr lang="en-US" sz="1100" b="0">
                <a:solidFill>
                  <a:srgbClr val="000000"/>
                </a:solidFill>
                <a:effectLst/>
                <a:latin typeface="Lucida Sans Unicode" panose="020B0602030504020204" pitchFamily="34" charset="0"/>
                <a:cs typeface="Lucida Sans Unicode" panose="020B0602030504020204" pitchFamily="34" charset="0"/>
              </a:rPr>
              <a:t> sklearn.preprocessing </a:t>
            </a:r>
            <a:r>
              <a:rPr lang="en-US" sz="1100" b="0">
                <a:solidFill>
                  <a:srgbClr val="0000FF"/>
                </a:solidFill>
                <a:effectLst/>
                <a:latin typeface="Lucida Sans Unicode" panose="020B0602030504020204" pitchFamily="34" charset="0"/>
                <a:cs typeface="Lucida Sans Unicode" panose="020B0602030504020204" pitchFamily="34" charset="0"/>
              </a:rPr>
              <a:t>import</a:t>
            </a:r>
            <a:r>
              <a:rPr lang="en-US" sz="1100" b="0">
                <a:solidFill>
                  <a:srgbClr val="000000"/>
                </a:solidFill>
                <a:effectLst/>
                <a:latin typeface="Lucida Sans Unicode" panose="020B0602030504020204" pitchFamily="34" charset="0"/>
                <a:cs typeface="Lucida Sans Unicode" panose="020B0602030504020204" pitchFamily="34" charset="0"/>
              </a:rPr>
              <a:t> PolynomialFeatures </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deg = </a:t>
            </a:r>
            <a:r>
              <a:rPr lang="en-US" sz="1100">
                <a:solidFill>
                  <a:srgbClr val="098658"/>
                </a:solidFill>
                <a:latin typeface="Lucida Sans Unicode" panose="020B0602030504020204" pitchFamily="34" charset="0"/>
                <a:cs typeface="Lucida Sans Unicode" panose="020B0602030504020204" pitchFamily="34" charset="0"/>
              </a:rPr>
              <a:t>7</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 = PolynomialFeatures(degree=deg, include_bias=</a:t>
            </a:r>
            <a:r>
              <a:rPr lang="en-US" sz="1100" b="0">
                <a:solidFill>
                  <a:srgbClr val="0000FF"/>
                </a:solidFill>
                <a:effectLst/>
                <a:latin typeface="Lucida Sans Unicode" panose="020B0602030504020204" pitchFamily="34" charset="0"/>
                <a:cs typeface="Lucida Sans Unicode" panose="020B0602030504020204" pitchFamily="34" charset="0"/>
              </a:rPr>
              <a:t>False</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X_poly = poly.fit_transform(X_train)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 = LinearRegression()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poly_reg.fit(X_poly,y_train)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pic>
        <p:nvPicPr>
          <p:cNvPr id="3" name="Graphic 2">
            <a:extLst>
              <a:ext uri="{FF2B5EF4-FFF2-40B4-BE49-F238E27FC236}">
                <a16:creationId xmlns:a16="http://schemas.microsoft.com/office/drawing/2014/main" id="{E6B58240-A05F-D01F-7130-18BF8E0F7976}"/>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7467601" y="458364"/>
            <a:ext cx="4724399" cy="4565987"/>
          </a:xfrm>
          <a:prstGeom prst="rect">
            <a:avLst/>
          </a:prstGeom>
        </p:spPr>
      </p:pic>
      <p:sp>
        <p:nvSpPr>
          <p:cNvPr id="7" name="Google Shape;374;p5">
            <a:extLst>
              <a:ext uri="{FF2B5EF4-FFF2-40B4-BE49-F238E27FC236}">
                <a16:creationId xmlns:a16="http://schemas.microsoft.com/office/drawing/2014/main" id="{5B89EB29-3821-ADE1-935B-CABC13F82AAE}"/>
              </a:ext>
            </a:extLst>
          </p:cNvPr>
          <p:cNvSpPr txBox="1">
            <a:spLocks/>
          </p:cNvSpPr>
          <p:nvPr/>
        </p:nvSpPr>
        <p:spPr>
          <a:xfrm>
            <a:off x="7821055" y="5126170"/>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gn="l">
              <a:lnSpc>
                <a:spcPts val="1425"/>
              </a:lnSpc>
              <a:buNone/>
            </a:pPr>
            <a:r>
              <a:rPr lang="en-US" sz="1100" b="0">
                <a:solidFill>
                  <a:srgbClr val="0000FF"/>
                </a:solidFill>
                <a:effectLst/>
                <a:latin typeface="Lucida Sans Unicode" panose="020B0602030504020204" pitchFamily="34" charset="0"/>
                <a:cs typeface="Lucida Sans Unicode" panose="020B0602030504020204" pitchFamily="34" charset="0"/>
              </a:rPr>
              <a:t>from</a:t>
            </a:r>
            <a:r>
              <a:rPr lang="en-US" sz="1100" b="0">
                <a:solidFill>
                  <a:srgbClr val="000000"/>
                </a:solidFill>
                <a:effectLst/>
                <a:latin typeface="Lucida Sans Unicode" panose="020B0602030504020204" pitchFamily="34" charset="0"/>
                <a:cs typeface="Lucida Sans Unicode" panose="020B0602030504020204" pitchFamily="34" charset="0"/>
              </a:rPr>
              <a:t> sklearn.preprocessing </a:t>
            </a:r>
            <a:r>
              <a:rPr lang="en-US" sz="1100" b="0">
                <a:solidFill>
                  <a:srgbClr val="0000FF"/>
                </a:solidFill>
                <a:effectLst/>
                <a:latin typeface="Lucida Sans Unicode" panose="020B0602030504020204" pitchFamily="34" charset="0"/>
                <a:cs typeface="Lucida Sans Unicode" panose="020B0602030504020204" pitchFamily="34" charset="0"/>
              </a:rPr>
              <a:t>import</a:t>
            </a:r>
            <a:r>
              <a:rPr lang="en-US" sz="1100" b="0">
                <a:solidFill>
                  <a:srgbClr val="000000"/>
                </a:solidFill>
                <a:effectLst/>
                <a:latin typeface="Lucida Sans Unicode" panose="020B0602030504020204" pitchFamily="34" charset="0"/>
                <a:cs typeface="Lucida Sans Unicode" panose="020B0602030504020204" pitchFamily="34" charset="0"/>
              </a:rPr>
              <a:t> PolynomialFeatures </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deg = </a:t>
            </a:r>
            <a:r>
              <a:rPr lang="en-US" sz="1100" b="0">
                <a:solidFill>
                  <a:srgbClr val="098658"/>
                </a:solidFill>
                <a:effectLst/>
                <a:latin typeface="Lucida Sans Unicode" panose="020B0602030504020204" pitchFamily="34" charset="0"/>
                <a:cs typeface="Lucida Sans Unicode" panose="020B0602030504020204" pitchFamily="34" charset="0"/>
              </a:rPr>
              <a:t>3</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 = PolynomialFeatures(degree=deg, include_bias=</a:t>
            </a:r>
            <a:r>
              <a:rPr lang="en-US" sz="1100" b="0">
                <a:solidFill>
                  <a:srgbClr val="0000FF"/>
                </a:solidFill>
                <a:effectLst/>
                <a:latin typeface="Lucida Sans Unicode" panose="020B0602030504020204" pitchFamily="34" charset="0"/>
                <a:cs typeface="Lucida Sans Unicode" panose="020B0602030504020204" pitchFamily="34" charset="0"/>
              </a:rPr>
              <a:t>False</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X_poly = poly.fit_transform(X_train)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 = LinearRegression()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poly_reg.fit(X_poly,y_train)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pic>
        <p:nvPicPr>
          <p:cNvPr id="8" name="Graphic 7">
            <a:extLst>
              <a:ext uri="{FF2B5EF4-FFF2-40B4-BE49-F238E27FC236}">
                <a16:creationId xmlns:a16="http://schemas.microsoft.com/office/drawing/2014/main" id="{CDCCCE45-E29F-BFFE-4D5A-40D59A218A02}"/>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7467601" y="535736"/>
            <a:ext cx="4724398" cy="4565987"/>
          </a:xfrm>
          <a:prstGeom prst="rect">
            <a:avLst/>
          </a:prstGeom>
        </p:spPr>
      </p:pic>
    </p:spTree>
    <p:extLst>
      <p:ext uri="{BB962C8B-B14F-4D97-AF65-F5344CB8AC3E}">
        <p14:creationId xmlns:p14="http://schemas.microsoft.com/office/powerpoint/2010/main" val="10583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74">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3"/>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7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animBg="1"/>
      <p:bldP spid="7" grpId="0" animBg="1"/>
      <p:bldP spid="7"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B74809F2-F5CD-3620-09EF-5717ED274157}"/>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16E814B1-5B27-FE39-A981-C9877FEC1D01}"/>
                  </a:ext>
                </a:extLst>
              </p:cNvPr>
              <p:cNvSpPr txBox="1">
                <a:spLocks noGrp="1"/>
              </p:cNvSpPr>
              <p:nvPr>
                <p:ph type="body" idx="1"/>
              </p:nvPr>
            </p:nvSpPr>
            <p:spPr>
              <a:xfrm>
                <a:off x="408023" y="968050"/>
                <a:ext cx="6820091" cy="5715129"/>
              </a:xfrm>
              <a:prstGeom prst="rect">
                <a:avLst/>
              </a:prstGeom>
              <a:noFill/>
              <a:ln>
                <a:noFill/>
              </a:ln>
            </p:spPr>
            <p:txBody>
              <a:bodyPr spcFirstLastPara="1" wrap="square" lIns="91425" tIns="45700" rIns="91425" bIns="45700" anchor="t" anchorCtr="0">
                <a:normAutofit/>
              </a:bodyPr>
              <a:lstStyle/>
              <a:p>
                <a:pPr marL="520700" lvl="0" indent="-342900">
                  <a:lnSpc>
                    <a:spcPct val="150000"/>
                  </a:lnSpc>
                  <a:spcBef>
                    <a:spcPts val="0"/>
                  </a:spcBef>
                  <a:buFont typeface="Wingdings" panose="05000000000000000000" pitchFamily="2" charset="2"/>
                  <a:buChar char="Ø"/>
                </a:pPr>
                <a:r>
                  <a:rPr lang="en-US" sz="2000"/>
                  <a:t>Hồi quy tuyến tính đơn giản:</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smtClean="0">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i="1">
                          <a:latin typeface="Cambria Math" panose="02040503050406030204" pitchFamily="18" charset="0"/>
                        </a:rPr>
                        <m:t>𝑥</m:t>
                      </m:r>
                    </m:oMath>
                  </m:oMathPara>
                </a14:m>
                <a:endParaRPr lang="en-US" sz="2000" dirty="0"/>
              </a:p>
              <a:p>
                <a:pPr marL="520700" lvl="0" indent="-342900">
                  <a:lnSpc>
                    <a:spcPct val="150000"/>
                  </a:lnSpc>
                  <a:spcBef>
                    <a:spcPts val="0"/>
                  </a:spcBef>
                  <a:buFont typeface="Wingdings" panose="05000000000000000000" pitchFamily="2" charset="2"/>
                  <a:buChar char="Ø"/>
                </a:pPr>
                <a:r>
                  <a:rPr lang="en-US" sz="2000"/>
                  <a:t>Hồi quy đa thức bậc 3:</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𝑥</m:t>
                      </m:r>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2</m:t>
                          </m:r>
                        </m:sub>
                      </m:sSub>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2</m:t>
                          </m:r>
                        </m:sup>
                      </m:sSup>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3</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b="0" i="1" smtClean="0">
                              <a:latin typeface="Cambria Math" panose="02040503050406030204" pitchFamily="18" charset="0"/>
                            </a:rPr>
                            <m:t>3</m:t>
                          </m:r>
                        </m:sup>
                      </m:sSup>
                    </m:oMath>
                  </m:oMathPara>
                </a14:m>
                <a:endParaRPr lang="en-US" sz="2000" dirty="0"/>
              </a:p>
              <a:p>
                <a:pPr marL="520700" lvl="0" indent="-342900">
                  <a:lnSpc>
                    <a:spcPct val="150000"/>
                  </a:lnSpc>
                  <a:spcBef>
                    <a:spcPts val="0"/>
                  </a:spcBef>
                  <a:buFont typeface="Wingdings" panose="05000000000000000000" pitchFamily="2" charset="2"/>
                  <a:buChar char="Ø"/>
                </a:pPr>
                <a:r>
                  <a:rPr lang="en-US" sz="2000"/>
                  <a:t>Hồi quy đa thức bậc 7:</a:t>
                </a:r>
              </a:p>
              <a:p>
                <a:pPr marL="228600" indent="-50800">
                  <a:lnSpc>
                    <a:spcPct val="150000"/>
                  </a:lnSpc>
                  <a:spcBef>
                    <a:spcPts val="0"/>
                  </a:spcBef>
                  <a:buNone/>
                </a:pPr>
                <a14:m>
                  <m:oMathPara xmlns:m="http://schemas.openxmlformats.org/officeDocument/2006/math">
                    <m:oMathParaPr>
                      <m:jc m:val="centerGroup"/>
                    </m:oMathParaPr>
                    <m:oMath xmlns:m="http://schemas.openxmlformats.org/officeDocument/2006/math">
                      <m:r>
                        <a:rPr lang="en-US" sz="2000" i="1">
                          <a:latin typeface="Cambria Math" panose="02040503050406030204" pitchFamily="18" charset="0"/>
                        </a:rPr>
                        <m:t>𝑓</m:t>
                      </m:r>
                      <m:d>
                        <m:dPr>
                          <m:ctrlPr>
                            <a:rPr lang="en-US" sz="2000" i="1">
                              <a:latin typeface="Cambria Math" panose="02040503050406030204" pitchFamily="18" charset="0"/>
                            </a:rPr>
                          </m:ctrlPr>
                        </m:dPr>
                        <m:e>
                          <m:r>
                            <a:rPr lang="en-US" sz="2000" i="1">
                              <a:latin typeface="Cambria Math" panose="02040503050406030204" pitchFamily="18" charset="0"/>
                            </a:rPr>
                            <m:t>𝑥</m:t>
                          </m:r>
                          <m:r>
                            <a:rPr lang="en-US" sz="2000" i="1">
                              <a:latin typeface="Cambria Math" panose="02040503050406030204" pitchFamily="18" charset="0"/>
                            </a:rPr>
                            <m:t>;</m:t>
                          </m:r>
                          <m:r>
                            <a:rPr lang="en-US" sz="2000" b="1" i="1">
                              <a:latin typeface="Cambria Math" panose="02040503050406030204" pitchFamily="18" charset="0"/>
                            </a:rPr>
                            <m:t>𝒘</m:t>
                          </m:r>
                        </m:e>
                      </m:d>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0</m:t>
                          </m:r>
                        </m:sub>
                      </m:sSub>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1</m:t>
                          </m:r>
                        </m:sub>
                      </m:sSub>
                      <m:r>
                        <a:rPr lang="en-US" sz="2000" i="1">
                          <a:latin typeface="Cambria Math" panose="02040503050406030204" pitchFamily="18" charset="0"/>
                        </a:rPr>
                        <m:t>𝑥</m:t>
                      </m:r>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2</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2</m:t>
                          </m:r>
                        </m:sup>
                      </m:sSup>
                      <m:r>
                        <a:rPr lang="en-US" sz="2000" i="1">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3</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i="1">
                              <a:latin typeface="Cambria Math" panose="02040503050406030204" pitchFamily="18" charset="0"/>
                            </a:rPr>
                            <m:t>3</m:t>
                          </m:r>
                        </m:sup>
                      </m:sSup>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7</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r>
                            <a:rPr lang="en-US" sz="2000" b="0" i="1" smtClean="0">
                              <a:latin typeface="Cambria Math" panose="02040503050406030204" pitchFamily="18" charset="0"/>
                            </a:rPr>
                            <m:t>7</m:t>
                          </m:r>
                        </m:sup>
                      </m:sSup>
                    </m:oMath>
                  </m:oMathPara>
                </a14:m>
                <a:endParaRPr lang="en-US" sz="2000" dirty="0"/>
              </a:p>
              <a:p>
                <a:pPr marL="520700" indent="-342900">
                  <a:lnSpc>
                    <a:spcPct val="150000"/>
                  </a:lnSpc>
                  <a:spcBef>
                    <a:spcPts val="0"/>
                  </a:spcBef>
                  <a:buFont typeface="Wingdings" panose="05000000000000000000" pitchFamily="2" charset="2"/>
                  <a:buChar char="Ø"/>
                </a:pPr>
                <a:r>
                  <a:rPr lang="en-US" sz="2000">
                    <a:solidFill>
                      <a:srgbClr val="FF00FF"/>
                    </a:solidFill>
                  </a:rPr>
                  <a:t>Mô hình nào là tốt nhất đối với tập dữ liệu đang xét?</a:t>
                </a:r>
              </a:p>
              <a:p>
                <a:pPr marL="520700" indent="-342900">
                  <a:lnSpc>
                    <a:spcPct val="150000"/>
                  </a:lnSpc>
                  <a:spcBef>
                    <a:spcPts val="0"/>
                  </a:spcBef>
                  <a:buFont typeface="Wingdings" panose="05000000000000000000" pitchFamily="2" charset="2"/>
                  <a:buChar char="Ø"/>
                </a:pPr>
                <a:r>
                  <a:rPr lang="en-US" sz="2000"/>
                  <a:t>Ta cần đánh giá các mô hình sau khi huấn luyện trên </a:t>
                </a:r>
                <a:r>
                  <a:rPr lang="en-US" sz="2000">
                    <a:solidFill>
                      <a:srgbClr val="FF0000"/>
                    </a:solidFill>
                  </a:rPr>
                  <a:t>một tập dữ liệu khác </a:t>
                </a:r>
                <a:r>
                  <a:rPr lang="en-US" sz="2000"/>
                  <a:t>với tập dữ liệu đã dùng để huấn luyện các mô hình.</a:t>
                </a:r>
              </a:p>
              <a:p>
                <a:pPr marL="520700" indent="-342900">
                  <a:lnSpc>
                    <a:spcPct val="150000"/>
                  </a:lnSpc>
                  <a:spcBef>
                    <a:spcPts val="0"/>
                  </a:spcBef>
                  <a:buFont typeface="Wingdings" panose="05000000000000000000" pitchFamily="2" charset="2"/>
                  <a:buChar char="Ø"/>
                </a:pPr>
                <a:r>
                  <a:rPr lang="en-US" sz="2000"/>
                  <a:t>Mô hình phức tạp có thể có </a:t>
                </a:r>
                <a:r>
                  <a:rPr lang="en-US" sz="2000">
                    <a:solidFill>
                      <a:schemeClr val="accent1"/>
                    </a:solidFill>
                  </a:rPr>
                  <a:t>độ lỗi nhỏ trên tập huấn luyện</a:t>
                </a:r>
                <a:r>
                  <a:rPr lang="en-US" sz="2000"/>
                  <a:t> nhưng có </a:t>
                </a:r>
                <a:r>
                  <a:rPr lang="en-US" sz="2000">
                    <a:solidFill>
                      <a:srgbClr val="FF0000"/>
                    </a:solidFill>
                  </a:rPr>
                  <a:t>độ lỗi lớn trên tập dữ liệu đánh giá</a:t>
                </a:r>
                <a:r>
                  <a:rPr lang="en-US" sz="2000"/>
                  <a:t>.</a:t>
                </a:r>
              </a:p>
              <a:p>
                <a:pPr marL="520700" indent="-342900">
                  <a:spcBef>
                    <a:spcPts val="0"/>
                  </a:spcBef>
                  <a:buFont typeface="Wingdings" panose="05000000000000000000" pitchFamily="2" charset="2"/>
                  <a:buChar char="Ø"/>
                </a:pPr>
                <a:endParaRPr lang="en-US" sz="2000" dirty="0"/>
              </a:p>
              <a:p>
                <a:pPr marL="228600" indent="-50800">
                  <a:spcBef>
                    <a:spcPts val="0"/>
                  </a:spcBef>
                  <a:buNone/>
                </a:pPr>
                <a:endParaRPr lang="en-US" sz="2000" dirty="0"/>
              </a:p>
              <a:p>
                <a:pPr marL="228600" lvl="0" indent="-50800">
                  <a:spcBef>
                    <a:spcPts val="0"/>
                  </a:spcBef>
                  <a:buNone/>
                </a:pPr>
                <a:endParaRPr lang="en-US" sz="2000" dirty="0"/>
              </a:p>
              <a:p>
                <a:pPr marL="228600" indent="-50800">
                  <a:spcBef>
                    <a:spcPts val="0"/>
                  </a:spcBef>
                  <a:buNone/>
                </a:pPr>
                <a:endParaRPr lang="en-US" sz="2000" dirty="0"/>
              </a:p>
            </p:txBody>
          </p:sp>
        </mc:Choice>
        <mc:Fallback xmlns="">
          <p:sp>
            <p:nvSpPr>
              <p:cNvPr id="374" name="Google Shape;374;p5">
                <a:extLst>
                  <a:ext uri="{FF2B5EF4-FFF2-40B4-BE49-F238E27FC236}">
                    <a16:creationId xmlns:a16="http://schemas.microsoft.com/office/drawing/2014/main" id="{16E814B1-5B27-FE39-A981-C9877FEC1D01}"/>
                  </a:ext>
                </a:extLst>
              </p:cNvPr>
              <p:cNvSpPr txBox="1">
                <a:spLocks noGrp="1" noRot="1" noChangeAspect="1" noMove="1" noResize="1" noEditPoints="1" noAdjustHandles="1" noChangeArrowheads="1" noChangeShapeType="1" noTextEdit="1"/>
              </p:cNvSpPr>
              <p:nvPr>
                <p:ph type="body" idx="1"/>
              </p:nvPr>
            </p:nvSpPr>
            <p:spPr>
              <a:xfrm>
                <a:off x="408023" y="968050"/>
                <a:ext cx="6820091" cy="5715129"/>
              </a:xfrm>
              <a:prstGeom prst="rect">
                <a:avLst/>
              </a:prstGeom>
              <a:blipFill>
                <a:blip r:embed="rId3"/>
                <a:stretch>
                  <a:fillRect t="-534" r="-894"/>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4D8CB14A-474E-3AD6-8403-7AF8AF6FC5CB}"/>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49B2674A-FF25-379A-1A4E-D2E10C289DBF}"/>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21</a:t>
            </a:fld>
            <a:endParaRPr/>
          </a:p>
        </p:txBody>
      </p:sp>
      <p:sp>
        <p:nvSpPr>
          <p:cNvPr id="6" name="Google Shape;373;p5">
            <a:extLst>
              <a:ext uri="{FF2B5EF4-FFF2-40B4-BE49-F238E27FC236}">
                <a16:creationId xmlns:a16="http://schemas.microsoft.com/office/drawing/2014/main" id="{45840188-CB8F-1573-4A64-E942B5AFA487}"/>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 – Ví dụ</a:t>
            </a:r>
            <a:endParaRPr dirty="0"/>
          </a:p>
        </p:txBody>
      </p:sp>
      <p:sp>
        <p:nvSpPr>
          <p:cNvPr id="7" name="Google Shape;374;p5">
            <a:extLst>
              <a:ext uri="{FF2B5EF4-FFF2-40B4-BE49-F238E27FC236}">
                <a16:creationId xmlns:a16="http://schemas.microsoft.com/office/drawing/2014/main" id="{62BB2BBA-F42D-728B-C68E-6CE5C31A757C}"/>
              </a:ext>
            </a:extLst>
          </p:cNvPr>
          <p:cNvSpPr txBox="1">
            <a:spLocks/>
          </p:cNvSpPr>
          <p:nvPr/>
        </p:nvSpPr>
        <p:spPr>
          <a:xfrm>
            <a:off x="7483144" y="5128013"/>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gn="l">
              <a:lnSpc>
                <a:spcPts val="1425"/>
              </a:lnSpc>
              <a:buNone/>
            </a:pPr>
            <a:r>
              <a:rPr lang="en-US" sz="1100" b="0">
                <a:solidFill>
                  <a:srgbClr val="0000FF"/>
                </a:solidFill>
                <a:effectLst/>
                <a:latin typeface="Lucida Sans Unicode" panose="020B0602030504020204" pitchFamily="34" charset="0"/>
                <a:cs typeface="Lucida Sans Unicode" panose="020B0602030504020204" pitchFamily="34" charset="0"/>
              </a:rPr>
              <a:t>from</a:t>
            </a:r>
            <a:r>
              <a:rPr lang="en-US" sz="1100" b="0">
                <a:solidFill>
                  <a:srgbClr val="000000"/>
                </a:solidFill>
                <a:effectLst/>
                <a:latin typeface="Lucida Sans Unicode" panose="020B0602030504020204" pitchFamily="34" charset="0"/>
                <a:cs typeface="Lucida Sans Unicode" panose="020B0602030504020204" pitchFamily="34" charset="0"/>
              </a:rPr>
              <a:t> sklearn.preprocessing </a:t>
            </a:r>
            <a:r>
              <a:rPr lang="en-US" sz="1100" b="0">
                <a:solidFill>
                  <a:srgbClr val="0000FF"/>
                </a:solidFill>
                <a:effectLst/>
                <a:latin typeface="Lucida Sans Unicode" panose="020B0602030504020204" pitchFamily="34" charset="0"/>
                <a:cs typeface="Lucida Sans Unicode" panose="020B0602030504020204" pitchFamily="34" charset="0"/>
              </a:rPr>
              <a:t>import</a:t>
            </a:r>
            <a:r>
              <a:rPr lang="en-US" sz="1100" b="0">
                <a:solidFill>
                  <a:srgbClr val="000000"/>
                </a:solidFill>
                <a:effectLst/>
                <a:latin typeface="Lucida Sans Unicode" panose="020B0602030504020204" pitchFamily="34" charset="0"/>
                <a:cs typeface="Lucida Sans Unicode" panose="020B0602030504020204" pitchFamily="34" charset="0"/>
              </a:rPr>
              <a:t> PolynomialFeatures </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deg = </a:t>
            </a:r>
            <a:r>
              <a:rPr lang="en-US" sz="1100">
                <a:solidFill>
                  <a:srgbClr val="098658"/>
                </a:solidFill>
                <a:latin typeface="Lucida Sans Unicode" panose="020B0602030504020204" pitchFamily="34" charset="0"/>
                <a:cs typeface="Lucida Sans Unicode" panose="020B0602030504020204" pitchFamily="34" charset="0"/>
              </a:rPr>
              <a:t>7</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 = PolynomialFeatures(degree=deg, include_bias=</a:t>
            </a:r>
            <a:r>
              <a:rPr lang="en-US" sz="1100" b="0">
                <a:solidFill>
                  <a:srgbClr val="0000FF"/>
                </a:solidFill>
                <a:effectLst/>
                <a:latin typeface="Lucida Sans Unicode" panose="020B0602030504020204" pitchFamily="34" charset="0"/>
                <a:cs typeface="Lucida Sans Unicode" panose="020B0602030504020204" pitchFamily="34" charset="0"/>
              </a:rPr>
              <a:t>False</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X_poly = poly.fit_transform(X_train)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 = LinearRegression()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poly_reg.fit(X_poly,y_train)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pic>
        <p:nvPicPr>
          <p:cNvPr id="8" name="Graphic 7">
            <a:extLst>
              <a:ext uri="{FF2B5EF4-FFF2-40B4-BE49-F238E27FC236}">
                <a16:creationId xmlns:a16="http://schemas.microsoft.com/office/drawing/2014/main" id="{885580E4-3140-6B70-5A81-6FF78B12212A}"/>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467602" y="547134"/>
            <a:ext cx="4724398" cy="4565987"/>
          </a:xfrm>
          <a:prstGeom prst="rect">
            <a:avLst/>
          </a:prstGeom>
        </p:spPr>
      </p:pic>
      <p:pic>
        <p:nvPicPr>
          <p:cNvPr id="5" name="Graphic 4">
            <a:extLst>
              <a:ext uri="{FF2B5EF4-FFF2-40B4-BE49-F238E27FC236}">
                <a16:creationId xmlns:a16="http://schemas.microsoft.com/office/drawing/2014/main" id="{F8E0F004-5AE4-96E0-5DEE-8BA2AF3147D2}"/>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7459853" y="532242"/>
            <a:ext cx="4724398" cy="4565986"/>
          </a:xfrm>
          <a:prstGeom prst="rect">
            <a:avLst/>
          </a:prstGeom>
        </p:spPr>
      </p:pic>
      <p:sp>
        <p:nvSpPr>
          <p:cNvPr id="9" name="Google Shape;374;p5">
            <a:extLst>
              <a:ext uri="{FF2B5EF4-FFF2-40B4-BE49-F238E27FC236}">
                <a16:creationId xmlns:a16="http://schemas.microsoft.com/office/drawing/2014/main" id="{DDD530D1-2189-FCE7-9780-4B14A93D7083}"/>
              </a:ext>
            </a:extLst>
          </p:cNvPr>
          <p:cNvSpPr txBox="1">
            <a:spLocks/>
          </p:cNvSpPr>
          <p:nvPr/>
        </p:nvSpPr>
        <p:spPr>
          <a:xfrm>
            <a:off x="7492344" y="5126295"/>
            <a:ext cx="4311788" cy="1584844"/>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N = </a:t>
            </a:r>
            <a:r>
              <a:rPr lang="en-US" sz="1100" b="0">
                <a:solidFill>
                  <a:srgbClr val="098658"/>
                </a:solidFill>
                <a:effectLst/>
                <a:latin typeface="Lucida Sans Unicode" panose="020B0602030504020204" pitchFamily="34" charset="0"/>
                <a:cs typeface="Lucida Sans Unicode" panose="020B0602030504020204" pitchFamily="34" charset="0"/>
              </a:rPr>
              <a:t>10</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X_train = </a:t>
            </a:r>
            <a:r>
              <a:rPr lang="en-US" sz="1100" b="0">
                <a:solidFill>
                  <a:srgbClr val="098658"/>
                </a:solidFill>
                <a:effectLst/>
                <a:latin typeface="Lucida Sans Unicode" panose="020B0602030504020204" pitchFamily="34" charset="0"/>
                <a:cs typeface="Lucida Sans Unicode" panose="020B0602030504020204" pitchFamily="34" charset="0"/>
              </a:rPr>
              <a:t>3.0</a:t>
            </a:r>
            <a:r>
              <a:rPr lang="en-US" sz="1100" b="0">
                <a:solidFill>
                  <a:srgbClr val="000000"/>
                </a:solidFill>
                <a:effectLst/>
                <a:latin typeface="Lucida Sans Unicode" panose="020B0602030504020204" pitchFamily="34" charset="0"/>
                <a:cs typeface="Lucida Sans Unicode" panose="020B0602030504020204" pitchFamily="34" charset="0"/>
              </a:rPr>
              <a:t>*np.random.rand(N, </a:t>
            </a:r>
            <a:r>
              <a:rPr lang="en-US" sz="1100" b="0">
                <a:solidFill>
                  <a:srgbClr val="098658"/>
                </a:solidFill>
                <a:effectLst/>
                <a:latin typeface="Lucida Sans Unicode" panose="020B0602030504020204" pitchFamily="34" charset="0"/>
                <a:cs typeface="Lucida Sans Unicode" panose="020B0602030504020204" pitchFamily="34" charset="0"/>
              </a:rPr>
              <a:t>1</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y_train = </a:t>
            </a:r>
            <a:r>
              <a:rPr lang="en-US" sz="1100" b="0">
                <a:solidFill>
                  <a:srgbClr val="098658"/>
                </a:solidFill>
                <a:effectLst/>
                <a:latin typeface="Lucida Sans Unicode" panose="020B0602030504020204" pitchFamily="34" charset="0"/>
                <a:cs typeface="Lucida Sans Unicode" panose="020B0602030504020204" pitchFamily="34" charset="0"/>
              </a:rPr>
              <a:t>1.0</a:t>
            </a:r>
            <a:r>
              <a:rPr lang="en-US" sz="1100" b="0">
                <a:solidFill>
                  <a:srgbClr val="000000"/>
                </a:solidFill>
                <a:effectLst/>
                <a:latin typeface="Lucida Sans Unicode" panose="020B0602030504020204" pitchFamily="34" charset="0"/>
                <a:cs typeface="Lucida Sans Unicode" panose="020B0602030504020204" pitchFamily="34" charset="0"/>
              </a:rPr>
              <a:t> + </a:t>
            </a:r>
            <a:r>
              <a:rPr lang="en-US" sz="1100" b="0">
                <a:solidFill>
                  <a:srgbClr val="098658"/>
                </a:solidFill>
                <a:effectLst/>
                <a:latin typeface="Lucida Sans Unicode" panose="020B0602030504020204" pitchFamily="34" charset="0"/>
                <a:cs typeface="Lucida Sans Unicode" panose="020B0602030504020204" pitchFamily="34" charset="0"/>
              </a:rPr>
              <a:t>0.5</a:t>
            </a:r>
            <a:r>
              <a:rPr lang="en-US" sz="1100" b="0">
                <a:solidFill>
                  <a:srgbClr val="000000"/>
                </a:solidFill>
                <a:effectLst/>
                <a:latin typeface="Lucida Sans Unicode" panose="020B0602030504020204" pitchFamily="34" charset="0"/>
                <a:cs typeface="Lucida Sans Unicode" panose="020B0602030504020204" pitchFamily="34" charset="0"/>
              </a:rPr>
              <a:t>*X_train + np.random.randn(N,</a:t>
            </a:r>
            <a:r>
              <a:rPr lang="en-US" sz="1100" b="0">
                <a:solidFill>
                  <a:srgbClr val="098658"/>
                </a:solidFill>
                <a:effectLst/>
                <a:latin typeface="Lucida Sans Unicode" panose="020B0602030504020204" pitchFamily="34" charset="0"/>
                <a:cs typeface="Lucida Sans Unicode" panose="020B0602030504020204" pitchFamily="34" charset="0"/>
              </a:rPr>
              <a:t>1</a:t>
            </a:r>
            <a:r>
              <a:rPr lang="en-US" sz="1100" b="0">
                <a:solidFill>
                  <a:srgbClr val="000000"/>
                </a:solidFill>
                <a:effectLst/>
                <a:latin typeface="Lucida Sans Unicode" panose="020B0602030504020204" pitchFamily="34" charset="0"/>
                <a:cs typeface="Lucida Sans Unicode" panose="020B0602030504020204" pitchFamily="34" charset="0"/>
              </a:rPr>
              <a:t>)/</a:t>
            </a:r>
            <a:r>
              <a:rPr lang="en-US" sz="1100" b="0">
                <a:solidFill>
                  <a:srgbClr val="098658"/>
                </a:solidFill>
                <a:effectLst/>
                <a:latin typeface="Lucida Sans Unicode" panose="020B0602030504020204" pitchFamily="34" charset="0"/>
                <a:cs typeface="Lucida Sans Unicode" panose="020B0602030504020204" pitchFamily="34" charset="0"/>
              </a:rPr>
              <a:t>2.0</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br>
              <a:rPr lang="en-US" sz="1100" b="0">
                <a:solidFill>
                  <a:srgbClr val="000000"/>
                </a:solidFill>
                <a:effectLst/>
                <a:latin typeface="Lucida Sans Unicode" panose="020B0602030504020204" pitchFamily="34" charset="0"/>
                <a:cs typeface="Lucida Sans Unicode" panose="020B0602030504020204" pitchFamily="34" charset="0"/>
              </a:rPr>
            </a:br>
            <a:r>
              <a:rPr lang="en-US" sz="1100" b="0">
                <a:solidFill>
                  <a:srgbClr val="000000"/>
                </a:solidFill>
                <a:effectLst/>
                <a:latin typeface="Lucida Sans Unicode" panose="020B0602030504020204" pitchFamily="34" charset="0"/>
                <a:cs typeface="Lucida Sans Unicode" panose="020B0602030504020204" pitchFamily="34" charset="0"/>
              </a:rPr>
              <a:t>N_test = </a:t>
            </a:r>
            <a:r>
              <a:rPr lang="en-US" sz="1100" b="0">
                <a:solidFill>
                  <a:srgbClr val="098658"/>
                </a:solidFill>
                <a:effectLst/>
                <a:latin typeface="Lucida Sans Unicode" panose="020B0602030504020204" pitchFamily="34" charset="0"/>
                <a:cs typeface="Lucida Sans Unicode" panose="020B0602030504020204" pitchFamily="34" charset="0"/>
              </a:rPr>
              <a:t>10</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X_test = </a:t>
            </a:r>
            <a:r>
              <a:rPr lang="en-US" sz="1100" b="0">
                <a:solidFill>
                  <a:srgbClr val="098658"/>
                </a:solidFill>
                <a:effectLst/>
                <a:latin typeface="Lucida Sans Unicode" panose="020B0602030504020204" pitchFamily="34" charset="0"/>
                <a:cs typeface="Lucida Sans Unicode" panose="020B0602030504020204" pitchFamily="34" charset="0"/>
              </a:rPr>
              <a:t>3.0</a:t>
            </a:r>
            <a:r>
              <a:rPr lang="en-US" sz="1100" b="0">
                <a:solidFill>
                  <a:srgbClr val="000000"/>
                </a:solidFill>
                <a:effectLst/>
                <a:latin typeface="Lucida Sans Unicode" panose="020B0602030504020204" pitchFamily="34" charset="0"/>
                <a:cs typeface="Lucida Sans Unicode" panose="020B0602030504020204" pitchFamily="34" charset="0"/>
              </a:rPr>
              <a:t>*np.random.rand(N_test, </a:t>
            </a:r>
            <a:r>
              <a:rPr lang="en-US" sz="1100" b="0">
                <a:solidFill>
                  <a:srgbClr val="098658"/>
                </a:solidFill>
                <a:effectLst/>
                <a:latin typeface="Lucida Sans Unicode" panose="020B0602030504020204" pitchFamily="34" charset="0"/>
                <a:cs typeface="Lucida Sans Unicode" panose="020B0602030504020204" pitchFamily="34" charset="0"/>
              </a:rPr>
              <a:t>1</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y_test = </a:t>
            </a:r>
            <a:r>
              <a:rPr lang="en-US" sz="1100" b="0">
                <a:solidFill>
                  <a:srgbClr val="098658"/>
                </a:solidFill>
                <a:effectLst/>
                <a:latin typeface="Lucida Sans Unicode" panose="020B0602030504020204" pitchFamily="34" charset="0"/>
                <a:cs typeface="Lucida Sans Unicode" panose="020B0602030504020204" pitchFamily="34" charset="0"/>
              </a:rPr>
              <a:t>1.0</a:t>
            </a:r>
            <a:r>
              <a:rPr lang="en-US" sz="1100" b="0">
                <a:solidFill>
                  <a:srgbClr val="000000"/>
                </a:solidFill>
                <a:effectLst/>
                <a:latin typeface="Lucida Sans Unicode" panose="020B0602030504020204" pitchFamily="34" charset="0"/>
                <a:cs typeface="Lucida Sans Unicode" panose="020B0602030504020204" pitchFamily="34" charset="0"/>
              </a:rPr>
              <a:t> + </a:t>
            </a:r>
            <a:r>
              <a:rPr lang="en-US" sz="1100" b="0">
                <a:solidFill>
                  <a:srgbClr val="098658"/>
                </a:solidFill>
                <a:effectLst/>
                <a:latin typeface="Lucida Sans Unicode" panose="020B0602030504020204" pitchFamily="34" charset="0"/>
                <a:cs typeface="Lucida Sans Unicode" panose="020B0602030504020204" pitchFamily="34" charset="0"/>
              </a:rPr>
              <a:t>0.5</a:t>
            </a:r>
            <a:r>
              <a:rPr lang="en-US" sz="1100" b="0">
                <a:solidFill>
                  <a:srgbClr val="000000"/>
                </a:solidFill>
                <a:effectLst/>
                <a:latin typeface="Lucida Sans Unicode" panose="020B0602030504020204" pitchFamily="34" charset="0"/>
                <a:cs typeface="Lucida Sans Unicode" panose="020B0602030504020204" pitchFamily="34" charset="0"/>
              </a:rPr>
              <a:t>*X_test + np.random.randn(N_test,</a:t>
            </a:r>
            <a:r>
              <a:rPr lang="en-US" sz="1100" b="0">
                <a:solidFill>
                  <a:srgbClr val="098658"/>
                </a:solidFill>
                <a:effectLst/>
                <a:latin typeface="Lucida Sans Unicode" panose="020B0602030504020204" pitchFamily="34" charset="0"/>
                <a:cs typeface="Lucida Sans Unicode" panose="020B0602030504020204" pitchFamily="34" charset="0"/>
              </a:rPr>
              <a:t>1</a:t>
            </a:r>
            <a:r>
              <a:rPr lang="en-US" sz="1100" b="0">
                <a:solidFill>
                  <a:srgbClr val="000000"/>
                </a:solidFill>
                <a:effectLst/>
                <a:latin typeface="Lucida Sans Unicode" panose="020B0602030504020204" pitchFamily="34" charset="0"/>
                <a:cs typeface="Lucida Sans Unicode" panose="020B0602030504020204" pitchFamily="34" charset="0"/>
              </a:rPr>
              <a:t>)/</a:t>
            </a:r>
            <a:r>
              <a:rPr lang="en-US" sz="1100" b="0">
                <a:solidFill>
                  <a:srgbClr val="098658"/>
                </a:solidFill>
                <a:effectLst/>
                <a:latin typeface="Lucida Sans Unicode" panose="020B0602030504020204" pitchFamily="34" charset="0"/>
                <a:cs typeface="Lucida Sans Unicode" panose="020B0602030504020204" pitchFamily="34" charset="0"/>
              </a:rPr>
              <a:t>2.0</a:t>
            </a:r>
            <a:r>
              <a:rPr lang="en-US" sz="1100" b="0">
                <a:solidFill>
                  <a:srgbClr val="000000"/>
                </a:solidFill>
                <a:effectLst/>
                <a:latin typeface="Lucida Sans Unicode" panose="020B0602030504020204" pitchFamily="34" charset="0"/>
                <a:cs typeface="Lucida Sans Unicode" panose="020B0602030504020204" pitchFamily="34" charset="0"/>
              </a:rPr>
              <a:t> </a:t>
            </a:r>
          </a:p>
        </p:txBody>
      </p:sp>
      <p:pic>
        <p:nvPicPr>
          <p:cNvPr id="10" name="Graphic 9">
            <a:extLst>
              <a:ext uri="{FF2B5EF4-FFF2-40B4-BE49-F238E27FC236}">
                <a16:creationId xmlns:a16="http://schemas.microsoft.com/office/drawing/2014/main" id="{E9D69F4E-DD64-ACE2-97EC-2B14E54997E0}"/>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7452104" y="553722"/>
            <a:ext cx="4724397" cy="4565986"/>
          </a:xfrm>
          <a:prstGeom prst="rect">
            <a:avLst/>
          </a:prstGeom>
        </p:spPr>
      </p:pic>
    </p:spTree>
    <p:extLst>
      <p:ext uri="{BB962C8B-B14F-4D97-AF65-F5344CB8AC3E}">
        <p14:creationId xmlns:p14="http://schemas.microsoft.com/office/powerpoint/2010/main" val="2600074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385C6A39-9E81-4A31-A257-A66B13C93968}"/>
            </a:ext>
          </a:extLst>
        </p:cNvPr>
        <p:cNvGrpSpPr/>
        <p:nvPr/>
      </p:nvGrpSpPr>
      <p:grpSpPr>
        <a:xfrm>
          <a:off x="0" y="0"/>
          <a:ext cx="0" cy="0"/>
          <a:chOff x="0" y="0"/>
          <a:chExt cx="0" cy="0"/>
        </a:xfrm>
      </p:grpSpPr>
      <p:sp>
        <p:nvSpPr>
          <p:cNvPr id="363" name="Google Shape;363;p4">
            <a:extLst>
              <a:ext uri="{FF2B5EF4-FFF2-40B4-BE49-F238E27FC236}">
                <a16:creationId xmlns:a16="http://schemas.microsoft.com/office/drawing/2014/main" id="{84FBEC1F-8559-FB76-C550-7F3A05C624F3}"/>
              </a:ext>
            </a:extLst>
          </p:cNvPr>
          <p:cNvSpPr txBox="1">
            <a:spLocks noGrp="1"/>
          </p:cNvSpPr>
          <p:nvPr>
            <p:ph type="body" idx="1"/>
          </p:nvPr>
        </p:nvSpPr>
        <p:spPr>
          <a:xfrm>
            <a:off x="1470929" y="2095027"/>
            <a:ext cx="9941071" cy="884656"/>
          </a:xfrm>
          <a:prstGeom prst="rect">
            <a:avLst/>
          </a:prstGeom>
          <a:noFill/>
          <a:ln>
            <a:noFill/>
          </a:ln>
        </p:spPr>
        <p:txBody>
          <a:bodyPr spcFirstLastPara="1" wrap="square" lIns="91425" tIns="45700" rIns="91425" bIns="45700" anchor="ctr" anchorCtr="0">
            <a:normAutofit fontScale="85000" lnSpcReduction="10000"/>
          </a:bodyPr>
          <a:lstStyle/>
          <a:p>
            <a:pPr marL="0" lvl="0" indent="0" algn="l" rtl="0">
              <a:lnSpc>
                <a:spcPct val="90000"/>
              </a:lnSpc>
              <a:spcBef>
                <a:spcPts val="0"/>
              </a:spcBef>
              <a:spcAft>
                <a:spcPts val="0"/>
              </a:spcAft>
              <a:buClr>
                <a:srgbClr val="00F7FF"/>
              </a:buClr>
              <a:buSzPts val="4400"/>
              <a:buNone/>
            </a:pPr>
            <a:r>
              <a:rPr lang="en-US" dirty="0"/>
              <a:t>QUÁ KHỚP VÀ KỸ THUẬT ĐIỀU CHUẨN</a:t>
            </a:r>
            <a:endParaRPr dirty="0"/>
          </a:p>
        </p:txBody>
      </p:sp>
      <p:sp>
        <p:nvSpPr>
          <p:cNvPr id="364" name="Google Shape;364;p4">
            <a:extLst>
              <a:ext uri="{FF2B5EF4-FFF2-40B4-BE49-F238E27FC236}">
                <a16:creationId xmlns:a16="http://schemas.microsoft.com/office/drawing/2014/main" id="{91CE9C0F-2808-B6B7-66CB-4EAC6F71ED44}"/>
              </a:ext>
            </a:extLst>
          </p:cNvPr>
          <p:cNvSpPr txBox="1">
            <a:spLocks noGrp="1"/>
          </p:cNvSpPr>
          <p:nvPr>
            <p:ph type="body" idx="2"/>
          </p:nvPr>
        </p:nvSpPr>
        <p:spPr>
          <a:xfrm>
            <a:off x="1470930" y="3169159"/>
            <a:ext cx="9941070" cy="695175"/>
          </a:xfrm>
          <a:prstGeom prst="rect">
            <a:avLst/>
          </a:prstGeom>
          <a:noFill/>
          <a:ln>
            <a:noFill/>
          </a:ln>
        </p:spPr>
        <p:txBody>
          <a:bodyPr spcFirstLastPara="1" wrap="square" lIns="91425" tIns="45700" rIns="91425" bIns="45700" anchor="ctr" anchorCtr="0">
            <a:normAutofit/>
          </a:bodyPr>
          <a:lstStyle/>
          <a:p>
            <a:pPr marL="0" lvl="0" indent="0" algn="l">
              <a:lnSpc>
                <a:spcPct val="90000"/>
              </a:lnSpc>
              <a:spcBef>
                <a:spcPts val="0"/>
              </a:spcBef>
              <a:spcAft>
                <a:spcPts val="0"/>
              </a:spcAft>
              <a:buClr>
                <a:schemeClr val="lt1"/>
              </a:buClr>
              <a:buSzPts val="2800"/>
              <a:buNone/>
            </a:pPr>
            <a:r>
              <a:rPr lang="en-US" dirty="0"/>
              <a:t>OVERFITTING &amp; REGULARIZATION</a:t>
            </a:r>
            <a:endParaRPr dirty="0"/>
          </a:p>
        </p:txBody>
      </p:sp>
      <p:sp>
        <p:nvSpPr>
          <p:cNvPr id="365" name="Google Shape;365;p4">
            <a:extLst>
              <a:ext uri="{FF2B5EF4-FFF2-40B4-BE49-F238E27FC236}">
                <a16:creationId xmlns:a16="http://schemas.microsoft.com/office/drawing/2014/main" id="{EECB0F11-6CF0-5E18-9E8B-F1933B96CAB2}"/>
              </a:ext>
            </a:extLst>
          </p:cNvPr>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rgbClr val="F2F2F2"/>
              </a:buClr>
              <a:buSzPts val="1000"/>
              <a:buNone/>
            </a:pPr>
            <a:endParaRPr/>
          </a:p>
        </p:txBody>
      </p:sp>
      <p:sp>
        <p:nvSpPr>
          <p:cNvPr id="366" name="Google Shape;366;p4">
            <a:extLst>
              <a:ext uri="{FF2B5EF4-FFF2-40B4-BE49-F238E27FC236}">
                <a16:creationId xmlns:a16="http://schemas.microsoft.com/office/drawing/2014/main" id="{C24A5570-1047-8AA7-CC85-75C3D62BA5C0}"/>
              </a:ext>
            </a:extLst>
          </p:cNvPr>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endParaRPr/>
          </a:p>
        </p:txBody>
      </p:sp>
      <p:sp>
        <p:nvSpPr>
          <p:cNvPr id="367" name="Google Shape;367;p4">
            <a:extLst>
              <a:ext uri="{FF2B5EF4-FFF2-40B4-BE49-F238E27FC236}">
                <a16:creationId xmlns:a16="http://schemas.microsoft.com/office/drawing/2014/main" id="{0FC6EB2C-FA90-B420-59F2-488789144D4A}"/>
              </a:ext>
            </a:extLst>
          </p:cNvPr>
          <p:cNvSpPr txBox="1">
            <a:spLocks noGrp="1"/>
          </p:cNvSpPr>
          <p:nvPr>
            <p:ph type="ftr" idx="11"/>
          </p:nvPr>
        </p:nvSpPr>
        <p:spPr>
          <a:xfrm>
            <a:off x="838200"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VN"/>
              <a:t>Thực hiện bởi Trường Đại học Công nghệ Thông tin, ĐHQG-HCM</a:t>
            </a:r>
            <a:endParaRPr/>
          </a:p>
        </p:txBody>
      </p:sp>
      <p:sp>
        <p:nvSpPr>
          <p:cNvPr id="368" name="Google Shape;368;p4">
            <a:extLst>
              <a:ext uri="{FF2B5EF4-FFF2-40B4-BE49-F238E27FC236}">
                <a16:creationId xmlns:a16="http://schemas.microsoft.com/office/drawing/2014/main" id="{7FE65E0D-F691-FE05-B03E-5085D7D6E7FB}"/>
              </a:ext>
            </a:extLst>
          </p:cNvPr>
          <p:cNvSpPr txBox="1">
            <a:spLocks noGrp="1"/>
          </p:cNvSpPr>
          <p:nvPr>
            <p:ph type="sldNum" idx="12"/>
          </p:nvPr>
        </p:nvSpPr>
        <p:spPr>
          <a:xfrm>
            <a:off x="6586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22</a:t>
            </a:fld>
            <a:endParaRPr/>
          </a:p>
        </p:txBody>
      </p:sp>
    </p:spTree>
    <p:extLst>
      <p:ext uri="{BB962C8B-B14F-4D97-AF65-F5344CB8AC3E}">
        <p14:creationId xmlns:p14="http://schemas.microsoft.com/office/powerpoint/2010/main" val="11007310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080D5C81-792C-ACF6-056A-D6F15BABA80B}"/>
            </a:ext>
          </a:extLst>
        </p:cNvPr>
        <p:cNvGrpSpPr/>
        <p:nvPr/>
      </p:nvGrpSpPr>
      <p:grpSpPr>
        <a:xfrm>
          <a:off x="0" y="0"/>
          <a:ext cx="0" cy="0"/>
          <a:chOff x="0" y="0"/>
          <a:chExt cx="0" cy="0"/>
        </a:xfrm>
      </p:grpSpPr>
      <p:sp>
        <p:nvSpPr>
          <p:cNvPr id="374" name="Google Shape;374;p5">
            <a:extLst>
              <a:ext uri="{FF2B5EF4-FFF2-40B4-BE49-F238E27FC236}">
                <a16:creationId xmlns:a16="http://schemas.microsoft.com/office/drawing/2014/main" id="{472554AD-5152-D799-B777-2E808F31DD87}"/>
              </a:ext>
            </a:extLst>
          </p:cNvPr>
          <p:cNvSpPr txBox="1">
            <a:spLocks noGrp="1"/>
          </p:cNvSpPr>
          <p:nvPr>
            <p:ph type="body" idx="1"/>
          </p:nvPr>
        </p:nvSpPr>
        <p:spPr>
          <a:xfrm>
            <a:off x="408023" y="968050"/>
            <a:ext cx="7059580" cy="5715129"/>
          </a:xfrm>
          <a:prstGeom prst="rect">
            <a:avLst/>
          </a:prstGeom>
          <a:noFill/>
          <a:ln>
            <a:noFill/>
          </a:ln>
        </p:spPr>
        <p:txBody>
          <a:bodyPr spcFirstLastPara="1" wrap="square" lIns="91425" tIns="45700" rIns="91425" bIns="45700" anchor="t" anchorCtr="0">
            <a:normAutofit/>
          </a:bodyPr>
          <a:lstStyle/>
          <a:p>
            <a:pPr marL="520700" indent="-342900">
              <a:lnSpc>
                <a:spcPct val="150000"/>
              </a:lnSpc>
              <a:spcBef>
                <a:spcPts val="0"/>
              </a:spcBef>
              <a:buFont typeface="Wingdings" panose="05000000000000000000" pitchFamily="2" charset="2"/>
              <a:buChar char="Ø"/>
            </a:pPr>
            <a:r>
              <a:rPr lang="en-US" sz="2000" dirty="0" err="1">
                <a:solidFill>
                  <a:srgbClr val="FF00FF"/>
                </a:solidFill>
              </a:rPr>
              <a:t>Mô</a:t>
            </a:r>
            <a:r>
              <a:rPr lang="en-US" sz="2000" dirty="0">
                <a:solidFill>
                  <a:srgbClr val="FF00FF"/>
                </a:solidFill>
              </a:rPr>
              <a:t> </a:t>
            </a:r>
            <a:r>
              <a:rPr lang="en-US" sz="2000" dirty="0" err="1">
                <a:solidFill>
                  <a:srgbClr val="FF00FF"/>
                </a:solidFill>
              </a:rPr>
              <a:t>hình</a:t>
            </a:r>
            <a:r>
              <a:rPr lang="en-US" sz="2000" dirty="0">
                <a:solidFill>
                  <a:srgbClr val="FF00FF"/>
                </a:solidFill>
              </a:rPr>
              <a:t> </a:t>
            </a:r>
            <a:r>
              <a:rPr lang="en-US" sz="2000" dirty="0" err="1">
                <a:solidFill>
                  <a:srgbClr val="FF00FF"/>
                </a:solidFill>
              </a:rPr>
              <a:t>nào</a:t>
            </a:r>
            <a:r>
              <a:rPr lang="en-US" sz="2000" dirty="0">
                <a:solidFill>
                  <a:srgbClr val="FF00FF"/>
                </a:solidFill>
              </a:rPr>
              <a:t> </a:t>
            </a:r>
            <a:r>
              <a:rPr lang="en-US" sz="2000" dirty="0" err="1">
                <a:solidFill>
                  <a:srgbClr val="FF00FF"/>
                </a:solidFill>
              </a:rPr>
              <a:t>là</a:t>
            </a:r>
            <a:r>
              <a:rPr lang="en-US" sz="2000" dirty="0">
                <a:solidFill>
                  <a:srgbClr val="FF00FF"/>
                </a:solidFill>
              </a:rPr>
              <a:t> </a:t>
            </a:r>
            <a:r>
              <a:rPr lang="en-US" sz="2000" dirty="0" err="1">
                <a:solidFill>
                  <a:srgbClr val="FF00FF"/>
                </a:solidFill>
              </a:rPr>
              <a:t>tốt</a:t>
            </a:r>
            <a:r>
              <a:rPr lang="en-US" sz="2000" dirty="0">
                <a:solidFill>
                  <a:srgbClr val="FF00FF"/>
                </a:solidFill>
              </a:rPr>
              <a:t> </a:t>
            </a:r>
            <a:r>
              <a:rPr lang="en-US" sz="2000" dirty="0" err="1">
                <a:solidFill>
                  <a:srgbClr val="FF00FF"/>
                </a:solidFill>
              </a:rPr>
              <a:t>nhất</a:t>
            </a:r>
            <a:r>
              <a:rPr lang="en-US" sz="2000" dirty="0">
                <a:solidFill>
                  <a:srgbClr val="FF00FF"/>
                </a:solidFill>
              </a:rPr>
              <a:t> </a:t>
            </a:r>
            <a:r>
              <a:rPr lang="en-US" sz="2000" dirty="0" err="1">
                <a:solidFill>
                  <a:srgbClr val="FF00FF"/>
                </a:solidFill>
              </a:rPr>
              <a:t>đối</a:t>
            </a:r>
            <a:r>
              <a:rPr lang="en-US" sz="2000" dirty="0">
                <a:solidFill>
                  <a:srgbClr val="FF00FF"/>
                </a:solidFill>
              </a:rPr>
              <a:t> </a:t>
            </a:r>
            <a:r>
              <a:rPr lang="en-US" sz="2000" dirty="0" err="1">
                <a:solidFill>
                  <a:srgbClr val="FF00FF"/>
                </a:solidFill>
              </a:rPr>
              <a:t>với</a:t>
            </a:r>
            <a:r>
              <a:rPr lang="en-US" sz="2000" dirty="0">
                <a:solidFill>
                  <a:srgbClr val="FF00FF"/>
                </a:solidFill>
              </a:rPr>
              <a:t> </a:t>
            </a:r>
            <a:r>
              <a:rPr lang="en-US" sz="2000" dirty="0" err="1">
                <a:solidFill>
                  <a:srgbClr val="FF00FF"/>
                </a:solidFill>
              </a:rPr>
              <a:t>tập</a:t>
            </a:r>
            <a:r>
              <a:rPr lang="en-US" sz="2000" dirty="0">
                <a:solidFill>
                  <a:srgbClr val="FF00FF"/>
                </a:solidFill>
              </a:rPr>
              <a:t> </a:t>
            </a:r>
            <a:r>
              <a:rPr lang="en-US" sz="2000" dirty="0" err="1">
                <a:solidFill>
                  <a:srgbClr val="FF00FF"/>
                </a:solidFill>
              </a:rPr>
              <a:t>dữ</a:t>
            </a:r>
            <a:r>
              <a:rPr lang="en-US" sz="2000" dirty="0">
                <a:solidFill>
                  <a:srgbClr val="FF00FF"/>
                </a:solidFill>
              </a:rPr>
              <a:t> </a:t>
            </a:r>
            <a:r>
              <a:rPr lang="en-US" sz="2000" dirty="0" err="1">
                <a:solidFill>
                  <a:srgbClr val="FF00FF"/>
                </a:solidFill>
              </a:rPr>
              <a:t>liệu</a:t>
            </a:r>
            <a:r>
              <a:rPr lang="en-US" sz="2000" dirty="0">
                <a:solidFill>
                  <a:srgbClr val="FF00FF"/>
                </a:solidFill>
              </a:rPr>
              <a:t> </a:t>
            </a:r>
            <a:r>
              <a:rPr lang="en-US" sz="2000" dirty="0" err="1">
                <a:solidFill>
                  <a:srgbClr val="FF00FF"/>
                </a:solidFill>
              </a:rPr>
              <a:t>đang</a:t>
            </a:r>
            <a:r>
              <a:rPr lang="en-US" sz="2000" dirty="0">
                <a:solidFill>
                  <a:srgbClr val="FF00FF"/>
                </a:solidFill>
              </a:rPr>
              <a:t> </a:t>
            </a:r>
            <a:r>
              <a:rPr lang="en-US" sz="2000" dirty="0" err="1">
                <a:solidFill>
                  <a:srgbClr val="FF00FF"/>
                </a:solidFill>
              </a:rPr>
              <a:t>xét</a:t>
            </a:r>
            <a:r>
              <a:rPr lang="en-US" sz="2000" dirty="0">
                <a:solidFill>
                  <a:srgbClr val="FF00FF"/>
                </a:solidFill>
              </a:rPr>
              <a:t>?</a:t>
            </a: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520700" indent="-342900">
              <a:lnSpc>
                <a:spcPct val="150000"/>
              </a:lnSpc>
              <a:spcBef>
                <a:spcPts val="0"/>
              </a:spcBef>
              <a:buFont typeface="Wingdings" panose="05000000000000000000" pitchFamily="2" charset="2"/>
              <a:buChar char="Ø"/>
            </a:pPr>
            <a:r>
              <a:rPr lang="en-US" sz="2000" dirty="0" err="1">
                <a:solidFill>
                  <a:srgbClr val="FF0000"/>
                </a:solidFill>
              </a:rPr>
              <a:t>Quá</a:t>
            </a:r>
            <a:r>
              <a:rPr lang="en-US" sz="2000" dirty="0">
                <a:solidFill>
                  <a:srgbClr val="FF0000"/>
                </a:solidFill>
              </a:rPr>
              <a:t> </a:t>
            </a:r>
            <a:r>
              <a:rPr lang="en-US" sz="2000" dirty="0" err="1">
                <a:solidFill>
                  <a:srgbClr val="FF0000"/>
                </a:solidFill>
              </a:rPr>
              <a:t>khớp</a:t>
            </a:r>
            <a:r>
              <a:rPr lang="en-US" sz="2000" dirty="0">
                <a:solidFill>
                  <a:srgbClr val="FF0000"/>
                </a:solidFill>
              </a:rPr>
              <a:t> (overfitting): </a:t>
            </a:r>
            <a:r>
              <a:rPr lang="en-US" sz="2000" dirty="0" err="1">
                <a:solidFill>
                  <a:schemeClr val="bg2"/>
                </a:solidFill>
              </a:rPr>
              <a:t>hiện</a:t>
            </a:r>
            <a:r>
              <a:rPr lang="en-US" sz="2000" dirty="0">
                <a:solidFill>
                  <a:schemeClr val="bg2"/>
                </a:solidFill>
              </a:rPr>
              <a:t> </a:t>
            </a:r>
            <a:r>
              <a:rPr lang="en-US" sz="2000" dirty="0" err="1">
                <a:solidFill>
                  <a:schemeClr val="bg2"/>
                </a:solidFill>
              </a:rPr>
              <a:t>tượng</a:t>
            </a:r>
            <a:r>
              <a:rPr lang="en-US" sz="2000" dirty="0">
                <a:solidFill>
                  <a:schemeClr val="bg2"/>
                </a:solidFill>
              </a:rPr>
              <a:t> </a:t>
            </a:r>
            <a:r>
              <a:rPr lang="en-US" sz="2000" dirty="0" err="1">
                <a:solidFill>
                  <a:schemeClr val="bg2"/>
                </a:solidFill>
              </a:rPr>
              <a:t>mô</a:t>
            </a:r>
            <a:r>
              <a:rPr lang="en-US" sz="2000" dirty="0">
                <a:solidFill>
                  <a:schemeClr val="bg2"/>
                </a:solidFill>
              </a:rPr>
              <a:t> </a:t>
            </a:r>
            <a:r>
              <a:rPr lang="en-US" sz="2000" dirty="0" err="1">
                <a:solidFill>
                  <a:schemeClr val="bg2"/>
                </a:solidFill>
              </a:rPr>
              <a:t>hình</a:t>
            </a:r>
            <a:r>
              <a:rPr lang="en-US" sz="2000" dirty="0">
                <a:solidFill>
                  <a:schemeClr val="bg2"/>
                </a:solidFill>
              </a:rPr>
              <a:t> </a:t>
            </a:r>
            <a:r>
              <a:rPr lang="en-US" sz="2000" dirty="0" err="1">
                <a:solidFill>
                  <a:schemeClr val="bg2"/>
                </a:solidFill>
              </a:rPr>
              <a:t>dự</a:t>
            </a:r>
            <a:r>
              <a:rPr lang="en-US" sz="2000" dirty="0">
                <a:solidFill>
                  <a:schemeClr val="bg2"/>
                </a:solidFill>
              </a:rPr>
              <a:t> </a:t>
            </a:r>
            <a:r>
              <a:rPr lang="en-US" sz="2000" dirty="0" err="1">
                <a:solidFill>
                  <a:schemeClr val="bg2"/>
                </a:solidFill>
              </a:rPr>
              <a:t>đoán</a:t>
            </a:r>
            <a:r>
              <a:rPr lang="en-US" sz="2000" dirty="0">
                <a:solidFill>
                  <a:schemeClr val="bg2"/>
                </a:solidFill>
              </a:rPr>
              <a:t> </a:t>
            </a:r>
            <a:r>
              <a:rPr lang="en-US" sz="2000" dirty="0" err="1">
                <a:solidFill>
                  <a:schemeClr val="bg2"/>
                </a:solidFill>
              </a:rPr>
              <a:t>rất</a:t>
            </a:r>
            <a:r>
              <a:rPr lang="en-US" sz="2000" dirty="0">
                <a:solidFill>
                  <a:schemeClr val="bg2"/>
                </a:solidFill>
              </a:rPr>
              <a:t> </a:t>
            </a:r>
            <a:r>
              <a:rPr lang="en-US" sz="2000" dirty="0" err="1">
                <a:solidFill>
                  <a:schemeClr val="bg2"/>
                </a:solidFill>
              </a:rPr>
              <a:t>chính</a:t>
            </a:r>
            <a:r>
              <a:rPr lang="en-US" sz="2000" dirty="0">
                <a:solidFill>
                  <a:schemeClr val="bg2"/>
                </a:solidFill>
              </a:rPr>
              <a:t> </a:t>
            </a:r>
            <a:r>
              <a:rPr lang="en-US" sz="2000" dirty="0" err="1">
                <a:solidFill>
                  <a:schemeClr val="bg2"/>
                </a:solidFill>
              </a:rPr>
              <a:t>xác</a:t>
            </a:r>
            <a:r>
              <a:rPr lang="en-US" sz="2000" dirty="0">
                <a:solidFill>
                  <a:schemeClr val="bg2"/>
                </a:solidFill>
              </a:rPr>
              <a:t> </a:t>
            </a:r>
            <a:r>
              <a:rPr lang="en-US" sz="2000" dirty="0" err="1">
                <a:solidFill>
                  <a:schemeClr val="bg2"/>
                </a:solidFill>
              </a:rPr>
              <a:t>trên</a:t>
            </a:r>
            <a:r>
              <a:rPr lang="en-US" sz="2000" dirty="0">
                <a:solidFill>
                  <a:schemeClr val="bg2"/>
                </a:solidFill>
              </a:rPr>
              <a:t> </a:t>
            </a:r>
            <a:r>
              <a:rPr lang="en-US" sz="2000" dirty="0" err="1">
                <a:solidFill>
                  <a:schemeClr val="bg2"/>
                </a:solidFill>
              </a:rPr>
              <a:t>dữ</a:t>
            </a:r>
            <a:r>
              <a:rPr lang="en-US" sz="2000" dirty="0">
                <a:solidFill>
                  <a:schemeClr val="bg2"/>
                </a:solidFill>
              </a:rPr>
              <a:t> </a:t>
            </a:r>
            <a:r>
              <a:rPr lang="en-US" sz="2000" dirty="0" err="1">
                <a:solidFill>
                  <a:schemeClr val="bg2"/>
                </a:solidFill>
              </a:rPr>
              <a:t>liệu</a:t>
            </a:r>
            <a:r>
              <a:rPr lang="en-US" sz="2000" dirty="0">
                <a:solidFill>
                  <a:schemeClr val="bg2"/>
                </a:solidFill>
              </a:rPr>
              <a:t> </a:t>
            </a:r>
            <a:r>
              <a:rPr lang="en-US" sz="2000" dirty="0" err="1">
                <a:solidFill>
                  <a:schemeClr val="bg2"/>
                </a:solidFill>
              </a:rPr>
              <a:t>huấn</a:t>
            </a:r>
            <a:r>
              <a:rPr lang="en-US" sz="2000" dirty="0">
                <a:solidFill>
                  <a:schemeClr val="bg2"/>
                </a:solidFill>
              </a:rPr>
              <a:t> </a:t>
            </a:r>
            <a:r>
              <a:rPr lang="en-US" sz="2000" dirty="0" err="1">
                <a:solidFill>
                  <a:schemeClr val="bg2"/>
                </a:solidFill>
              </a:rPr>
              <a:t>luyện</a:t>
            </a:r>
            <a:r>
              <a:rPr lang="en-US" sz="2000" dirty="0">
                <a:solidFill>
                  <a:schemeClr val="bg2"/>
                </a:solidFill>
              </a:rPr>
              <a:t>, </a:t>
            </a:r>
            <a:r>
              <a:rPr lang="en-US" sz="2000" dirty="0" err="1">
                <a:solidFill>
                  <a:schemeClr val="bg2"/>
                </a:solidFill>
              </a:rPr>
              <a:t>nhưng</a:t>
            </a:r>
            <a:r>
              <a:rPr lang="en-US" sz="2000" dirty="0">
                <a:solidFill>
                  <a:schemeClr val="bg2"/>
                </a:solidFill>
              </a:rPr>
              <a:t> </a:t>
            </a:r>
            <a:r>
              <a:rPr lang="en-US" sz="2000" dirty="0" err="1">
                <a:solidFill>
                  <a:schemeClr val="bg2"/>
                </a:solidFill>
              </a:rPr>
              <a:t>lại</a:t>
            </a:r>
            <a:r>
              <a:rPr lang="en-US" sz="2000" dirty="0">
                <a:solidFill>
                  <a:schemeClr val="bg2"/>
                </a:solidFill>
              </a:rPr>
              <a:t> </a:t>
            </a:r>
            <a:r>
              <a:rPr lang="en-US" sz="2000" dirty="0" err="1">
                <a:solidFill>
                  <a:schemeClr val="bg2"/>
                </a:solidFill>
              </a:rPr>
              <a:t>không</a:t>
            </a:r>
            <a:r>
              <a:rPr lang="en-US" sz="2000" dirty="0">
                <a:solidFill>
                  <a:schemeClr val="bg2"/>
                </a:solidFill>
              </a:rPr>
              <a:t> </a:t>
            </a:r>
            <a:r>
              <a:rPr lang="en-US" sz="2000" dirty="0" err="1">
                <a:solidFill>
                  <a:schemeClr val="bg2"/>
                </a:solidFill>
              </a:rPr>
              <a:t>thể</a:t>
            </a:r>
            <a:r>
              <a:rPr lang="en-US" sz="2000" dirty="0">
                <a:solidFill>
                  <a:schemeClr val="bg2"/>
                </a:solidFill>
              </a:rPr>
              <a:t> </a:t>
            </a:r>
            <a:r>
              <a:rPr lang="en-US" sz="2000" dirty="0" err="1">
                <a:solidFill>
                  <a:schemeClr val="bg2"/>
                </a:solidFill>
              </a:rPr>
              <a:t>dự</a:t>
            </a:r>
            <a:r>
              <a:rPr lang="en-US" sz="2000" dirty="0">
                <a:solidFill>
                  <a:schemeClr val="bg2"/>
                </a:solidFill>
              </a:rPr>
              <a:t> </a:t>
            </a:r>
            <a:r>
              <a:rPr lang="en-US" sz="2000" dirty="0" err="1">
                <a:solidFill>
                  <a:schemeClr val="bg2"/>
                </a:solidFill>
              </a:rPr>
              <a:t>đoán</a:t>
            </a:r>
            <a:r>
              <a:rPr lang="en-US" sz="2000" dirty="0">
                <a:solidFill>
                  <a:schemeClr val="bg2"/>
                </a:solidFill>
              </a:rPr>
              <a:t> </a:t>
            </a:r>
            <a:r>
              <a:rPr lang="en-US" sz="2000" dirty="0" err="1">
                <a:solidFill>
                  <a:schemeClr val="bg2"/>
                </a:solidFill>
              </a:rPr>
              <a:t>tốt</a:t>
            </a:r>
            <a:r>
              <a:rPr lang="en-US" sz="2000" dirty="0">
                <a:solidFill>
                  <a:schemeClr val="bg2"/>
                </a:solidFill>
              </a:rPr>
              <a:t> </a:t>
            </a:r>
            <a:r>
              <a:rPr lang="en-US" sz="2000" dirty="0" err="1">
                <a:solidFill>
                  <a:schemeClr val="bg2"/>
                </a:solidFill>
              </a:rPr>
              <a:t>trên</a:t>
            </a:r>
            <a:r>
              <a:rPr lang="en-US" sz="2000" dirty="0">
                <a:solidFill>
                  <a:schemeClr val="bg2"/>
                </a:solidFill>
              </a:rPr>
              <a:t> </a:t>
            </a:r>
            <a:r>
              <a:rPr lang="en-US" sz="2000" dirty="0" err="1">
                <a:solidFill>
                  <a:schemeClr val="bg2"/>
                </a:solidFill>
              </a:rPr>
              <a:t>dữ</a:t>
            </a:r>
            <a:r>
              <a:rPr lang="en-US" sz="2000" dirty="0">
                <a:solidFill>
                  <a:schemeClr val="bg2"/>
                </a:solidFill>
              </a:rPr>
              <a:t> </a:t>
            </a:r>
            <a:r>
              <a:rPr lang="en-US" sz="2000" dirty="0" err="1">
                <a:solidFill>
                  <a:schemeClr val="bg2"/>
                </a:solidFill>
              </a:rPr>
              <a:t>liệu</a:t>
            </a:r>
            <a:r>
              <a:rPr lang="en-US" sz="2000" dirty="0">
                <a:solidFill>
                  <a:schemeClr val="bg2"/>
                </a:solidFill>
              </a:rPr>
              <a:t> </a:t>
            </a:r>
            <a:r>
              <a:rPr lang="en-US" sz="2000" dirty="0" err="1">
                <a:solidFill>
                  <a:schemeClr val="bg2"/>
                </a:solidFill>
              </a:rPr>
              <a:t>mới</a:t>
            </a:r>
            <a:r>
              <a:rPr lang="en-US" sz="2000" dirty="0">
                <a:solidFill>
                  <a:schemeClr val="bg2"/>
                </a:solidFill>
              </a:rPr>
              <a:t> (</a:t>
            </a:r>
            <a:r>
              <a:rPr lang="en-US" sz="2000" dirty="0" err="1">
                <a:solidFill>
                  <a:schemeClr val="bg2"/>
                </a:solidFill>
              </a:rPr>
              <a:t>không</a:t>
            </a:r>
            <a:r>
              <a:rPr lang="en-US" sz="2000" dirty="0">
                <a:solidFill>
                  <a:schemeClr val="bg2"/>
                </a:solidFill>
              </a:rPr>
              <a:t> </a:t>
            </a:r>
            <a:r>
              <a:rPr lang="en-US" sz="2000" dirty="0" err="1">
                <a:solidFill>
                  <a:schemeClr val="bg2"/>
                </a:solidFill>
              </a:rPr>
              <a:t>tổng</a:t>
            </a:r>
            <a:r>
              <a:rPr lang="en-US" sz="2000" dirty="0">
                <a:solidFill>
                  <a:schemeClr val="bg2"/>
                </a:solidFill>
              </a:rPr>
              <a:t> </a:t>
            </a:r>
            <a:r>
              <a:rPr lang="en-US" sz="2000" dirty="0" err="1">
                <a:solidFill>
                  <a:schemeClr val="bg2"/>
                </a:solidFill>
              </a:rPr>
              <a:t>quát</a:t>
            </a:r>
            <a:r>
              <a:rPr lang="en-US" sz="2000" dirty="0">
                <a:solidFill>
                  <a:schemeClr val="bg2"/>
                </a:solidFill>
              </a:rPr>
              <a:t> </a:t>
            </a:r>
            <a:r>
              <a:rPr lang="en-US" sz="2000" dirty="0" err="1">
                <a:solidFill>
                  <a:schemeClr val="bg2"/>
                </a:solidFill>
              </a:rPr>
              <a:t>hóa</a:t>
            </a:r>
            <a:r>
              <a:rPr lang="en-US" sz="2000" dirty="0">
                <a:solidFill>
                  <a:schemeClr val="bg2"/>
                </a:solidFill>
              </a:rPr>
              <a:t> </a:t>
            </a:r>
            <a:r>
              <a:rPr lang="en-US" sz="2000" dirty="0" err="1">
                <a:solidFill>
                  <a:schemeClr val="bg2"/>
                </a:solidFill>
              </a:rPr>
              <a:t>tốt</a:t>
            </a:r>
            <a:r>
              <a:rPr lang="en-US" sz="2000" dirty="0">
                <a:solidFill>
                  <a:schemeClr val="bg2"/>
                </a:solidFill>
              </a:rPr>
              <a:t>).</a:t>
            </a:r>
          </a:p>
          <a:p>
            <a:pPr marL="520700" indent="-342900">
              <a:lnSpc>
                <a:spcPct val="150000"/>
              </a:lnSpc>
              <a:spcBef>
                <a:spcPts val="0"/>
              </a:spcBef>
              <a:buFont typeface="Wingdings" panose="05000000000000000000" pitchFamily="2" charset="2"/>
              <a:buChar char="Ø"/>
            </a:pPr>
            <a:endParaRPr lang="en-US" sz="2000" dirty="0">
              <a:solidFill>
                <a:srgbClr val="FF00FF"/>
              </a:solidFill>
            </a:endParaRPr>
          </a:p>
          <a:p>
            <a:pPr marL="177800" indent="0">
              <a:spcBef>
                <a:spcPts val="0"/>
              </a:spcBef>
              <a:buNone/>
            </a:pPr>
            <a:endParaRPr lang="en-US" sz="2000" dirty="0"/>
          </a:p>
          <a:p>
            <a:pPr marL="228600" indent="-50800">
              <a:spcBef>
                <a:spcPts val="0"/>
              </a:spcBef>
              <a:buNone/>
            </a:pPr>
            <a:endParaRPr lang="en-US" sz="2000" dirty="0"/>
          </a:p>
          <a:p>
            <a:pPr marL="228600" lvl="0" indent="-50800">
              <a:spcBef>
                <a:spcPts val="0"/>
              </a:spcBef>
              <a:buNone/>
            </a:pPr>
            <a:endParaRPr lang="en-US" sz="2000" dirty="0"/>
          </a:p>
          <a:p>
            <a:pPr marL="228600" indent="-50800">
              <a:spcBef>
                <a:spcPts val="0"/>
              </a:spcBef>
              <a:buNone/>
            </a:pPr>
            <a:endParaRPr lang="en-US" sz="2000" dirty="0"/>
          </a:p>
        </p:txBody>
      </p:sp>
      <p:sp>
        <p:nvSpPr>
          <p:cNvPr id="375" name="Google Shape;375;p5">
            <a:extLst>
              <a:ext uri="{FF2B5EF4-FFF2-40B4-BE49-F238E27FC236}">
                <a16:creationId xmlns:a16="http://schemas.microsoft.com/office/drawing/2014/main" id="{BDFF6F99-0895-02E2-9690-81C38432263B}"/>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F5C47A54-B587-A089-D323-BD877B867FE8}"/>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23</a:t>
            </a:fld>
            <a:endParaRPr/>
          </a:p>
        </p:txBody>
      </p:sp>
      <p:sp>
        <p:nvSpPr>
          <p:cNvPr id="6" name="Google Shape;373;p5">
            <a:extLst>
              <a:ext uri="{FF2B5EF4-FFF2-40B4-BE49-F238E27FC236}">
                <a16:creationId xmlns:a16="http://schemas.microsoft.com/office/drawing/2014/main" id="{EA5C2C68-2C5D-6AF9-CDAE-B6D95AE215D5}"/>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 – Quá khớp</a:t>
            </a:r>
            <a:endParaRPr dirty="0"/>
          </a:p>
        </p:txBody>
      </p:sp>
      <p:sp>
        <p:nvSpPr>
          <p:cNvPr id="9" name="Google Shape;374;p5">
            <a:extLst>
              <a:ext uri="{FF2B5EF4-FFF2-40B4-BE49-F238E27FC236}">
                <a16:creationId xmlns:a16="http://schemas.microsoft.com/office/drawing/2014/main" id="{4CE3657D-412F-54C9-2805-4C99BBD126B9}"/>
              </a:ext>
            </a:extLst>
          </p:cNvPr>
          <p:cNvSpPr txBox="1">
            <a:spLocks/>
          </p:cNvSpPr>
          <p:nvPr/>
        </p:nvSpPr>
        <p:spPr>
          <a:xfrm>
            <a:off x="952353" y="1672363"/>
            <a:ext cx="5970921" cy="3351886"/>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nSpc>
                <a:spcPts val="1425"/>
              </a:lnSpc>
              <a:buNone/>
            </a:pP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-Simple Linear Regression</a:t>
            </a: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a:t>
            </a:r>
          </a:p>
          <a:p>
            <a:pPr marL="50800" indent="0">
              <a:lnSpc>
                <a:spcPts val="1425"/>
              </a:lnSpc>
              <a:buNone/>
            </a:pPr>
            <a:r>
              <a:rPr lang="en-US" sz="1100" dirty="0">
                <a:solidFill>
                  <a:srgbClr val="000000"/>
                </a:solidFill>
                <a:latin typeface="Consolas" panose="020B0609020204030204" pitchFamily="49" charset="0"/>
              </a:rPr>
              <a:t>[</a:t>
            </a:r>
            <a:r>
              <a:rPr lang="en-US" sz="1100" dirty="0">
                <a:solidFill>
                  <a:srgbClr val="098658"/>
                </a:solidFill>
                <a:latin typeface="Consolas" panose="020B0609020204030204" pitchFamily="49" charset="0"/>
              </a:rPr>
              <a:t>0.33181066</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0.75155622</a:t>
            </a:r>
            <a:r>
              <a:rPr lang="en-US" sz="1100" dirty="0">
                <a:solidFill>
                  <a:srgbClr val="000000"/>
                </a:solidFill>
                <a:latin typeface="Consolas" panose="020B0609020204030204" pitchFamily="49" charset="0"/>
              </a:rPr>
              <a:t>]]</a:t>
            </a:r>
          </a:p>
          <a:p>
            <a:pPr marL="50800" indent="0">
              <a:lnSpc>
                <a:spcPts val="1425"/>
              </a:lnSpc>
              <a:buNone/>
            </a:pPr>
            <a:r>
              <a:rPr lang="en-US" sz="1100" dirty="0">
                <a:solidFill>
                  <a:srgbClr val="000000"/>
                </a:solidFill>
                <a:latin typeface="Consolas" panose="020B0609020204030204" pitchFamily="49" charset="0"/>
              </a:rPr>
              <a:t>Training Loss:  </a:t>
            </a:r>
            <a:r>
              <a:rPr lang="en-US" sz="1100" dirty="0">
                <a:solidFill>
                  <a:srgbClr val="098658"/>
                </a:solidFill>
                <a:latin typeface="Consolas" panose="020B0609020204030204" pitchFamily="49" charset="0"/>
              </a:rPr>
              <a:t>0.09991531905633781</a:t>
            </a:r>
            <a:endParaRPr lang="en-US" sz="1100" dirty="0">
              <a:solidFill>
                <a:srgbClr val="000000"/>
              </a:solidFill>
              <a:latin typeface="Consolas" panose="020B0609020204030204" pitchFamily="49" charset="0"/>
            </a:endParaRPr>
          </a:p>
          <a:p>
            <a:pPr marL="50800" indent="0">
              <a:lnSpc>
                <a:spcPts val="1425"/>
              </a:lnSpc>
              <a:buNone/>
            </a:pPr>
            <a:r>
              <a:rPr lang="en-US" sz="1100" dirty="0">
                <a:solidFill>
                  <a:srgbClr val="000000"/>
                </a:solidFill>
                <a:latin typeface="Consolas" panose="020B0609020204030204" pitchFamily="49" charset="0"/>
              </a:rPr>
              <a:t>Validation Loss:  </a:t>
            </a:r>
            <a:r>
              <a:rPr lang="en-US" sz="1100" dirty="0">
                <a:solidFill>
                  <a:srgbClr val="098658"/>
                </a:solidFill>
                <a:latin typeface="Consolas" panose="020B0609020204030204" pitchFamily="49" charset="0"/>
              </a:rPr>
              <a:t>0.21020128681013045</a:t>
            </a:r>
            <a:endParaRPr lang="en-US" sz="1100" dirty="0">
              <a:solidFill>
                <a:srgbClr val="000000"/>
              </a:solidFill>
              <a:latin typeface="Consolas" panose="020B0609020204030204" pitchFamily="49" charset="0"/>
            </a:endParaRPr>
          </a:p>
          <a:p>
            <a:pPr marL="50800" indent="0">
              <a:lnSpc>
                <a:spcPts val="1425"/>
              </a:lnSpc>
              <a:buNone/>
            </a:pPr>
            <a:br>
              <a:rPr lang="en-US" sz="1100" dirty="0">
                <a:solidFill>
                  <a:srgbClr val="000000"/>
                </a:solidFill>
                <a:latin typeface="Consolas" panose="020B0609020204030204" pitchFamily="49" charset="0"/>
              </a:rPr>
            </a:b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-Polynomial Regression degree = </a:t>
            </a:r>
            <a:r>
              <a:rPr lang="en-US" sz="1100" dirty="0">
                <a:solidFill>
                  <a:srgbClr val="098658"/>
                </a:solidFill>
                <a:latin typeface="Consolas" panose="020B0609020204030204" pitchFamily="49" charset="0"/>
              </a:rPr>
              <a:t>3</a:t>
            </a: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a:t>
            </a:r>
          </a:p>
          <a:p>
            <a:pPr marL="50800" indent="0">
              <a:lnSpc>
                <a:spcPts val="1425"/>
              </a:lnSpc>
              <a:buNone/>
            </a:pPr>
            <a:r>
              <a:rPr lang="en-US" sz="1100" dirty="0">
                <a:solidFill>
                  <a:srgbClr val="000000"/>
                </a:solidFill>
                <a:latin typeface="Consolas" panose="020B0609020204030204" pitchFamily="49" charset="0"/>
              </a:rPr>
              <a:t>[-</a:t>
            </a:r>
            <a:r>
              <a:rPr lang="en-US" sz="1100" dirty="0">
                <a:solidFill>
                  <a:srgbClr val="098658"/>
                </a:solidFill>
                <a:latin typeface="Consolas" panose="020B0609020204030204" pitchFamily="49" charset="0"/>
              </a:rPr>
              <a:t>0.0916451</a:t>
            </a:r>
            <a:r>
              <a:rPr lang="en-US" sz="1100" dirty="0">
                <a:solidFill>
                  <a:srgbClr val="000000"/>
                </a:solidFill>
                <a:latin typeface="Consolas" panose="020B0609020204030204" pitchFamily="49" charset="0"/>
              </a:rPr>
              <a:t>] [[ </a:t>
            </a:r>
            <a:r>
              <a:rPr lang="en-US" sz="1100" dirty="0">
                <a:solidFill>
                  <a:srgbClr val="098658"/>
                </a:solidFill>
                <a:latin typeface="Consolas" panose="020B0609020204030204" pitchFamily="49" charset="0"/>
              </a:rPr>
              <a:t>2.35120734</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1.23811156</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0.26177074</a:t>
            </a:r>
            <a:r>
              <a:rPr lang="en-US" sz="1100" dirty="0">
                <a:solidFill>
                  <a:srgbClr val="000000"/>
                </a:solidFill>
                <a:latin typeface="Consolas" panose="020B0609020204030204" pitchFamily="49" charset="0"/>
              </a:rPr>
              <a:t>]]</a:t>
            </a:r>
          </a:p>
          <a:p>
            <a:pPr marL="50800" indent="0">
              <a:lnSpc>
                <a:spcPts val="1425"/>
              </a:lnSpc>
              <a:buNone/>
            </a:pPr>
            <a:r>
              <a:rPr lang="en-US" sz="1100" dirty="0">
                <a:solidFill>
                  <a:srgbClr val="000000"/>
                </a:solidFill>
                <a:latin typeface="Consolas" panose="020B0609020204030204" pitchFamily="49" charset="0"/>
              </a:rPr>
              <a:t>Training Loss:  </a:t>
            </a:r>
            <a:r>
              <a:rPr lang="en-US" sz="1100" dirty="0">
                <a:solidFill>
                  <a:srgbClr val="098658"/>
                </a:solidFill>
                <a:latin typeface="Consolas" panose="020B0609020204030204" pitchFamily="49" charset="0"/>
              </a:rPr>
              <a:t>0.08750190066671261</a:t>
            </a:r>
            <a:endParaRPr lang="en-US" sz="1100" dirty="0">
              <a:solidFill>
                <a:srgbClr val="000000"/>
              </a:solidFill>
              <a:latin typeface="Consolas" panose="020B0609020204030204" pitchFamily="49" charset="0"/>
            </a:endParaRPr>
          </a:p>
          <a:p>
            <a:pPr marL="50800" indent="0">
              <a:lnSpc>
                <a:spcPts val="1425"/>
              </a:lnSpc>
              <a:buNone/>
            </a:pPr>
            <a:r>
              <a:rPr lang="en-US" sz="1100" dirty="0">
                <a:solidFill>
                  <a:srgbClr val="000000"/>
                </a:solidFill>
                <a:latin typeface="Consolas" panose="020B0609020204030204" pitchFamily="49" charset="0"/>
              </a:rPr>
              <a:t>Validation Loss:  </a:t>
            </a:r>
            <a:r>
              <a:rPr lang="en-US" sz="1100" dirty="0">
                <a:solidFill>
                  <a:srgbClr val="098658"/>
                </a:solidFill>
                <a:latin typeface="Consolas" panose="020B0609020204030204" pitchFamily="49" charset="0"/>
              </a:rPr>
              <a:t>0.23747048298743456</a:t>
            </a:r>
            <a:endParaRPr lang="en-US" sz="1100" dirty="0">
              <a:solidFill>
                <a:srgbClr val="000000"/>
              </a:solidFill>
              <a:latin typeface="Consolas" panose="020B0609020204030204" pitchFamily="49" charset="0"/>
            </a:endParaRPr>
          </a:p>
          <a:p>
            <a:pPr marL="50800" indent="0">
              <a:lnSpc>
                <a:spcPts val="1425"/>
              </a:lnSpc>
              <a:buNone/>
            </a:pPr>
            <a:br>
              <a:rPr lang="en-US" sz="1100" dirty="0">
                <a:solidFill>
                  <a:srgbClr val="000000"/>
                </a:solidFill>
                <a:latin typeface="Consolas" panose="020B0609020204030204" pitchFamily="49" charset="0"/>
              </a:rPr>
            </a:b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-Polynomial Regression degree = </a:t>
            </a:r>
            <a:r>
              <a:rPr lang="en-US" sz="1100" dirty="0">
                <a:solidFill>
                  <a:srgbClr val="098658"/>
                </a:solidFill>
                <a:latin typeface="Consolas" panose="020B0609020204030204" pitchFamily="49" charset="0"/>
              </a:rPr>
              <a:t>7</a:t>
            </a:r>
            <a:r>
              <a:rPr lang="en-US" sz="1100" dirty="0">
                <a:solidFill>
                  <a:srgbClr val="CD3131"/>
                </a:solidFill>
                <a:latin typeface="Consolas" panose="020B0609020204030204" pitchFamily="49" charset="0"/>
              </a:rPr>
              <a:t>--</a:t>
            </a:r>
            <a:r>
              <a:rPr lang="en-US" sz="1100" dirty="0">
                <a:solidFill>
                  <a:srgbClr val="000000"/>
                </a:solidFill>
                <a:latin typeface="Consolas" panose="020B0609020204030204" pitchFamily="49" charset="0"/>
              </a:rPr>
              <a:t>-</a:t>
            </a:r>
          </a:p>
          <a:p>
            <a:pPr marL="50800" indent="0">
              <a:lnSpc>
                <a:spcPts val="1425"/>
              </a:lnSpc>
              <a:buNone/>
            </a:pPr>
            <a:r>
              <a:rPr lang="en-US" sz="1100" dirty="0">
                <a:solidFill>
                  <a:srgbClr val="000000"/>
                </a:solidFill>
                <a:latin typeface="Consolas" panose="020B0609020204030204" pitchFamily="49" charset="0"/>
              </a:rPr>
              <a:t>[</a:t>
            </a:r>
            <a:r>
              <a:rPr lang="en-US" sz="1100" dirty="0">
                <a:solidFill>
                  <a:srgbClr val="098658"/>
                </a:solidFill>
                <a:latin typeface="Consolas" panose="020B0609020204030204" pitchFamily="49" charset="0"/>
              </a:rPr>
              <a:t>38.06987101</a:t>
            </a:r>
            <a:r>
              <a:rPr lang="en-US" sz="1100" dirty="0">
                <a:solidFill>
                  <a:srgbClr val="000000"/>
                </a:solidFill>
                <a:latin typeface="Consolas" panose="020B0609020204030204" pitchFamily="49" charset="0"/>
              </a:rPr>
              <a:t>] [[ -</a:t>
            </a:r>
            <a:r>
              <a:rPr lang="en-US" sz="1100" dirty="0">
                <a:solidFill>
                  <a:srgbClr val="098658"/>
                </a:solidFill>
                <a:latin typeface="Consolas" panose="020B0609020204030204" pitchFamily="49" charset="0"/>
              </a:rPr>
              <a:t>399.60873893</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1364.69579488</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2093.21939536</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1665.82047801</a:t>
            </a:r>
            <a:endParaRPr lang="en-US" sz="1100" dirty="0">
              <a:solidFill>
                <a:srgbClr val="000000"/>
              </a:solidFill>
              <a:latin typeface="Consolas" panose="020B0609020204030204" pitchFamily="49" charset="0"/>
            </a:endParaRPr>
          </a:p>
          <a:p>
            <a:pPr marL="50800" indent="0">
              <a:lnSpc>
                <a:spcPts val="1425"/>
              </a:lnSpc>
              <a:buNone/>
            </a:pP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716.24860925</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158.03695712</a:t>
            </a:r>
            <a:r>
              <a:rPr lang="en-US" sz="1100" dirty="0">
                <a:solidFill>
                  <a:srgbClr val="000000"/>
                </a:solidFill>
                <a:latin typeface="Consolas" panose="020B0609020204030204" pitchFamily="49" charset="0"/>
              </a:rPr>
              <a:t>   -</a:t>
            </a:r>
            <a:r>
              <a:rPr lang="en-US" sz="1100" dirty="0">
                <a:solidFill>
                  <a:srgbClr val="098658"/>
                </a:solidFill>
                <a:latin typeface="Consolas" panose="020B0609020204030204" pitchFamily="49" charset="0"/>
              </a:rPr>
              <a:t>14.0390417</a:t>
            </a:r>
            <a:r>
              <a:rPr lang="en-US" sz="1100" dirty="0">
                <a:solidFill>
                  <a:srgbClr val="000000"/>
                </a:solidFill>
                <a:latin typeface="Consolas" panose="020B0609020204030204" pitchFamily="49" charset="0"/>
              </a:rPr>
              <a:t> ]]</a:t>
            </a:r>
          </a:p>
          <a:p>
            <a:pPr marL="50800" indent="0">
              <a:lnSpc>
                <a:spcPts val="1425"/>
              </a:lnSpc>
              <a:buNone/>
            </a:pPr>
            <a:r>
              <a:rPr lang="en-US" sz="1100" dirty="0">
                <a:solidFill>
                  <a:srgbClr val="000000"/>
                </a:solidFill>
                <a:latin typeface="Consolas" panose="020B0609020204030204" pitchFamily="49" charset="0"/>
              </a:rPr>
              <a:t>Training Loss:  </a:t>
            </a:r>
            <a:r>
              <a:rPr lang="en-US" sz="1100" dirty="0">
                <a:solidFill>
                  <a:srgbClr val="098658"/>
                </a:solidFill>
                <a:latin typeface="Consolas" panose="020B0609020204030204" pitchFamily="49" charset="0"/>
              </a:rPr>
              <a:t>0.06322418953671403</a:t>
            </a:r>
            <a:endParaRPr lang="en-US" sz="1100" dirty="0">
              <a:solidFill>
                <a:srgbClr val="000000"/>
              </a:solidFill>
              <a:latin typeface="Consolas" panose="020B0609020204030204" pitchFamily="49" charset="0"/>
            </a:endParaRPr>
          </a:p>
          <a:p>
            <a:pPr marL="50800" indent="0">
              <a:lnSpc>
                <a:spcPts val="1425"/>
              </a:lnSpc>
              <a:buNone/>
            </a:pPr>
            <a:r>
              <a:rPr lang="en-US" sz="1100" dirty="0">
                <a:solidFill>
                  <a:srgbClr val="000000"/>
                </a:solidFill>
                <a:latin typeface="Consolas" panose="020B0609020204030204" pitchFamily="49" charset="0"/>
              </a:rPr>
              <a:t>Validation Loss:  </a:t>
            </a:r>
            <a:r>
              <a:rPr lang="en-US" sz="1100" dirty="0">
                <a:solidFill>
                  <a:srgbClr val="098658"/>
                </a:solidFill>
                <a:latin typeface="Consolas" panose="020B0609020204030204" pitchFamily="49" charset="0"/>
              </a:rPr>
              <a:t>5.9575569104420065</a:t>
            </a:r>
            <a:endParaRPr lang="en-US" sz="1100" dirty="0">
              <a:solidFill>
                <a:srgbClr val="000000"/>
              </a:solidFill>
              <a:latin typeface="Consolas" panose="020B0609020204030204" pitchFamily="49" charset="0"/>
            </a:endParaRPr>
          </a:p>
        </p:txBody>
      </p:sp>
      <p:pic>
        <p:nvPicPr>
          <p:cNvPr id="10" name="Graphic 9">
            <a:extLst>
              <a:ext uri="{FF2B5EF4-FFF2-40B4-BE49-F238E27FC236}">
                <a16:creationId xmlns:a16="http://schemas.microsoft.com/office/drawing/2014/main" id="{EBA089B8-137C-60C2-B17A-1A8D463A78C2}"/>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467603" y="714829"/>
            <a:ext cx="4724397" cy="4565986"/>
          </a:xfrm>
          <a:prstGeom prst="rect">
            <a:avLst/>
          </a:prstGeom>
        </p:spPr>
      </p:pic>
    </p:spTree>
    <p:extLst>
      <p:ext uri="{BB962C8B-B14F-4D97-AF65-F5344CB8AC3E}">
        <p14:creationId xmlns:p14="http://schemas.microsoft.com/office/powerpoint/2010/main" val="4257309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40201891-A7B7-9838-55B0-B4E435F9A060}"/>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B2F359E6-E636-A253-FA14-FA7400817738}"/>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Hiện tượng quá khớp (Overfitting)</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194B3E7A-1372-F5C8-268E-902B6B1B20F4}"/>
                  </a:ext>
                </a:extLst>
              </p:cNvPr>
              <p:cNvSpPr txBox="1">
                <a:spLocks noGrp="1"/>
              </p:cNvSpPr>
              <p:nvPr>
                <p:ph type="body" idx="1"/>
              </p:nvPr>
            </p:nvSpPr>
            <p:spPr>
              <a:xfrm>
                <a:off x="408022" y="744434"/>
                <a:ext cx="11419019" cy="5763924"/>
              </a:xfrm>
              <a:prstGeom prst="rect">
                <a:avLst/>
              </a:prstGeom>
              <a:noFill/>
              <a:ln>
                <a:noFill/>
              </a:ln>
            </p:spPr>
            <p:txBody>
              <a:bodyPr spcFirstLastPara="1" wrap="square" lIns="91425" tIns="45700" rIns="91425" bIns="45700" anchor="t" anchorCtr="0">
                <a:noAutofit/>
              </a:bodyPr>
              <a:lstStyle/>
              <a:p>
                <a:pPr marL="228600" lvl="0" indent="-50800">
                  <a:lnSpc>
                    <a:spcPct val="150000"/>
                  </a:lnSpc>
                  <a:spcBef>
                    <a:spcPts val="0"/>
                  </a:spcBef>
                  <a:buNone/>
                </a:pPr>
                <a:r>
                  <a:rPr lang="en-US" sz="2200"/>
                  <a:t>Giả sử ta sử dụng các kỹ thuật </a:t>
                </a:r>
                <a:r>
                  <a:rPr lang="en-US" sz="2200">
                    <a:solidFill>
                      <a:srgbClr val="FF00FF"/>
                    </a:solidFill>
                  </a:rPr>
                  <a:t>chế tác đặc trưng (feature engineering) </a:t>
                </a:r>
                <a:r>
                  <a:rPr lang="en-US" sz="2200"/>
                  <a:t>với các phép biến đổi </a:t>
                </a:r>
                <a14:m>
                  <m:oMath xmlns:m="http://schemas.openxmlformats.org/officeDocument/2006/math">
                    <m:r>
                      <a:rPr lang="el-GR" sz="2200" b="1" i="0" smtClean="0">
                        <a:latin typeface="Cambria Math" panose="02040503050406030204" pitchFamily="18" charset="0"/>
                        <a:ea typeface="Cambria Math" panose="02040503050406030204" pitchFamily="18" charset="0"/>
                      </a:rPr>
                      <m:t>𝚽</m:t>
                    </m:r>
                  </m:oMath>
                </a14:m>
                <a:r>
                  <a:rPr lang="en-US" sz="2200" dirty="0"/>
                  <a:t> </a:t>
                </a:r>
                <a:r>
                  <a:rPr lang="en-US" sz="2200"/>
                  <a:t>cho mô hình hồi quy tuyến tính. Giả sử số điểm dữ liệu huấn luyện </a:t>
                </a:r>
                <a14:m>
                  <m:oMath xmlns:m="http://schemas.openxmlformats.org/officeDocument/2006/math">
                    <m:r>
                      <a:rPr lang="en-US" sz="2200" b="0" i="1" smtClean="0">
                        <a:latin typeface="Cambria Math" panose="02040503050406030204" pitchFamily="18" charset="0"/>
                      </a:rPr>
                      <m:t>𝑁</m:t>
                    </m:r>
                    <m:r>
                      <a:rPr lang="en-US" sz="2200" b="0" i="1" smtClean="0">
                        <a:latin typeface="Cambria Math" panose="02040503050406030204" pitchFamily="18" charset="0"/>
                      </a:rPr>
                      <m:t>=10</m:t>
                    </m:r>
                  </m:oMath>
                </a14:m>
                <a:r>
                  <a:rPr lang="en-US" sz="2200" dirty="0"/>
                  <a:t>.</a:t>
                </a:r>
              </a:p>
              <a:p>
                <a:pPr marL="228600" lvl="0" indent="-50800">
                  <a:lnSpc>
                    <a:spcPct val="150000"/>
                  </a:lnSpc>
                  <a:spcBef>
                    <a:spcPts val="0"/>
                  </a:spcBef>
                  <a:buNone/>
                </a:pPr>
                <a:r>
                  <a:rPr lang="en-US" sz="2200"/>
                  <a:t>Với tập dữ liệu trên, ta huấn luyện mô hình để tìm bộ giá trị trọng số </a:t>
                </a:r>
                <a14:m>
                  <m:oMath xmlns:m="http://schemas.openxmlformats.org/officeDocument/2006/math">
                    <m:r>
                      <a:rPr lang="en-US" sz="2200" b="1" i="1" smtClean="0">
                        <a:latin typeface="Cambria Math" panose="02040503050406030204" pitchFamily="18" charset="0"/>
                      </a:rPr>
                      <m:t>𝒘</m:t>
                    </m:r>
                  </m:oMath>
                </a14:m>
                <a:r>
                  <a:rPr lang="en-US" sz="2200" dirty="0"/>
                  <a:t> </a:t>
                </a:r>
                <a:r>
                  <a:rPr lang="en-US" sz="2200"/>
                  <a:t>sao cho mô hình dự đoán chính xác nhất có thể: </a:t>
                </a:r>
                <a14:m>
                  <m:oMath xmlns:m="http://schemas.openxmlformats.org/officeDocument/2006/math">
                    <m:r>
                      <a:rPr lang="en-US" sz="2200" b="1" i="1" smtClean="0">
                        <a:latin typeface="Cambria Math" panose="02040503050406030204" pitchFamily="18" charset="0"/>
                      </a:rPr>
                      <m:t>𝒚</m:t>
                    </m:r>
                    <m:r>
                      <a:rPr lang="en-US" sz="2200" b="0" i="1" smtClean="0">
                        <a:latin typeface="Cambria Math" panose="02040503050406030204" pitchFamily="18" charset="0"/>
                        <a:ea typeface="Cambria Math" panose="02040503050406030204" pitchFamily="18" charset="0"/>
                      </a:rPr>
                      <m:t>≈</m:t>
                    </m:r>
                    <m:r>
                      <a:rPr lang="el-GR" sz="2200" b="1">
                        <a:latin typeface="Cambria Math" panose="02040503050406030204" pitchFamily="18" charset="0"/>
                        <a:ea typeface="Cambria Math" panose="02040503050406030204" pitchFamily="18" charset="0"/>
                      </a:rPr>
                      <m:t>𝚽</m:t>
                    </m:r>
                    <m:r>
                      <a:rPr lang="en-US" sz="2200" b="1" i="1" smtClean="0">
                        <a:latin typeface="Cambria Math" panose="02040503050406030204" pitchFamily="18" charset="0"/>
                        <a:ea typeface="Cambria Math" panose="02040503050406030204" pitchFamily="18" charset="0"/>
                      </a:rPr>
                      <m:t>𝒘</m:t>
                    </m:r>
                  </m:oMath>
                </a14:m>
                <a:r>
                  <a:rPr lang="en-US" sz="2200" b="1" i="1" dirty="0"/>
                  <a:t>.</a:t>
                </a:r>
              </a:p>
              <a:p>
                <a:pPr marL="520700" lvl="0" indent="-342900">
                  <a:lnSpc>
                    <a:spcPct val="150000"/>
                  </a:lnSpc>
                  <a:spcBef>
                    <a:spcPts val="0"/>
                  </a:spcBef>
                  <a:buFont typeface="Arial" panose="020B0604020202020204" pitchFamily="34" charset="0"/>
                  <a:buChar char="•"/>
                </a:pPr>
                <a:r>
                  <a:rPr lang="en-US" sz="2200"/>
                  <a:t>Nếu ta sử dụng </a:t>
                </a:r>
                <a14:m>
                  <m:oMath xmlns:m="http://schemas.openxmlformats.org/officeDocument/2006/math">
                    <m:r>
                      <a:rPr lang="el-GR" sz="2200" b="1">
                        <a:latin typeface="Cambria Math" panose="02040503050406030204" pitchFamily="18" charset="0"/>
                        <a:ea typeface="Cambria Math" panose="02040503050406030204" pitchFamily="18" charset="0"/>
                      </a:rPr>
                      <m:t>𝚽</m:t>
                    </m:r>
                  </m:oMath>
                </a14:m>
                <a:r>
                  <a:rPr lang="en-US" sz="2200"/>
                  <a:t> với 2 đặc trưng thì ta có:</a:t>
                </a:r>
                <a14:m>
                  <m:oMath xmlns:m="http://schemas.openxmlformats.org/officeDocument/2006/math">
                    <m:limUpp>
                      <m:limUppPr>
                        <m:ctrlPr>
                          <a:rPr lang="en-US" sz="2200" i="1" smtClean="0">
                            <a:latin typeface="Cambria Math" panose="02040503050406030204" pitchFamily="18" charset="0"/>
                          </a:rPr>
                        </m:ctrlPr>
                      </m:limUppPr>
                      <m:e>
                        <m:groupChr>
                          <m:groupChrPr>
                            <m:chr m:val="⏞"/>
                            <m:pos m:val="top"/>
                            <m:vertJc m:val="bot"/>
                            <m:ctrlPr>
                              <a:rPr lang="en-US" sz="2200" i="1" smtClean="0">
                                <a:latin typeface="Cambria Math" panose="02040503050406030204" pitchFamily="18" charset="0"/>
                              </a:rPr>
                            </m:ctrlPr>
                          </m:groupChrPr>
                          <m:e>
                            <m:r>
                              <m:rPr>
                                <m:brk/>
                              </m:rPr>
                              <a:rPr lang="en-US" sz="2200" b="1" i="1" smtClean="0">
                                <a:latin typeface="Cambria Math" panose="02040503050406030204" pitchFamily="18" charset="0"/>
                              </a:rPr>
                              <m:t>𝒚</m:t>
                            </m:r>
                          </m:e>
                        </m:groupChr>
                      </m:e>
                      <m:lim>
                        <m:r>
                          <a:rPr lang="en-US" sz="2200" b="0" i="1" smtClean="0">
                            <a:latin typeface="Cambria Math" panose="02040503050406030204" pitchFamily="18" charset="0"/>
                          </a:rPr>
                          <m:t>10</m:t>
                        </m:r>
                        <m:r>
                          <a:rPr lang="en-US" sz="2200" b="0" i="1" smtClean="0">
                            <a:latin typeface="Cambria Math" panose="02040503050406030204" pitchFamily="18" charset="0"/>
                            <a:ea typeface="Cambria Math" panose="02040503050406030204" pitchFamily="18" charset="0"/>
                          </a:rPr>
                          <m:t>×1</m:t>
                        </m:r>
                      </m:lim>
                    </m:limUpp>
                    <m:r>
                      <a:rPr lang="en-US" sz="2200" i="1">
                        <a:latin typeface="Cambria Math" panose="02040503050406030204" pitchFamily="18" charset="0"/>
                        <a:ea typeface="Cambria Math" panose="02040503050406030204" pitchFamily="18" charset="0"/>
                      </a:rPr>
                      <m:t>≈</m:t>
                    </m:r>
                    <m:limUpp>
                      <m:limUppPr>
                        <m:ctrlPr>
                          <a:rPr lang="en-US" sz="2200" i="1">
                            <a:latin typeface="Cambria Math" panose="02040503050406030204" pitchFamily="18" charset="0"/>
                          </a:rPr>
                        </m:ctrlPr>
                      </m:limUppPr>
                      <m:e>
                        <m:groupChr>
                          <m:groupChrPr>
                            <m:chr m:val="⏞"/>
                            <m:pos m:val="top"/>
                            <m:vertJc m:val="bot"/>
                            <m:ctrlPr>
                              <a:rPr lang="en-US" sz="2200" i="1">
                                <a:latin typeface="Cambria Math" panose="02040503050406030204" pitchFamily="18" charset="0"/>
                              </a:rPr>
                            </m:ctrlPr>
                          </m:groupChrPr>
                          <m:e>
                            <m:r>
                              <a:rPr lang="el-GR" sz="2200" b="1">
                                <a:latin typeface="Cambria Math" panose="02040503050406030204" pitchFamily="18" charset="0"/>
                                <a:ea typeface="Cambria Math" panose="02040503050406030204" pitchFamily="18" charset="0"/>
                              </a:rPr>
                              <m:t>𝚽</m:t>
                            </m:r>
                          </m:e>
                        </m:groupChr>
                      </m:e>
                      <m:lim>
                        <m:r>
                          <a:rPr lang="en-US" sz="2200" b="0" i="1" smtClean="0">
                            <a:latin typeface="Cambria Math" panose="02040503050406030204" pitchFamily="18" charset="0"/>
                          </a:rPr>
                          <m:t>10</m:t>
                        </m:r>
                        <m:r>
                          <a:rPr lang="en-US" sz="2200" b="0" i="1" smtClean="0">
                            <a:latin typeface="Cambria Math" panose="02040503050406030204" pitchFamily="18" charset="0"/>
                            <a:ea typeface="Cambria Math" panose="02040503050406030204" pitchFamily="18" charset="0"/>
                          </a:rPr>
                          <m:t>×2</m:t>
                        </m:r>
                      </m:lim>
                    </m:limUpp>
                    <m:limUpp>
                      <m:limUppPr>
                        <m:ctrlPr>
                          <a:rPr lang="en-US" sz="2200" i="1">
                            <a:latin typeface="Cambria Math" panose="02040503050406030204" pitchFamily="18" charset="0"/>
                          </a:rPr>
                        </m:ctrlPr>
                      </m:limUppPr>
                      <m:e>
                        <m:groupChr>
                          <m:groupChrPr>
                            <m:chr m:val="⏞"/>
                            <m:pos m:val="top"/>
                            <m:vertJc m:val="bot"/>
                            <m:ctrlPr>
                              <a:rPr lang="en-US" sz="2200" i="1">
                                <a:latin typeface="Cambria Math" panose="02040503050406030204" pitchFamily="18" charset="0"/>
                              </a:rPr>
                            </m:ctrlPr>
                          </m:groupChrPr>
                          <m:e>
                            <m:r>
                              <a:rPr lang="en-US" sz="2200" b="1" i="1" smtClean="0">
                                <a:latin typeface="Cambria Math" panose="02040503050406030204" pitchFamily="18" charset="0"/>
                                <a:ea typeface="Cambria Math" panose="02040503050406030204" pitchFamily="18" charset="0"/>
                              </a:rPr>
                              <m:t>𝒘</m:t>
                            </m:r>
                          </m:e>
                        </m:groupChr>
                      </m:e>
                      <m:lim>
                        <m:r>
                          <a:rPr lang="en-US" sz="2200" i="1">
                            <a:latin typeface="Cambria Math" panose="02040503050406030204" pitchFamily="18" charset="0"/>
                          </a:rPr>
                          <m:t>2</m:t>
                        </m:r>
                        <m:r>
                          <a:rPr lang="en-US" sz="2200" i="1">
                            <a:latin typeface="Cambria Math" panose="02040503050406030204" pitchFamily="18" charset="0"/>
                            <a:ea typeface="Cambria Math" panose="02040503050406030204" pitchFamily="18" charset="0"/>
                          </a:rPr>
                          <m:t>×1</m:t>
                        </m:r>
                      </m:lim>
                    </m:limUpp>
                  </m:oMath>
                </a14:m>
                <a:r>
                  <a:rPr lang="en-US" sz="2200" dirty="0"/>
                  <a:t>.</a:t>
                </a:r>
              </a:p>
              <a:p>
                <a:pPr marL="520700" indent="-342900">
                  <a:lnSpc>
                    <a:spcPct val="150000"/>
                  </a:lnSpc>
                  <a:spcBef>
                    <a:spcPts val="0"/>
                  </a:spcBef>
                  <a:buFont typeface="Arial" panose="020B0604020202020204" pitchFamily="34" charset="0"/>
                  <a:buChar char="•"/>
                </a:pPr>
                <a:r>
                  <a:rPr lang="en-US" sz="2200"/>
                  <a:t>Nếu ta sử dụng </a:t>
                </a:r>
                <a14:m>
                  <m:oMath xmlns:m="http://schemas.openxmlformats.org/officeDocument/2006/math">
                    <m:r>
                      <a:rPr lang="el-GR" sz="2200" b="1">
                        <a:latin typeface="Cambria Math" panose="02040503050406030204" pitchFamily="18" charset="0"/>
                        <a:ea typeface="Cambria Math" panose="02040503050406030204" pitchFamily="18" charset="0"/>
                      </a:rPr>
                      <m:t>𝚽</m:t>
                    </m:r>
                  </m:oMath>
                </a14:m>
                <a:r>
                  <a:rPr lang="en-US" sz="2200"/>
                  <a:t> với 10 đặc trưng thì ta có:</a:t>
                </a:r>
                <a14:m>
                  <m:oMath xmlns:m="http://schemas.openxmlformats.org/officeDocument/2006/math">
                    <m:limUpp>
                      <m:limUppPr>
                        <m:ctrlPr>
                          <a:rPr lang="en-US" sz="2200" i="1">
                            <a:latin typeface="Cambria Math" panose="02040503050406030204" pitchFamily="18" charset="0"/>
                          </a:rPr>
                        </m:ctrlPr>
                      </m:limUppPr>
                      <m:e>
                        <m:groupChr>
                          <m:groupChrPr>
                            <m:chr m:val="⏞"/>
                            <m:pos m:val="top"/>
                            <m:vertJc m:val="bot"/>
                            <m:ctrlPr>
                              <a:rPr lang="en-US" sz="2200" i="1">
                                <a:latin typeface="Cambria Math" panose="02040503050406030204" pitchFamily="18" charset="0"/>
                              </a:rPr>
                            </m:ctrlPr>
                          </m:groupChrPr>
                          <m:e>
                            <m:r>
                              <m:rPr>
                                <m:brk/>
                              </m:rPr>
                              <a:rPr lang="en-US" sz="2200" b="1" i="1">
                                <a:latin typeface="Cambria Math" panose="02040503050406030204" pitchFamily="18" charset="0"/>
                              </a:rPr>
                              <m:t>𝒚</m:t>
                            </m:r>
                          </m:e>
                        </m:groupChr>
                      </m:e>
                      <m:lim>
                        <m:r>
                          <a:rPr lang="en-US" sz="2200" i="1">
                            <a:latin typeface="Cambria Math" panose="02040503050406030204" pitchFamily="18" charset="0"/>
                          </a:rPr>
                          <m:t>10</m:t>
                        </m:r>
                        <m:r>
                          <a:rPr lang="en-US" sz="2200" i="1">
                            <a:latin typeface="Cambria Math" panose="02040503050406030204" pitchFamily="18" charset="0"/>
                            <a:ea typeface="Cambria Math" panose="02040503050406030204" pitchFamily="18" charset="0"/>
                          </a:rPr>
                          <m:t>×1</m:t>
                        </m:r>
                      </m:lim>
                    </m:limUpp>
                    <m:r>
                      <a:rPr lang="en-US" sz="2200" i="1">
                        <a:latin typeface="Cambria Math" panose="02040503050406030204" pitchFamily="18" charset="0"/>
                        <a:ea typeface="Cambria Math" panose="02040503050406030204" pitchFamily="18" charset="0"/>
                      </a:rPr>
                      <m:t>≈</m:t>
                    </m:r>
                    <m:limUpp>
                      <m:limUppPr>
                        <m:ctrlPr>
                          <a:rPr lang="en-US" sz="2200" i="1">
                            <a:latin typeface="Cambria Math" panose="02040503050406030204" pitchFamily="18" charset="0"/>
                          </a:rPr>
                        </m:ctrlPr>
                      </m:limUppPr>
                      <m:e>
                        <m:groupChr>
                          <m:groupChrPr>
                            <m:chr m:val="⏞"/>
                            <m:pos m:val="top"/>
                            <m:vertJc m:val="bot"/>
                            <m:ctrlPr>
                              <a:rPr lang="en-US" sz="2200" i="1">
                                <a:latin typeface="Cambria Math" panose="02040503050406030204" pitchFamily="18" charset="0"/>
                              </a:rPr>
                            </m:ctrlPr>
                          </m:groupChrPr>
                          <m:e>
                            <m:r>
                              <a:rPr lang="el-GR" sz="2200" b="1">
                                <a:latin typeface="Cambria Math" panose="02040503050406030204" pitchFamily="18" charset="0"/>
                                <a:ea typeface="Cambria Math" panose="02040503050406030204" pitchFamily="18" charset="0"/>
                              </a:rPr>
                              <m:t>𝚽</m:t>
                            </m:r>
                          </m:e>
                        </m:groupChr>
                      </m:e>
                      <m:lim>
                        <m:r>
                          <a:rPr lang="en-US" sz="2200" i="1">
                            <a:latin typeface="Cambria Math" panose="02040503050406030204" pitchFamily="18" charset="0"/>
                          </a:rPr>
                          <m:t>10</m:t>
                        </m:r>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10</m:t>
                        </m:r>
                      </m:lim>
                    </m:limUpp>
                    <m:limUpp>
                      <m:limUppPr>
                        <m:ctrlPr>
                          <a:rPr lang="en-US" sz="2200" i="1">
                            <a:latin typeface="Cambria Math" panose="02040503050406030204" pitchFamily="18" charset="0"/>
                          </a:rPr>
                        </m:ctrlPr>
                      </m:limUppPr>
                      <m:e>
                        <m:groupChr>
                          <m:groupChrPr>
                            <m:chr m:val="⏞"/>
                            <m:pos m:val="top"/>
                            <m:vertJc m:val="bot"/>
                            <m:ctrlPr>
                              <a:rPr lang="en-US" sz="2200" i="1">
                                <a:latin typeface="Cambria Math" panose="02040503050406030204" pitchFamily="18" charset="0"/>
                              </a:rPr>
                            </m:ctrlPr>
                          </m:groupChrPr>
                          <m:e>
                            <m:r>
                              <a:rPr lang="en-US" sz="2200" b="1" i="1">
                                <a:latin typeface="Cambria Math" panose="02040503050406030204" pitchFamily="18" charset="0"/>
                                <a:ea typeface="Cambria Math" panose="02040503050406030204" pitchFamily="18" charset="0"/>
                              </a:rPr>
                              <m:t>𝒘</m:t>
                            </m:r>
                          </m:e>
                        </m:groupChr>
                      </m:e>
                      <m:lim>
                        <m:r>
                          <a:rPr lang="en-US" sz="2200" b="0" i="1" smtClean="0">
                            <a:latin typeface="Cambria Math" panose="02040503050406030204" pitchFamily="18" charset="0"/>
                            <a:ea typeface="Cambria Math" panose="02040503050406030204" pitchFamily="18" charset="0"/>
                          </a:rPr>
                          <m:t>10</m:t>
                        </m:r>
                        <m:r>
                          <a:rPr lang="en-US" sz="2200" i="1">
                            <a:latin typeface="Cambria Math" panose="02040503050406030204" pitchFamily="18" charset="0"/>
                            <a:ea typeface="Cambria Math" panose="02040503050406030204" pitchFamily="18" charset="0"/>
                          </a:rPr>
                          <m:t>×1</m:t>
                        </m:r>
                      </m:lim>
                    </m:limUpp>
                  </m:oMath>
                </a14:m>
                <a:r>
                  <a:rPr lang="en-US" sz="2200" dirty="0"/>
                  <a:t>.</a:t>
                </a:r>
              </a:p>
              <a:p>
                <a:pPr marL="520700" indent="-342900">
                  <a:lnSpc>
                    <a:spcPct val="150000"/>
                  </a:lnSpc>
                  <a:spcBef>
                    <a:spcPts val="0"/>
                  </a:spcBef>
                  <a:buFont typeface="Arial" panose="020B0604020202020204" pitchFamily="34" charset="0"/>
                  <a:buChar char="•"/>
                </a:pPr>
                <a:r>
                  <a:rPr lang="en-US" sz="2200"/>
                  <a:t>Ta có thể giải chính xác giá trị tối ưu của </a:t>
                </a:r>
                <a14:m>
                  <m:oMath xmlns:m="http://schemas.openxmlformats.org/officeDocument/2006/math">
                    <m:r>
                      <a:rPr lang="en-US" sz="2200" b="1" i="1">
                        <a:latin typeface="Cambria Math" panose="02040503050406030204" pitchFamily="18" charset="0"/>
                        <a:ea typeface="Cambria Math" panose="02040503050406030204" pitchFamily="18" charset="0"/>
                      </a:rPr>
                      <m:t>𝒘</m:t>
                    </m:r>
                  </m:oMath>
                </a14:m>
                <a:r>
                  <a:rPr lang="en-US" sz="2200" dirty="0"/>
                  <a:t> nếu </a:t>
                </a:r>
                <a14:m>
                  <m:oMath xmlns:m="http://schemas.openxmlformats.org/officeDocument/2006/math">
                    <m:r>
                      <a:rPr lang="el-GR" sz="2200" b="1">
                        <a:latin typeface="Cambria Math" panose="02040503050406030204" pitchFamily="18" charset="0"/>
                        <a:ea typeface="Cambria Math" panose="02040503050406030204" pitchFamily="18" charset="0"/>
                      </a:rPr>
                      <m:t>𝚽</m:t>
                    </m:r>
                  </m:oMath>
                </a14:m>
                <a:r>
                  <a:rPr lang="en-US" sz="2200" dirty="0"/>
                  <a:t> </a:t>
                </a:r>
                <a:r>
                  <a:rPr lang="en-US" sz="2200"/>
                  <a:t>khả nghịch: </a:t>
                </a:r>
                <a14:m>
                  <m:oMath xmlns:m="http://schemas.openxmlformats.org/officeDocument/2006/math">
                    <m:r>
                      <a:rPr lang="en-US" sz="2200" b="1" i="1">
                        <a:latin typeface="Cambria Math" panose="02040503050406030204" pitchFamily="18" charset="0"/>
                        <a:ea typeface="Cambria Math" panose="02040503050406030204" pitchFamily="18" charset="0"/>
                      </a:rPr>
                      <m:t>𝒘</m:t>
                    </m:r>
                    <m:r>
                      <a:rPr lang="en-US" sz="2200" b="0" i="1" smtClean="0">
                        <a:latin typeface="Cambria Math" panose="02040503050406030204" pitchFamily="18" charset="0"/>
                        <a:ea typeface="Cambria Math" panose="02040503050406030204" pitchFamily="18" charset="0"/>
                      </a:rPr>
                      <m:t>=</m:t>
                    </m:r>
                    <m:sSup>
                      <m:sSupPr>
                        <m:ctrlPr>
                          <a:rPr lang="en-US" sz="2200" i="1" smtClean="0">
                            <a:latin typeface="Cambria Math" panose="02040503050406030204" pitchFamily="18" charset="0"/>
                            <a:ea typeface="Cambria Math" panose="02040503050406030204" pitchFamily="18" charset="0"/>
                          </a:rPr>
                        </m:ctrlPr>
                      </m:sSupPr>
                      <m:e>
                        <m:r>
                          <a:rPr lang="el-GR" sz="2200" b="1">
                            <a:latin typeface="Cambria Math" panose="02040503050406030204" pitchFamily="18" charset="0"/>
                            <a:ea typeface="Cambria Math" panose="02040503050406030204" pitchFamily="18" charset="0"/>
                          </a:rPr>
                          <m:t>𝚽</m:t>
                        </m:r>
                      </m:e>
                      <m:sup>
                        <m:r>
                          <a:rPr lang="en-US" sz="2200" b="0" i="1" smtClean="0">
                            <a:latin typeface="Cambria Math" panose="02040503050406030204" pitchFamily="18" charset="0"/>
                            <a:ea typeface="Cambria Math" panose="02040503050406030204" pitchFamily="18" charset="0"/>
                          </a:rPr>
                          <m:t>−1</m:t>
                        </m:r>
                      </m:sup>
                    </m:sSup>
                    <m:r>
                      <a:rPr lang="en-US" sz="2200" b="1" i="1" smtClean="0">
                        <a:latin typeface="Cambria Math" panose="02040503050406030204" pitchFamily="18" charset="0"/>
                        <a:ea typeface="Cambria Math" panose="02040503050406030204" pitchFamily="18" charset="0"/>
                      </a:rPr>
                      <m:t>𝒚</m:t>
                    </m:r>
                  </m:oMath>
                </a14:m>
                <a:r>
                  <a:rPr lang="en-US" sz="2200" b="1" dirty="0"/>
                  <a:t>.</a:t>
                </a:r>
              </a:p>
              <a:p>
                <a:pPr marL="520700" indent="-342900">
                  <a:lnSpc>
                    <a:spcPct val="150000"/>
                  </a:lnSpc>
                  <a:spcBef>
                    <a:spcPts val="0"/>
                  </a:spcBef>
                  <a:buFont typeface="Wingdings" panose="05000000000000000000" pitchFamily="2" charset="2"/>
                  <a:buChar char="Ø"/>
                </a:pPr>
                <a:r>
                  <a:rPr lang="en-US" sz="2200"/>
                  <a:t>Giá trị của hàm mất mát trên tập dữ liệu huấn luyện là bao nhiêu?</a:t>
                </a:r>
              </a:p>
              <a:p>
                <a:pPr marL="520700" indent="-342900">
                  <a:lnSpc>
                    <a:spcPct val="150000"/>
                  </a:lnSpc>
                  <a:spcBef>
                    <a:spcPts val="0"/>
                  </a:spcBef>
                  <a:buFont typeface="Wingdings" panose="05000000000000000000" pitchFamily="2" charset="2"/>
                  <a:buChar char="Ø"/>
                </a:pPr>
                <a:r>
                  <a:rPr lang="en-US" sz="2200"/>
                  <a:t>Mô hình này liệu có hoạt động tốt khi dự đoán trên các mẫu dữ liệu mới không nằm trong số </a:t>
                </a:r>
                <a14:m>
                  <m:oMath xmlns:m="http://schemas.openxmlformats.org/officeDocument/2006/math">
                    <m:r>
                      <a:rPr lang="en-US" sz="2200" b="0" i="1" smtClean="0">
                        <a:latin typeface="Cambria Math" panose="02040503050406030204" pitchFamily="18" charset="0"/>
                      </a:rPr>
                      <m:t>𝑁</m:t>
                    </m:r>
                  </m:oMath>
                </a14:m>
                <a:r>
                  <a:rPr lang="en-US" sz="2200" dirty="0"/>
                  <a:t> </a:t>
                </a:r>
                <a:r>
                  <a:rPr lang="en-US" sz="2200"/>
                  <a:t>điểm dữ liệu huấn luyện?</a:t>
                </a:r>
                <a:endParaRPr lang="en-US" sz="2200" dirty="0"/>
              </a:p>
              <a:p>
                <a:pPr marL="228600" lvl="0" indent="-50800" algn="l">
                  <a:lnSpc>
                    <a:spcPct val="114000"/>
                  </a:lnSpc>
                  <a:spcBef>
                    <a:spcPts val="0"/>
                  </a:spcBef>
                  <a:buNone/>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194B3E7A-1372-F5C8-268E-902B6B1B20F4}"/>
                  </a:ext>
                </a:extLst>
              </p:cNvPr>
              <p:cNvSpPr txBox="1">
                <a:spLocks noGrp="1" noRot="1" noChangeAspect="1" noMove="1" noResize="1" noEditPoints="1" noAdjustHandles="1" noChangeArrowheads="1" noChangeShapeType="1" noTextEdit="1"/>
              </p:cNvSpPr>
              <p:nvPr>
                <p:ph type="body" idx="1"/>
              </p:nvPr>
            </p:nvSpPr>
            <p:spPr>
              <a:xfrm>
                <a:off x="408022" y="744434"/>
                <a:ext cx="11419019" cy="5763924"/>
              </a:xfrm>
              <a:prstGeom prst="rect">
                <a:avLst/>
              </a:prstGeom>
              <a:blipFill>
                <a:blip r:embed="rId3"/>
                <a:stretch>
                  <a:fillRect r="-694" b="-3383"/>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1D60F79F-D9A9-5898-3DE6-A28DA739D04B}"/>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D737A35E-AFE8-8ADE-00A3-B90D517026F9}"/>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24</a:t>
            </a:fld>
            <a:endParaRPr/>
          </a:p>
        </p:txBody>
      </p:sp>
    </p:spTree>
    <p:extLst>
      <p:ext uri="{BB962C8B-B14F-4D97-AF65-F5344CB8AC3E}">
        <p14:creationId xmlns:p14="http://schemas.microsoft.com/office/powerpoint/2010/main" val="2740841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F31D3438-0EC4-3669-8FC8-1E5D30AE3021}"/>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A3EA6CB8-B493-EF7E-1A7C-08434F4415BA}"/>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Điều chuẩn (Regularization)</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07BE3E72-02C3-0EAB-6E82-13C0089FB544}"/>
                  </a:ext>
                </a:extLst>
              </p:cNvPr>
              <p:cNvSpPr txBox="1">
                <a:spLocks noGrp="1"/>
              </p:cNvSpPr>
              <p:nvPr>
                <p:ph type="body" idx="1"/>
              </p:nvPr>
            </p:nvSpPr>
            <p:spPr>
              <a:xfrm>
                <a:off x="408022" y="744434"/>
                <a:ext cx="11419019" cy="5763924"/>
              </a:xfrm>
              <a:prstGeom prst="rect">
                <a:avLst/>
              </a:prstGeom>
              <a:noFill/>
              <a:ln>
                <a:noFill/>
              </a:ln>
            </p:spPr>
            <p:txBody>
              <a:bodyPr spcFirstLastPara="1" wrap="square" lIns="91425" tIns="45700" rIns="91425" bIns="45700" anchor="t" anchorCtr="0">
                <a:noAutofit/>
              </a:bodyPr>
              <a:lstStyle/>
              <a:p>
                <a:pPr marL="228600" lvl="0" indent="-50800">
                  <a:lnSpc>
                    <a:spcPct val="150000"/>
                  </a:lnSpc>
                  <a:spcBef>
                    <a:spcPts val="0"/>
                  </a:spcBef>
                  <a:buNone/>
                </a:pPr>
                <a:r>
                  <a:rPr lang="en-US" sz="2200" dirty="0"/>
                  <a:t>Ta </a:t>
                </a:r>
                <a:r>
                  <a:rPr lang="en-US" sz="2200" dirty="0" err="1"/>
                  <a:t>muốn</a:t>
                </a:r>
                <a:r>
                  <a:rPr lang="en-US" sz="2200" dirty="0"/>
                  <a:t> </a:t>
                </a:r>
                <a:r>
                  <a:rPr lang="en-US" sz="2200" dirty="0" err="1"/>
                  <a:t>sử</a:t>
                </a:r>
                <a:r>
                  <a:rPr lang="en-US" sz="2200" dirty="0"/>
                  <a:t> </a:t>
                </a:r>
                <a:r>
                  <a:rPr lang="en-US" sz="2200" dirty="0" err="1"/>
                  <a:t>dụng</a:t>
                </a:r>
                <a:r>
                  <a:rPr lang="en-US" sz="2200" dirty="0"/>
                  <a:t> </a:t>
                </a:r>
                <a:r>
                  <a:rPr lang="en-US" sz="2200" dirty="0" err="1"/>
                  <a:t>các</a:t>
                </a:r>
                <a:r>
                  <a:rPr lang="en-US" sz="2200" dirty="0"/>
                  <a:t> </a:t>
                </a:r>
                <a:r>
                  <a:rPr lang="en-US" sz="2200" dirty="0" err="1"/>
                  <a:t>mô</a:t>
                </a:r>
                <a:r>
                  <a:rPr lang="en-US" sz="2200" dirty="0"/>
                  <a:t> </a:t>
                </a:r>
                <a:r>
                  <a:rPr lang="en-US" sz="2200" dirty="0" err="1"/>
                  <a:t>hình</a:t>
                </a:r>
                <a:r>
                  <a:rPr lang="en-US" sz="2200" dirty="0"/>
                  <a:t> </a:t>
                </a:r>
                <a:r>
                  <a:rPr lang="en-US" sz="2200" dirty="0" err="1"/>
                  <a:t>bậc</a:t>
                </a:r>
                <a:r>
                  <a:rPr lang="en-US" sz="2200" dirty="0"/>
                  <a:t> </a:t>
                </a:r>
                <a:r>
                  <a:rPr lang="en-US" sz="2200" dirty="0" err="1"/>
                  <a:t>cao</a:t>
                </a:r>
                <a:r>
                  <a:rPr lang="en-US" sz="2200" dirty="0"/>
                  <a:t> </a:t>
                </a:r>
                <a:r>
                  <a:rPr lang="en-US" sz="2200" dirty="0" err="1"/>
                  <a:t>và</a:t>
                </a:r>
                <a:r>
                  <a:rPr lang="en-US" sz="2200" dirty="0"/>
                  <a:t> </a:t>
                </a:r>
                <a:r>
                  <a:rPr lang="en-US" sz="2200" dirty="0" err="1"/>
                  <a:t>có</a:t>
                </a:r>
                <a:r>
                  <a:rPr lang="en-US" sz="2200" dirty="0"/>
                  <a:t> </a:t>
                </a:r>
                <a:r>
                  <a:rPr lang="en-US" sz="2200" dirty="0" err="1"/>
                  <a:t>tính</a:t>
                </a:r>
                <a:r>
                  <a:rPr lang="en-US" sz="2200" dirty="0"/>
                  <a:t> </a:t>
                </a:r>
                <a:r>
                  <a:rPr lang="en-US" sz="2200" dirty="0" err="1"/>
                  <a:t>linh</a:t>
                </a:r>
                <a:r>
                  <a:rPr lang="en-US" sz="2200" dirty="0"/>
                  <a:t> </a:t>
                </a:r>
                <a:r>
                  <a:rPr lang="en-US" sz="2200" dirty="0" err="1"/>
                  <a:t>hoạt</a:t>
                </a:r>
                <a:r>
                  <a:rPr lang="en-US" sz="2200" dirty="0"/>
                  <a:t> </a:t>
                </a:r>
                <a:r>
                  <a:rPr lang="en-US" sz="2200" dirty="0" err="1"/>
                  <a:t>cao</a:t>
                </a:r>
                <a:r>
                  <a:rPr lang="en-US" sz="2200" dirty="0"/>
                  <a:t> </a:t>
                </a:r>
                <a:r>
                  <a:rPr lang="en-US" sz="2200" dirty="0" err="1"/>
                  <a:t>để</a:t>
                </a:r>
                <a:r>
                  <a:rPr lang="en-US" sz="2200" dirty="0"/>
                  <a:t> </a:t>
                </a:r>
                <a:r>
                  <a:rPr lang="en-US" sz="2200" dirty="0" err="1"/>
                  <a:t>có</a:t>
                </a:r>
                <a:r>
                  <a:rPr lang="en-US" sz="2200" dirty="0"/>
                  <a:t> </a:t>
                </a:r>
                <a:r>
                  <a:rPr lang="en-US" sz="2200" dirty="0" err="1"/>
                  <a:t>kết</a:t>
                </a:r>
                <a:r>
                  <a:rPr lang="en-US" sz="2200" dirty="0"/>
                  <a:t> </a:t>
                </a:r>
                <a:r>
                  <a:rPr lang="en-US" sz="2200" dirty="0" err="1"/>
                  <a:t>quả</a:t>
                </a:r>
                <a:r>
                  <a:rPr lang="en-US" sz="2200" dirty="0"/>
                  <a:t> </a:t>
                </a:r>
                <a:r>
                  <a:rPr lang="en-US" sz="2200" dirty="0" err="1"/>
                  <a:t>huấn</a:t>
                </a:r>
                <a:r>
                  <a:rPr lang="en-US" sz="2200" dirty="0"/>
                  <a:t> </a:t>
                </a:r>
                <a:r>
                  <a:rPr lang="en-US" sz="2200" dirty="0" err="1"/>
                  <a:t>luyện</a:t>
                </a:r>
                <a:r>
                  <a:rPr lang="en-US" sz="2200" dirty="0"/>
                  <a:t> </a:t>
                </a:r>
                <a:r>
                  <a:rPr lang="en-US" sz="2200" dirty="0" err="1"/>
                  <a:t>tốt</a:t>
                </a:r>
                <a:r>
                  <a:rPr lang="en-US" sz="2200" dirty="0"/>
                  <a:t> </a:t>
                </a:r>
                <a:r>
                  <a:rPr lang="en-US" sz="2200" dirty="0" err="1"/>
                  <a:t>trên</a:t>
                </a:r>
                <a:r>
                  <a:rPr lang="en-US" sz="2200" dirty="0"/>
                  <a:t> </a:t>
                </a:r>
                <a:r>
                  <a:rPr lang="en-US" sz="2200" dirty="0" err="1"/>
                  <a:t>tập</a:t>
                </a:r>
                <a:r>
                  <a:rPr lang="en-US" sz="2200" dirty="0"/>
                  <a:t> </a:t>
                </a:r>
                <a:r>
                  <a:rPr lang="en-US" sz="2200" dirty="0" err="1"/>
                  <a:t>dữ</a:t>
                </a:r>
                <a:r>
                  <a:rPr lang="en-US" sz="2200" dirty="0"/>
                  <a:t> </a:t>
                </a:r>
                <a:r>
                  <a:rPr lang="en-US" sz="2200" dirty="0" err="1"/>
                  <a:t>liệu</a:t>
                </a:r>
                <a:r>
                  <a:rPr lang="en-US" sz="2200" dirty="0"/>
                  <a:t> </a:t>
                </a:r>
                <a:r>
                  <a:rPr lang="en-US" sz="2200" dirty="0" err="1"/>
                  <a:t>huấn</a:t>
                </a:r>
                <a:r>
                  <a:rPr lang="en-US" sz="2200" dirty="0"/>
                  <a:t> </a:t>
                </a:r>
                <a:r>
                  <a:rPr lang="en-US" sz="2200" dirty="0" err="1"/>
                  <a:t>luyện</a:t>
                </a:r>
                <a:r>
                  <a:rPr lang="en-US" sz="2200" dirty="0"/>
                  <a:t>, </a:t>
                </a:r>
                <a:r>
                  <a:rPr lang="en-US" sz="2200" dirty="0" err="1"/>
                  <a:t>nhưng</a:t>
                </a:r>
                <a:r>
                  <a:rPr lang="en-US" sz="2200" dirty="0"/>
                  <a:t> ta </a:t>
                </a:r>
                <a:r>
                  <a:rPr lang="en-US" sz="2200" dirty="0" err="1"/>
                  <a:t>cũng</a:t>
                </a:r>
                <a:r>
                  <a:rPr lang="en-US" sz="2200" dirty="0"/>
                  <a:t> </a:t>
                </a:r>
                <a:r>
                  <a:rPr lang="en-US" sz="2200" dirty="0" err="1"/>
                  <a:t>muốn</a:t>
                </a:r>
                <a:r>
                  <a:rPr lang="en-US" sz="2200" dirty="0"/>
                  <a:t> </a:t>
                </a:r>
                <a:r>
                  <a:rPr lang="en-US" sz="2200" dirty="0" err="1"/>
                  <a:t>kiểm</a:t>
                </a:r>
                <a:r>
                  <a:rPr lang="en-US" sz="2200" dirty="0"/>
                  <a:t> </a:t>
                </a:r>
                <a:r>
                  <a:rPr lang="en-US" sz="2200" dirty="0" err="1"/>
                  <a:t>soát</a:t>
                </a:r>
                <a:r>
                  <a:rPr lang="en-US" sz="2200" dirty="0"/>
                  <a:t> “</a:t>
                </a:r>
                <a:r>
                  <a:rPr lang="en-US" sz="2200" dirty="0" err="1"/>
                  <a:t>độ</a:t>
                </a:r>
                <a:r>
                  <a:rPr lang="en-US" sz="2200" dirty="0"/>
                  <a:t> </a:t>
                </a:r>
                <a:r>
                  <a:rPr lang="en-US" sz="2200" dirty="0" err="1"/>
                  <a:t>phức</a:t>
                </a:r>
                <a:r>
                  <a:rPr lang="en-US" sz="2200" dirty="0"/>
                  <a:t> </a:t>
                </a:r>
                <a:r>
                  <a:rPr lang="en-US" sz="2200" dirty="0" err="1"/>
                  <a:t>tạp</a:t>
                </a:r>
                <a:r>
                  <a:rPr lang="en-US" sz="2200" dirty="0"/>
                  <a:t>” </a:t>
                </a:r>
                <a:r>
                  <a:rPr lang="en-US" sz="2200" dirty="0" err="1"/>
                  <a:t>của</a:t>
                </a:r>
                <a:r>
                  <a:rPr lang="en-US" sz="2200" dirty="0"/>
                  <a:t> </a:t>
                </a:r>
                <a:r>
                  <a:rPr lang="en-US" sz="2200" dirty="0" err="1"/>
                  <a:t>mô</a:t>
                </a:r>
                <a:r>
                  <a:rPr lang="en-US" sz="2200" dirty="0"/>
                  <a:t> </a:t>
                </a:r>
                <a:r>
                  <a:rPr lang="en-US" sz="2200" dirty="0" err="1"/>
                  <a:t>hình</a:t>
                </a:r>
                <a:r>
                  <a:rPr lang="en-US" sz="2200" dirty="0"/>
                  <a:t> </a:t>
                </a:r>
                <a:r>
                  <a:rPr lang="en-US" sz="2200" dirty="0" err="1"/>
                  <a:t>để</a:t>
                </a:r>
                <a:r>
                  <a:rPr lang="en-US" sz="2200" dirty="0"/>
                  <a:t> </a:t>
                </a:r>
                <a:r>
                  <a:rPr lang="en-US" sz="2200" dirty="0" err="1"/>
                  <a:t>giảm</a:t>
                </a:r>
                <a:r>
                  <a:rPr lang="en-US" sz="2200" dirty="0"/>
                  <a:t> </a:t>
                </a:r>
                <a:r>
                  <a:rPr lang="en-US" sz="2200" dirty="0" err="1"/>
                  <a:t>thiểu</a:t>
                </a:r>
                <a:r>
                  <a:rPr lang="en-US" sz="2200" dirty="0"/>
                  <a:t> </a:t>
                </a:r>
                <a:r>
                  <a:rPr lang="en-US" sz="2200" dirty="0" err="1"/>
                  <a:t>khả</a:t>
                </a:r>
                <a:r>
                  <a:rPr lang="en-US" sz="2200" dirty="0"/>
                  <a:t> </a:t>
                </a:r>
                <a:r>
                  <a:rPr lang="en-US" sz="2200" dirty="0" err="1"/>
                  <a:t>năng</a:t>
                </a:r>
                <a:r>
                  <a:rPr lang="en-US" sz="2200" dirty="0"/>
                  <a:t> </a:t>
                </a:r>
                <a:r>
                  <a:rPr lang="en-US" sz="2200" dirty="0" err="1"/>
                  <a:t>quá</a:t>
                </a:r>
                <a:r>
                  <a:rPr lang="en-US" sz="2200" dirty="0"/>
                  <a:t> </a:t>
                </a:r>
                <a:r>
                  <a:rPr lang="en-US" sz="2200" dirty="0" err="1"/>
                  <a:t>trình</a:t>
                </a:r>
                <a:r>
                  <a:rPr lang="en-US" sz="2200" dirty="0"/>
                  <a:t> </a:t>
                </a:r>
                <a:r>
                  <a:rPr lang="en-US" sz="2200" dirty="0" err="1"/>
                  <a:t>huấn</a:t>
                </a:r>
                <a:r>
                  <a:rPr lang="en-US" sz="2200" dirty="0"/>
                  <a:t> </a:t>
                </a:r>
                <a:r>
                  <a:rPr lang="en-US" sz="2200" dirty="0" err="1"/>
                  <a:t>luyện</a:t>
                </a:r>
                <a:r>
                  <a:rPr lang="en-US" sz="2200" dirty="0"/>
                  <a:t> </a:t>
                </a:r>
                <a:r>
                  <a:rPr lang="en-US" sz="2200" dirty="0" err="1"/>
                  <a:t>dẫn</a:t>
                </a:r>
                <a:r>
                  <a:rPr lang="en-US" sz="2200" dirty="0"/>
                  <a:t> </a:t>
                </a:r>
                <a:r>
                  <a:rPr lang="en-US" sz="2200" dirty="0" err="1"/>
                  <a:t>đến</a:t>
                </a:r>
                <a:r>
                  <a:rPr lang="en-US" sz="2200" dirty="0"/>
                  <a:t> </a:t>
                </a:r>
                <a:r>
                  <a:rPr lang="en-US" sz="2200" dirty="0" err="1"/>
                  <a:t>hiện</a:t>
                </a:r>
                <a:r>
                  <a:rPr lang="en-US" sz="2200" dirty="0"/>
                  <a:t> </a:t>
                </a:r>
                <a:r>
                  <a:rPr lang="en-US" sz="2200" dirty="0" err="1"/>
                  <a:t>tượng</a:t>
                </a:r>
                <a:r>
                  <a:rPr lang="en-US" sz="2200" dirty="0"/>
                  <a:t> </a:t>
                </a:r>
                <a:r>
                  <a:rPr lang="en-US" sz="2200" dirty="0" err="1"/>
                  <a:t>quá</a:t>
                </a:r>
                <a:r>
                  <a:rPr lang="en-US" sz="2200" dirty="0"/>
                  <a:t> </a:t>
                </a:r>
                <a:r>
                  <a:rPr lang="en-US" sz="2200" dirty="0" err="1"/>
                  <a:t>khớp</a:t>
                </a:r>
                <a:r>
                  <a:rPr lang="en-US" sz="2200" dirty="0"/>
                  <a:t>.</a:t>
                </a:r>
              </a:p>
              <a:p>
                <a:pPr marL="228600" lvl="0" indent="-50800">
                  <a:lnSpc>
                    <a:spcPct val="150000"/>
                  </a:lnSpc>
                  <a:spcBef>
                    <a:spcPts val="0"/>
                  </a:spcBef>
                  <a:buNone/>
                </a:pPr>
                <a:endParaRPr lang="en-US" sz="2200" dirty="0"/>
              </a:p>
              <a:p>
                <a:pPr marL="228600" lvl="0" indent="-50800">
                  <a:lnSpc>
                    <a:spcPct val="150000"/>
                  </a:lnSpc>
                  <a:spcBef>
                    <a:spcPts val="0"/>
                  </a:spcBef>
                  <a:buNone/>
                </a:pPr>
                <a:r>
                  <a:rPr lang="en-US" sz="2200" dirty="0"/>
                  <a:t>Ta </a:t>
                </a:r>
                <a:r>
                  <a:rPr lang="en-US" sz="2200" dirty="0" err="1"/>
                  <a:t>sử</a:t>
                </a:r>
                <a:r>
                  <a:rPr lang="en-US" sz="2200" dirty="0"/>
                  <a:t> </a:t>
                </a:r>
                <a:r>
                  <a:rPr lang="en-US" sz="2200" dirty="0" err="1"/>
                  <a:t>dụng</a:t>
                </a:r>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được</a:t>
                </a:r>
                <a:r>
                  <a:rPr lang="en-US" sz="2200" dirty="0"/>
                  <a:t> </a:t>
                </a:r>
                <a:r>
                  <a:rPr lang="en-US" sz="2200" dirty="0" err="1">
                    <a:solidFill>
                      <a:srgbClr val="FF0000"/>
                    </a:solidFill>
                  </a:rPr>
                  <a:t>điều</a:t>
                </a:r>
                <a:r>
                  <a:rPr lang="en-US" sz="2200" dirty="0">
                    <a:solidFill>
                      <a:srgbClr val="FF0000"/>
                    </a:solidFill>
                  </a:rPr>
                  <a:t> </a:t>
                </a:r>
                <a:r>
                  <a:rPr lang="en-US" sz="2200" dirty="0" err="1">
                    <a:solidFill>
                      <a:srgbClr val="FF0000"/>
                    </a:solidFill>
                  </a:rPr>
                  <a:t>chuẩn</a:t>
                </a:r>
                <a:r>
                  <a:rPr lang="en-US" sz="2200" dirty="0">
                    <a:solidFill>
                      <a:srgbClr val="FF0000"/>
                    </a:solidFill>
                  </a:rPr>
                  <a:t> (regularized) </a:t>
                </a:r>
                <a:r>
                  <a:rPr lang="en-US" sz="2200" dirty="0" err="1"/>
                  <a:t>để</a:t>
                </a:r>
                <a:r>
                  <a:rPr lang="en-US" sz="2200" dirty="0"/>
                  <a:t> </a:t>
                </a:r>
                <a:r>
                  <a:rPr lang="en-US" sz="2200" dirty="0" err="1"/>
                  <a:t>huấn</a:t>
                </a:r>
                <a:r>
                  <a:rPr lang="en-US" sz="2200" dirty="0"/>
                  <a:t> </a:t>
                </a:r>
                <a:r>
                  <a:rPr lang="en-US" sz="2200" dirty="0" err="1"/>
                  <a:t>luyện</a:t>
                </a:r>
                <a:r>
                  <a:rPr lang="en-US" sz="2200" dirty="0"/>
                  <a:t> </a:t>
                </a:r>
                <a:r>
                  <a:rPr lang="en-US" sz="2200" dirty="0" err="1"/>
                  <a:t>mô</a:t>
                </a:r>
                <a:r>
                  <a:rPr lang="en-US" sz="2200" dirty="0"/>
                  <a:t> </a:t>
                </a:r>
                <a:r>
                  <a:rPr lang="en-US" sz="2200" dirty="0" err="1"/>
                  <a:t>hình</a:t>
                </a:r>
                <a:r>
                  <a:rPr lang="en-US" sz="2200" dirty="0"/>
                  <a:t>:</a:t>
                </a:r>
              </a:p>
              <a:p>
                <a:pPr marL="228600" lvl="0" indent="-50800" algn="ctr">
                  <a:lnSpc>
                    <a:spcPct val="150000"/>
                  </a:lnSpc>
                  <a:spcBef>
                    <a:spcPts val="0"/>
                  </a:spcBef>
                  <a:buNone/>
                </a:pPr>
                <a14:m>
                  <m:oMathPara xmlns:m="http://schemas.openxmlformats.org/officeDocument/2006/math">
                    <m:oMathParaPr>
                      <m:jc m:val="centerGroup"/>
                    </m:oMathParaPr>
                    <m:oMath xmlns:m="http://schemas.openxmlformats.org/officeDocument/2006/math">
                      <m:acc>
                        <m:accPr>
                          <m:chr m:val="̂"/>
                          <m:ctrlPr>
                            <a:rPr lang="en-US" sz="2200" b="1" i="1">
                              <a:latin typeface="Cambria Math" panose="02040503050406030204" pitchFamily="18" charset="0"/>
                            </a:rPr>
                          </m:ctrlPr>
                        </m:accPr>
                        <m:e>
                          <m:r>
                            <a:rPr lang="en-US" sz="2200" b="1" i="1">
                              <a:latin typeface="Cambria Math" panose="02040503050406030204" pitchFamily="18" charset="0"/>
                            </a:rPr>
                            <m:t>𝒘</m:t>
                          </m:r>
                        </m:e>
                      </m:acc>
                      <m:r>
                        <a:rPr lang="en-US" sz="2200" b="1" i="1">
                          <a:latin typeface="Cambria Math" panose="02040503050406030204" pitchFamily="18" charset="0"/>
                        </a:rPr>
                        <m:t>=</m:t>
                      </m:r>
                      <m:func>
                        <m:funcPr>
                          <m:ctrlPr>
                            <a:rPr lang="en-US" sz="2200" i="1">
                              <a:latin typeface="Cambria Math" panose="02040503050406030204" pitchFamily="18" charset="0"/>
                            </a:rPr>
                          </m:ctrlPr>
                        </m:funcPr>
                        <m:fName>
                          <m:limLow>
                            <m:limLowPr>
                              <m:ctrlPr>
                                <a:rPr lang="en-US" sz="2200" i="1">
                                  <a:latin typeface="Cambria Math" panose="02040503050406030204" pitchFamily="18" charset="0"/>
                                </a:rPr>
                              </m:ctrlPr>
                            </m:limLowPr>
                            <m:e>
                              <m:r>
                                <m:rPr>
                                  <m:sty m:val="p"/>
                                </m:rPr>
                                <a:rPr lang="en-US" sz="2200">
                                  <a:latin typeface="Cambria Math" panose="02040503050406030204" pitchFamily="18" charset="0"/>
                                </a:rPr>
                                <m:t>arg</m:t>
                              </m:r>
                              <m:r>
                                <a:rPr lang="en-US" sz="2200">
                                  <a:latin typeface="Cambria Math" panose="02040503050406030204" pitchFamily="18" charset="0"/>
                                </a:rPr>
                                <m:t> </m:t>
                              </m:r>
                              <m:r>
                                <m:rPr>
                                  <m:sty m:val="p"/>
                                </m:rPr>
                                <a:rPr lang="en-US" sz="2200">
                                  <a:latin typeface="Cambria Math" panose="02040503050406030204" pitchFamily="18" charset="0"/>
                                </a:rPr>
                                <m:t>min</m:t>
                              </m:r>
                            </m:e>
                            <m:lim>
                              <m:r>
                                <a:rPr lang="en-US" sz="2200" b="1" i="1" smtClean="0">
                                  <a:latin typeface="Cambria Math" panose="02040503050406030204" pitchFamily="18" charset="0"/>
                                </a:rPr>
                                <m:t>𝒘</m:t>
                              </m:r>
                            </m:lim>
                          </m:limLow>
                        </m:fName>
                        <m:e>
                          <m:d>
                            <m:dPr>
                              <m:begChr m:val="{"/>
                              <m:endChr m:val="}"/>
                              <m:ctrlPr>
                                <a:rPr lang="en-US" sz="2200" i="1" smtClean="0">
                                  <a:latin typeface="Cambria Math" panose="02040503050406030204" pitchFamily="18" charset="0"/>
                                </a:rPr>
                              </m:ctrlPr>
                            </m:dPr>
                            <m:e>
                              <m:r>
                                <a:rPr lang="en-US" sz="2200" b="0" i="1" smtClean="0">
                                  <a:latin typeface="Cambria Math" panose="02040503050406030204" pitchFamily="18" charset="0"/>
                                </a:rPr>
                                <m:t>𝐿</m:t>
                              </m:r>
                              <m:d>
                                <m:dPr>
                                  <m:ctrlPr>
                                    <a:rPr lang="en-US" sz="2200" b="0" i="1" smtClean="0">
                                      <a:latin typeface="Cambria Math" panose="02040503050406030204" pitchFamily="18" charset="0"/>
                                    </a:rPr>
                                  </m:ctrlPr>
                                </m:dPr>
                                <m:e>
                                  <m:r>
                                    <a:rPr lang="en-US" sz="2200" b="1" i="1" smtClean="0">
                                      <a:latin typeface="Cambria Math" panose="02040503050406030204" pitchFamily="18" charset="0"/>
                                    </a:rPr>
                                    <m:t>𝒘</m:t>
                                  </m:r>
                                </m:e>
                              </m:d>
                              <m:r>
                                <a:rPr lang="en-US" sz="2200" b="0" i="1" smtClean="0">
                                  <a:latin typeface="Cambria Math" panose="02040503050406030204" pitchFamily="18" charset="0"/>
                                </a:rPr>
                                <m:t>+</m:t>
                              </m:r>
                              <m:r>
                                <m:rPr>
                                  <m:sty m:val="p"/>
                                </m:rPr>
                                <a:rPr lang="en-US" sz="2200" b="0" i="0" smtClean="0">
                                  <a:solidFill>
                                    <a:srgbClr val="FF0000"/>
                                  </a:solidFill>
                                  <a:latin typeface="Cambria Math" panose="02040503050406030204" pitchFamily="18" charset="0"/>
                                </a:rPr>
                                <m:t>penalty</m:t>
                              </m:r>
                              <m:r>
                                <a:rPr lang="en-US" sz="2200" b="0" i="1" smtClean="0">
                                  <a:latin typeface="Cambria Math" panose="02040503050406030204" pitchFamily="18" charset="0"/>
                                </a:rPr>
                                <m:t>(</m:t>
                              </m:r>
                              <m:r>
                                <a:rPr lang="en-US" sz="2200" b="1" i="1" smtClean="0">
                                  <a:latin typeface="Cambria Math" panose="02040503050406030204" pitchFamily="18" charset="0"/>
                                </a:rPr>
                                <m:t>𝒘</m:t>
                              </m:r>
                              <m:r>
                                <a:rPr lang="en-US" sz="2200" b="0" i="1" smtClean="0">
                                  <a:latin typeface="Cambria Math" panose="02040503050406030204" pitchFamily="18" charset="0"/>
                                </a:rPr>
                                <m:t>)</m:t>
                              </m:r>
                            </m:e>
                          </m:d>
                        </m:e>
                      </m:func>
                    </m:oMath>
                  </m:oMathPara>
                </a14:m>
                <a:endParaRPr lang="en-US" sz="2200" dirty="0"/>
              </a:p>
              <a:p>
                <a:pPr marL="520700" indent="-342900" algn="l">
                  <a:lnSpc>
                    <a:spcPct val="150000"/>
                  </a:lnSpc>
                  <a:spcBef>
                    <a:spcPts val="0"/>
                  </a:spcBef>
                </a:pPr>
                <a14:m>
                  <m:oMath xmlns:m="http://schemas.openxmlformats.org/officeDocument/2006/math">
                    <m:r>
                      <a:rPr lang="en-US" sz="2200" b="0" i="1" smtClean="0">
                        <a:latin typeface="Cambria Math" panose="02040503050406030204" pitchFamily="18" charset="0"/>
                      </a:rPr>
                      <m:t>𝐿</m:t>
                    </m:r>
                    <m:r>
                      <a:rPr lang="en-US" sz="2200" b="0" i="1" smtClean="0">
                        <a:latin typeface="Cambria Math" panose="02040503050406030204" pitchFamily="18" charset="0"/>
                      </a:rPr>
                      <m:t>(</m:t>
                    </m:r>
                    <m:r>
                      <a:rPr lang="en-US" sz="2200" b="0" i="1" smtClean="0">
                        <a:latin typeface="Cambria Math" panose="02040503050406030204" pitchFamily="18" charset="0"/>
                      </a:rPr>
                      <m:t>𝑤</m:t>
                    </m:r>
                    <m:r>
                      <a:rPr lang="en-US" sz="2200" b="0" i="1" smtClean="0">
                        <a:latin typeface="Cambria Math" panose="02040503050406030204" pitchFamily="18" charset="0"/>
                      </a:rPr>
                      <m:t>) </m:t>
                    </m:r>
                  </m:oMath>
                </a14:m>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thông</a:t>
                </a:r>
                <a:r>
                  <a:rPr lang="en-US" sz="2200" dirty="0"/>
                  <a:t> </a:t>
                </a:r>
                <a:r>
                  <a:rPr lang="en-US" sz="2200" dirty="0" err="1"/>
                  <a:t>thường</a:t>
                </a:r>
                <a:r>
                  <a:rPr lang="en-US" sz="2200" dirty="0"/>
                  <a:t>, </a:t>
                </a:r>
                <a:r>
                  <a:rPr lang="en-US" sz="2200" dirty="0" err="1"/>
                  <a:t>ví</a:t>
                </a:r>
                <a:r>
                  <a:rPr lang="en-US" sz="2200" dirty="0"/>
                  <a:t> </a:t>
                </a:r>
                <a:r>
                  <a:rPr lang="en-US" sz="2200" dirty="0" err="1"/>
                  <a:t>dụ</a:t>
                </a:r>
                <a:r>
                  <a:rPr lang="en-US" sz="2200" dirty="0"/>
                  <a:t> </a:t>
                </a:r>
                <a:r>
                  <a:rPr lang="en-US" sz="2200" dirty="0" err="1"/>
                  <a:t>như</a:t>
                </a:r>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bình</a:t>
                </a:r>
                <a:r>
                  <a:rPr lang="en-US" sz="2200" dirty="0"/>
                  <a:t> </a:t>
                </a:r>
                <a:r>
                  <a:rPr lang="en-US" sz="2200" dirty="0" err="1"/>
                  <a:t>phương</a:t>
                </a:r>
                <a:r>
                  <a:rPr lang="en-US" sz="2200" dirty="0"/>
                  <a:t>.</a:t>
                </a:r>
              </a:p>
              <a:p>
                <a:pPr marL="520700" indent="-342900" algn="l">
                  <a:lnSpc>
                    <a:spcPct val="150000"/>
                  </a:lnSpc>
                  <a:spcBef>
                    <a:spcPts val="0"/>
                  </a:spcBef>
                </a:pPr>
                <a14:m>
                  <m:oMath xmlns:m="http://schemas.openxmlformats.org/officeDocument/2006/math">
                    <m:r>
                      <m:rPr>
                        <m:sty m:val="p"/>
                      </m:rPr>
                      <a:rPr lang="en-US" sz="2200">
                        <a:solidFill>
                          <a:srgbClr val="FF0000"/>
                        </a:solidFill>
                        <a:latin typeface="Cambria Math" panose="02040503050406030204" pitchFamily="18" charset="0"/>
                      </a:rPr>
                      <m:t>penalty</m:t>
                    </m:r>
                    <m:r>
                      <a:rPr lang="en-US" sz="2200" i="1">
                        <a:latin typeface="Cambria Math" panose="02040503050406030204" pitchFamily="18" charset="0"/>
                      </a:rPr>
                      <m:t>(</m:t>
                    </m:r>
                    <m:r>
                      <a:rPr lang="en-US" sz="2200" b="1" i="1">
                        <a:latin typeface="Cambria Math" panose="02040503050406030204" pitchFamily="18" charset="0"/>
                      </a:rPr>
                      <m:t>𝒘</m:t>
                    </m:r>
                    <m:r>
                      <a:rPr lang="en-US" sz="2200" i="1">
                        <a:latin typeface="Cambria Math" panose="02040503050406030204" pitchFamily="18" charset="0"/>
                      </a:rPr>
                      <m:t>)</m:t>
                    </m:r>
                  </m:oMath>
                </a14:m>
                <a:r>
                  <a:rPr lang="en-US" sz="2200" dirty="0">
                    <a:latin typeface="Cambria Math" panose="02040503050406030204" pitchFamily="18" charset="0"/>
                  </a:rPr>
                  <a:t>:</a:t>
                </a:r>
                <a:r>
                  <a:rPr lang="en-US" sz="2200" i="1" dirty="0">
                    <a:latin typeface="Cambria Math" panose="02040503050406030204" pitchFamily="18" charset="0"/>
                  </a:rPr>
                  <a:t> </a:t>
                </a:r>
                <a:r>
                  <a:rPr lang="en-US" sz="2200" dirty="0" err="1">
                    <a:latin typeface="+mj-lt"/>
                  </a:rPr>
                  <a:t>hàm</a:t>
                </a:r>
                <a:r>
                  <a:rPr lang="en-US" sz="2200" dirty="0">
                    <a:latin typeface="+mj-lt"/>
                  </a:rPr>
                  <a:t> </a:t>
                </a:r>
                <a:r>
                  <a:rPr lang="en-US" sz="2200" dirty="0" err="1">
                    <a:latin typeface="+mj-lt"/>
                  </a:rPr>
                  <a:t>phạt</a:t>
                </a:r>
                <a:r>
                  <a:rPr lang="en-US" sz="2200" dirty="0">
                    <a:latin typeface="+mj-lt"/>
                  </a:rPr>
                  <a:t> </a:t>
                </a:r>
                <a:r>
                  <a:rPr lang="en-US" sz="2200" dirty="0" err="1">
                    <a:latin typeface="+mj-lt"/>
                  </a:rPr>
                  <a:t>được</a:t>
                </a:r>
                <a:r>
                  <a:rPr lang="en-US" sz="2200" dirty="0">
                    <a:latin typeface="+mj-lt"/>
                  </a:rPr>
                  <a:t> </a:t>
                </a:r>
                <a:r>
                  <a:rPr lang="en-US" sz="2200" dirty="0" err="1">
                    <a:latin typeface="+mj-lt"/>
                  </a:rPr>
                  <a:t>sử</a:t>
                </a:r>
                <a:r>
                  <a:rPr lang="en-US" sz="2200" dirty="0">
                    <a:latin typeface="+mj-lt"/>
                  </a:rPr>
                  <a:t> </a:t>
                </a:r>
                <a:r>
                  <a:rPr lang="en-US" sz="2200" dirty="0" err="1">
                    <a:latin typeface="+mj-lt"/>
                  </a:rPr>
                  <a:t>dụng</a:t>
                </a:r>
                <a:r>
                  <a:rPr lang="en-US" sz="2200" dirty="0">
                    <a:latin typeface="+mj-lt"/>
                  </a:rPr>
                  <a:t> </a:t>
                </a:r>
                <a:r>
                  <a:rPr lang="en-US" sz="2200" dirty="0" err="1">
                    <a:latin typeface="+mj-lt"/>
                  </a:rPr>
                  <a:t>để</a:t>
                </a:r>
                <a:r>
                  <a:rPr lang="en-US" sz="2200" dirty="0">
                    <a:latin typeface="+mj-lt"/>
                  </a:rPr>
                  <a:t> </a:t>
                </a:r>
                <a:r>
                  <a:rPr lang="en-US" sz="2200" dirty="0" err="1">
                    <a:latin typeface="+mj-lt"/>
                  </a:rPr>
                  <a:t>giới</a:t>
                </a:r>
                <a:r>
                  <a:rPr lang="en-US" sz="2200" dirty="0">
                    <a:latin typeface="+mj-lt"/>
                  </a:rPr>
                  <a:t> </a:t>
                </a:r>
                <a:r>
                  <a:rPr lang="en-US" sz="2200" dirty="0" err="1">
                    <a:latin typeface="+mj-lt"/>
                  </a:rPr>
                  <a:t>hạn</a:t>
                </a:r>
                <a:r>
                  <a:rPr lang="en-US" sz="2200" dirty="0">
                    <a:latin typeface="+mj-lt"/>
                  </a:rPr>
                  <a:t> </a:t>
                </a:r>
                <a:r>
                  <a:rPr lang="en-US" sz="2200" dirty="0" err="1">
                    <a:latin typeface="+mj-lt"/>
                  </a:rPr>
                  <a:t>độ</a:t>
                </a:r>
                <a:r>
                  <a:rPr lang="en-US" sz="2200" dirty="0">
                    <a:latin typeface="+mj-lt"/>
                  </a:rPr>
                  <a:t> </a:t>
                </a:r>
                <a:r>
                  <a:rPr lang="en-US" sz="2200" dirty="0" err="1">
                    <a:latin typeface="+mj-lt"/>
                  </a:rPr>
                  <a:t>lớn</a:t>
                </a:r>
                <a:r>
                  <a:rPr lang="en-US" sz="2200" dirty="0">
                    <a:latin typeface="+mj-lt"/>
                  </a:rPr>
                  <a:t> </a:t>
                </a:r>
                <a:r>
                  <a:rPr lang="en-US" sz="2200" dirty="0" err="1">
                    <a:latin typeface="+mj-lt"/>
                  </a:rPr>
                  <a:t>của</a:t>
                </a:r>
                <a:r>
                  <a:rPr lang="en-US" sz="2200" dirty="0">
                    <a:latin typeface="+mj-lt"/>
                  </a:rPr>
                  <a:t> </a:t>
                </a:r>
                <a:r>
                  <a:rPr lang="en-US" sz="2200" dirty="0" err="1">
                    <a:latin typeface="+mj-lt"/>
                  </a:rPr>
                  <a:t>các</a:t>
                </a:r>
                <a:r>
                  <a:rPr lang="en-US" sz="2200" dirty="0">
                    <a:latin typeface="+mj-lt"/>
                  </a:rPr>
                  <a:t> </a:t>
                </a:r>
                <a:r>
                  <a:rPr lang="en-US" sz="2200" dirty="0" err="1">
                    <a:latin typeface="+mj-lt"/>
                  </a:rPr>
                  <a:t>tham</a:t>
                </a:r>
                <a:r>
                  <a:rPr lang="en-US" sz="2200" dirty="0">
                    <a:latin typeface="+mj-lt"/>
                  </a:rPr>
                  <a:t> </a:t>
                </a:r>
                <a:r>
                  <a:rPr lang="en-US" sz="2200" dirty="0" err="1">
                    <a:latin typeface="+mj-lt"/>
                  </a:rPr>
                  <a:t>số</a:t>
                </a:r>
                <a:r>
                  <a:rPr lang="en-US" sz="2200" dirty="0">
                    <a:latin typeface="+mj-lt"/>
                  </a:rPr>
                  <a:t> </a:t>
                </a:r>
                <a14:m>
                  <m:oMath xmlns:m="http://schemas.openxmlformats.org/officeDocument/2006/math">
                    <m:r>
                      <a:rPr lang="en-US" sz="2200" b="1" i="1" smtClean="0">
                        <a:latin typeface="Cambria Math" panose="02040503050406030204" pitchFamily="18" charset="0"/>
                      </a:rPr>
                      <m:t>𝒘</m:t>
                    </m:r>
                  </m:oMath>
                </a14:m>
                <a:r>
                  <a:rPr lang="en-US" sz="2200" i="1" dirty="0">
                    <a:latin typeface="Cambria Math" panose="02040503050406030204" pitchFamily="18" charset="0"/>
                  </a:rPr>
                  <a:t>. </a:t>
                </a:r>
                <a:r>
                  <a:rPr lang="en-US" sz="2200" dirty="0">
                    <a:latin typeface="+mn-lt"/>
                  </a:rPr>
                  <a:t>Hai </a:t>
                </a:r>
                <a:r>
                  <a:rPr lang="en-US" sz="2200" dirty="0" err="1">
                    <a:latin typeface="+mn-lt"/>
                  </a:rPr>
                  <a:t>phương</a:t>
                </a:r>
                <a:r>
                  <a:rPr lang="en-US" sz="2200" dirty="0">
                    <a:latin typeface="+mn-lt"/>
                  </a:rPr>
                  <a:t> </a:t>
                </a:r>
                <a:r>
                  <a:rPr lang="en-US" sz="2200" dirty="0" err="1">
                    <a:latin typeface="+mn-lt"/>
                  </a:rPr>
                  <a:t>pháp</a:t>
                </a:r>
                <a:r>
                  <a:rPr lang="en-US" sz="2200" dirty="0">
                    <a:latin typeface="+mn-lt"/>
                  </a:rPr>
                  <a:t> </a:t>
                </a:r>
                <a:r>
                  <a:rPr lang="en-US" sz="2200" dirty="0" err="1">
                    <a:latin typeface="+mn-lt"/>
                  </a:rPr>
                  <a:t>phạt</a:t>
                </a:r>
                <a:r>
                  <a:rPr lang="en-US" sz="2200" dirty="0">
                    <a:latin typeface="+mn-lt"/>
                  </a:rPr>
                  <a:t> </a:t>
                </a:r>
                <a:r>
                  <a:rPr lang="en-US" sz="2200" dirty="0" err="1">
                    <a:latin typeface="+mn-lt"/>
                  </a:rPr>
                  <a:t>phổ</a:t>
                </a:r>
                <a:r>
                  <a:rPr lang="en-US" sz="2200" dirty="0">
                    <a:latin typeface="+mn-lt"/>
                  </a:rPr>
                  <a:t> </a:t>
                </a:r>
                <a:r>
                  <a:rPr lang="en-US" sz="2200" dirty="0" err="1">
                    <a:latin typeface="+mn-lt"/>
                  </a:rPr>
                  <a:t>biến</a:t>
                </a:r>
                <a:r>
                  <a:rPr lang="en-US" sz="2200" dirty="0">
                    <a:latin typeface="+mn-lt"/>
                  </a:rPr>
                  <a:t> </a:t>
                </a:r>
                <a:r>
                  <a:rPr lang="en-US" sz="2200" dirty="0" err="1">
                    <a:latin typeface="+mn-lt"/>
                  </a:rPr>
                  <a:t>là</a:t>
                </a:r>
                <a:r>
                  <a:rPr lang="en-US" sz="2200" dirty="0">
                    <a:latin typeface="+mn-lt"/>
                  </a:rPr>
                  <a:t>:</a:t>
                </a:r>
              </a:p>
              <a:p>
                <a:pPr marL="977900" lvl="1" indent="-342900" algn="l">
                  <a:lnSpc>
                    <a:spcPct val="150000"/>
                  </a:lnSpc>
                  <a:spcBef>
                    <a:spcPts val="0"/>
                  </a:spcBef>
                  <a:buFont typeface="Wingdings" panose="05000000000000000000" pitchFamily="2" charset="2"/>
                  <a:buChar char="Ø"/>
                </a:pPr>
                <a:r>
                  <a:rPr lang="en-US" sz="2200" dirty="0">
                    <a:latin typeface="+mn-lt"/>
                  </a:rPr>
                  <a:t>Ridge – </a:t>
                </a:r>
                <a14:m>
                  <m:oMath xmlns:m="http://schemas.openxmlformats.org/officeDocument/2006/math">
                    <m:sSub>
                      <m:sSubPr>
                        <m:ctrlPr>
                          <a:rPr lang="en-US" sz="2200" i="1" smtClean="0">
                            <a:latin typeface="Cambria Math" panose="02040503050406030204" pitchFamily="18" charset="0"/>
                          </a:rPr>
                        </m:ctrlPr>
                      </m:sSubPr>
                      <m:e>
                        <m:r>
                          <a:rPr lang="en-US" sz="2200" b="0" i="1" smtClean="0">
                            <a:latin typeface="Cambria Math" panose="02040503050406030204" pitchFamily="18" charset="0"/>
                          </a:rPr>
                          <m:t>𝐿</m:t>
                        </m:r>
                      </m:e>
                      <m:sub>
                        <m:r>
                          <a:rPr lang="en-US" sz="2200" b="0" i="1" smtClean="0">
                            <a:latin typeface="Cambria Math" panose="02040503050406030204" pitchFamily="18" charset="0"/>
                          </a:rPr>
                          <m:t>2</m:t>
                        </m:r>
                      </m:sub>
                    </m:sSub>
                  </m:oMath>
                </a14:m>
                <a:r>
                  <a:rPr lang="en-US" sz="2200" dirty="0">
                    <a:latin typeface="+mn-lt"/>
                  </a:rPr>
                  <a:t> regularization</a:t>
                </a:r>
              </a:p>
              <a:p>
                <a:pPr marL="977900" lvl="1" indent="-342900" algn="l">
                  <a:lnSpc>
                    <a:spcPct val="150000"/>
                  </a:lnSpc>
                  <a:spcBef>
                    <a:spcPts val="0"/>
                  </a:spcBef>
                  <a:buFont typeface="Wingdings" panose="05000000000000000000" pitchFamily="2" charset="2"/>
                  <a:buChar char="Ø"/>
                </a:pPr>
                <a:r>
                  <a:rPr lang="en-US" sz="2200" dirty="0">
                    <a:latin typeface="+mn-lt"/>
                  </a:rPr>
                  <a:t>Lasso –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𝐿</m:t>
                        </m:r>
                      </m:e>
                      <m:sub>
                        <m:r>
                          <a:rPr lang="en-US" sz="2200" b="0" i="1" smtClean="0">
                            <a:latin typeface="Cambria Math" panose="02040503050406030204" pitchFamily="18" charset="0"/>
                          </a:rPr>
                          <m:t>1</m:t>
                        </m:r>
                      </m:sub>
                    </m:sSub>
                  </m:oMath>
                </a14:m>
                <a:r>
                  <a:rPr lang="en-US" sz="2200" dirty="0">
                    <a:latin typeface="+mn-lt"/>
                  </a:rPr>
                  <a:t> regularization</a:t>
                </a:r>
              </a:p>
              <a:p>
                <a:pPr marL="228600" lvl="0" indent="-50800" algn="l">
                  <a:lnSpc>
                    <a:spcPct val="114000"/>
                  </a:lnSpc>
                  <a:spcBef>
                    <a:spcPts val="0"/>
                  </a:spcBef>
                  <a:buNone/>
                </a:pPr>
                <a:endParaRPr lang="en-US" sz="24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07BE3E72-02C3-0EAB-6E82-13C0089FB544}"/>
                  </a:ext>
                </a:extLst>
              </p:cNvPr>
              <p:cNvSpPr txBox="1">
                <a:spLocks noGrp="1" noRot="1" noChangeAspect="1" noMove="1" noResize="1" noEditPoints="1" noAdjustHandles="1" noChangeArrowheads="1" noChangeShapeType="1" noTextEdit="1"/>
              </p:cNvSpPr>
              <p:nvPr>
                <p:ph type="body" idx="1"/>
              </p:nvPr>
            </p:nvSpPr>
            <p:spPr>
              <a:xfrm>
                <a:off x="408022" y="744434"/>
                <a:ext cx="11419019" cy="5763924"/>
              </a:xfrm>
              <a:prstGeom prst="rect">
                <a:avLst/>
              </a:prstGeom>
              <a:blipFill>
                <a:blip r:embed="rId3"/>
                <a:stretch>
                  <a:fillRect r="-694" b="-2960"/>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C421B18C-C665-8096-57E7-823E778E59FD}"/>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B12B663A-2DE3-56E2-ADC1-369D03257968}"/>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25</a:t>
            </a:fld>
            <a:endParaRPr/>
          </a:p>
        </p:txBody>
      </p:sp>
    </p:spTree>
    <p:extLst>
      <p:ext uri="{BB962C8B-B14F-4D97-AF65-F5344CB8AC3E}">
        <p14:creationId xmlns:p14="http://schemas.microsoft.com/office/powerpoint/2010/main" val="194274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5CB92FC8-1E9F-0E6F-CCF6-9866203B5818}"/>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F01F7796-503B-EDD3-B41D-A1ED9BB78A4D}"/>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Điều chuẩn (Regularization)</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5A25C01D-9C27-2B41-24FD-5012BA49F55F}"/>
                  </a:ext>
                </a:extLst>
              </p:cNvPr>
              <p:cNvSpPr txBox="1">
                <a:spLocks noGrp="1"/>
              </p:cNvSpPr>
              <p:nvPr>
                <p:ph type="body" idx="1"/>
              </p:nvPr>
            </p:nvSpPr>
            <p:spPr>
              <a:xfrm>
                <a:off x="236632" y="794602"/>
                <a:ext cx="6149189" cy="5763924"/>
              </a:xfrm>
              <a:prstGeom prst="rect">
                <a:avLst/>
              </a:prstGeom>
              <a:noFill/>
              <a:ln>
                <a:noFill/>
              </a:ln>
            </p:spPr>
            <p:txBody>
              <a:bodyPr spcFirstLastPara="1" wrap="square" lIns="91425" tIns="45700" rIns="91425" bIns="45700" anchor="t" anchorCtr="0">
                <a:noAutofit/>
              </a:bodyPr>
              <a:lstStyle/>
              <a:p>
                <a:pPr marL="228600" indent="-50800">
                  <a:lnSpc>
                    <a:spcPct val="150000"/>
                  </a:lnSpc>
                  <a:spcBef>
                    <a:spcPts val="0"/>
                  </a:spcBef>
                  <a:buNone/>
                </a:pPr>
                <a:r>
                  <a:rPr lang="en-US" sz="2000">
                    <a:solidFill>
                      <a:srgbClr val="FF0000"/>
                    </a:solidFill>
                    <a:latin typeface="+mn-lt"/>
                  </a:rPr>
                  <a:t>Ridge – </a:t>
                </a:r>
                <a14:m>
                  <m:oMath xmlns:m="http://schemas.openxmlformats.org/officeDocument/2006/math">
                    <m:sSub>
                      <m:sSubPr>
                        <m:ctrlPr>
                          <a:rPr lang="en-US" sz="2000" i="1" smtClean="0">
                            <a:solidFill>
                              <a:srgbClr val="FF0000"/>
                            </a:solidFill>
                            <a:latin typeface="Cambria Math" panose="02040503050406030204" pitchFamily="18" charset="0"/>
                          </a:rPr>
                        </m:ctrlPr>
                      </m:sSubPr>
                      <m:e>
                        <m:r>
                          <a:rPr lang="en-US" sz="2000" b="0" i="1" smtClean="0">
                            <a:solidFill>
                              <a:srgbClr val="FF0000"/>
                            </a:solidFill>
                            <a:latin typeface="Cambria Math" panose="02040503050406030204" pitchFamily="18" charset="0"/>
                          </a:rPr>
                          <m:t>𝐿</m:t>
                        </m:r>
                      </m:e>
                      <m:sub>
                        <m:r>
                          <a:rPr lang="en-US" sz="2000" b="0" i="1" smtClean="0">
                            <a:solidFill>
                              <a:srgbClr val="FF0000"/>
                            </a:solidFill>
                            <a:latin typeface="Cambria Math" panose="02040503050406030204" pitchFamily="18" charset="0"/>
                          </a:rPr>
                          <m:t>2</m:t>
                        </m:r>
                      </m:sub>
                    </m:sSub>
                  </m:oMath>
                </a14:m>
                <a:r>
                  <a:rPr lang="en-US" sz="2000">
                    <a:solidFill>
                      <a:srgbClr val="FF0000"/>
                    </a:solidFill>
                    <a:latin typeface="+mn-lt"/>
                  </a:rPr>
                  <a:t> regularization</a:t>
                </a:r>
                <a:endParaRPr lang="en-US" sz="2000" b="0" i="1">
                  <a:solidFill>
                    <a:srgbClr val="FF0000"/>
                  </a:solidFill>
                  <a:latin typeface="Cambria Math" panose="02040503050406030204" pitchFamily="18" charset="0"/>
                </a:endParaRPr>
              </a:p>
              <a:p>
                <a:pPr marL="228600" indent="-50800">
                  <a:lnSpc>
                    <a:spcPct val="100000"/>
                  </a:lnSpc>
                  <a:spcBef>
                    <a:spcPts val="0"/>
                  </a:spcBef>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𝐿</m:t>
                          </m:r>
                        </m:e>
                        <m:sub>
                          <m:r>
                            <a:rPr lang="en-US" sz="2000" b="0" i="1" smtClean="0">
                              <a:latin typeface="Cambria Math" panose="02040503050406030204" pitchFamily="18" charset="0"/>
                              <a:ea typeface="Cambria Math" panose="02040503050406030204" pitchFamily="18" charset="0"/>
                            </a:rPr>
                            <m:t>𝜆</m:t>
                          </m:r>
                        </m:sub>
                      </m:sSub>
                      <m:d>
                        <m:dPr>
                          <m:ctrlPr>
                            <a:rPr lang="en-US" sz="2000" b="0" i="1" smtClean="0">
                              <a:latin typeface="Cambria Math" panose="02040503050406030204" pitchFamily="18" charset="0"/>
                            </a:rPr>
                          </m:ctrlPr>
                        </m:dPr>
                        <m:e>
                          <m:r>
                            <a:rPr lang="en-US" sz="2000" b="1" i="1" smtClean="0">
                              <a:latin typeface="Cambria Math" panose="02040503050406030204" pitchFamily="18" charset="0"/>
                            </a:rPr>
                            <m:t>𝒘</m:t>
                          </m:r>
                        </m:e>
                      </m:d>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m:t>
                          </m:r>
                          <m:r>
                            <m:rPr>
                              <m:brk m:alnAt="23"/>
                            </m:rPr>
                            <a:rPr lang="en-US" sz="2000" i="1">
                              <a:latin typeface="Cambria Math" panose="02040503050406030204" pitchFamily="18" charset="0"/>
                            </a:rPr>
                            <m:t>1</m:t>
                          </m:r>
                        </m:sub>
                        <m:sup>
                          <m:r>
                            <a:rPr lang="en-US" sz="2000" i="1">
                              <a:latin typeface="Cambria Math" panose="02040503050406030204" pitchFamily="18" charset="0"/>
                            </a:rPr>
                            <m:t>𝑁</m:t>
                          </m:r>
                        </m:sup>
                        <m:e>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r>
                                    <a:rPr lang="en-US" sz="2000" i="1">
                                      <a:latin typeface="Cambria Math" panose="02040503050406030204" pitchFamily="18" charset="0"/>
                                    </a:rPr>
                                    <m:t>𝑓</m:t>
                                  </m:r>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r>
                                    <a:rPr lang="en-US" sz="2000" i="1">
                                      <a:latin typeface="Cambria Math" panose="02040503050406030204" pitchFamily="18" charset="0"/>
                                    </a:rPr>
                                    <m:t>;</m:t>
                                  </m:r>
                                  <m:r>
                                    <a:rPr lang="en-US" sz="2000" b="1" i="1" smtClean="0">
                                      <a:latin typeface="Cambria Math" panose="02040503050406030204" pitchFamily="18" charset="0"/>
                                    </a:rPr>
                                    <m:t>𝒘</m:t>
                                  </m:r>
                                  <m:r>
                                    <a:rPr lang="en-US" sz="2000" i="1">
                                      <a:latin typeface="Cambria Math" panose="02040503050406030204" pitchFamily="18" charset="0"/>
                                    </a:rPr>
                                    <m:t>)</m:t>
                                  </m:r>
                                </m:e>
                              </m:d>
                            </m:e>
                            <m:sup>
                              <m:r>
                                <a:rPr lang="en-US" sz="2000" i="1">
                                  <a:latin typeface="Cambria Math" panose="02040503050406030204" pitchFamily="18" charset="0"/>
                                </a:rPr>
                                <m:t>2</m:t>
                              </m:r>
                            </m:sup>
                          </m:sSup>
                        </m:e>
                      </m:nary>
                      <m:r>
                        <a:rPr lang="en-US" sz="2000" b="0" i="1" smtClean="0">
                          <a:latin typeface="Cambria Math" panose="02040503050406030204" pitchFamily="18" charset="0"/>
                        </a:rPr>
                        <m:t>+</m:t>
                      </m:r>
                      <m:r>
                        <a:rPr lang="en-US" sz="2000" i="1" smtClean="0">
                          <a:solidFill>
                            <a:srgbClr val="FF0000"/>
                          </a:solidFill>
                          <a:latin typeface="Cambria Math" panose="02040503050406030204" pitchFamily="18" charset="0"/>
                          <a:ea typeface="Cambria Math" panose="02040503050406030204" pitchFamily="18" charset="0"/>
                        </a:rPr>
                        <m:t>𝜆</m:t>
                      </m:r>
                      <m:nary>
                        <m:naryPr>
                          <m:chr m:val="∑"/>
                          <m:ctrlPr>
                            <a:rPr lang="en-US" sz="2000" i="1">
                              <a:solidFill>
                                <a:srgbClr val="FF0000"/>
                              </a:solidFill>
                              <a:latin typeface="Cambria Math" panose="02040503050406030204" pitchFamily="18" charset="0"/>
                            </a:rPr>
                          </m:ctrlPr>
                        </m:naryPr>
                        <m:sub>
                          <m:r>
                            <a:rPr lang="en-US" sz="2000" b="0" i="1" smtClean="0">
                              <a:solidFill>
                                <a:srgbClr val="FF0000"/>
                              </a:solidFill>
                              <a:latin typeface="Cambria Math" panose="02040503050406030204" pitchFamily="18" charset="0"/>
                            </a:rPr>
                            <m:t>𝑘</m:t>
                          </m:r>
                          <m:r>
                            <a:rPr lang="en-US" sz="2000" i="1">
                              <a:solidFill>
                                <a:srgbClr val="FF0000"/>
                              </a:solidFill>
                              <a:latin typeface="Cambria Math" panose="02040503050406030204" pitchFamily="18" charset="0"/>
                            </a:rPr>
                            <m:t>=</m:t>
                          </m:r>
                          <m:r>
                            <m:rPr>
                              <m:brk m:alnAt="23"/>
                            </m:rPr>
                            <a:rPr lang="en-US" sz="2000" i="1">
                              <a:solidFill>
                                <a:srgbClr val="FF0000"/>
                              </a:solidFill>
                              <a:latin typeface="Cambria Math" panose="02040503050406030204" pitchFamily="18" charset="0"/>
                            </a:rPr>
                            <m:t>1</m:t>
                          </m:r>
                        </m:sub>
                        <m:sup>
                          <m:r>
                            <a:rPr lang="en-US" sz="2000" b="0" i="1" smtClean="0">
                              <a:solidFill>
                                <a:srgbClr val="FF0000"/>
                              </a:solidFill>
                              <a:latin typeface="Cambria Math" panose="02040503050406030204" pitchFamily="18" charset="0"/>
                            </a:rPr>
                            <m:t>𝐷</m:t>
                          </m:r>
                        </m:sup>
                        <m:e>
                          <m:sSup>
                            <m:sSupPr>
                              <m:ctrlPr>
                                <a:rPr lang="en-US" sz="2000" i="1">
                                  <a:solidFill>
                                    <a:srgbClr val="FF0000"/>
                                  </a:solidFill>
                                  <a:latin typeface="Cambria Math" panose="02040503050406030204" pitchFamily="18" charset="0"/>
                                </a:rPr>
                              </m:ctrlPr>
                            </m:sSupPr>
                            <m:e>
                              <m:d>
                                <m:dPr>
                                  <m:ctrlPr>
                                    <a:rPr lang="en-US" sz="2000" i="1">
                                      <a:solidFill>
                                        <a:srgbClr val="FF0000"/>
                                      </a:solidFill>
                                      <a:latin typeface="Cambria Math" panose="02040503050406030204" pitchFamily="18" charset="0"/>
                                    </a:rPr>
                                  </m:ctrlPr>
                                </m:dPr>
                                <m:e>
                                  <m:sSub>
                                    <m:sSubPr>
                                      <m:ctrlPr>
                                        <a:rPr lang="en-US" sz="2000" i="1" smtClean="0">
                                          <a:solidFill>
                                            <a:srgbClr val="FF0000"/>
                                          </a:solidFill>
                                          <a:latin typeface="Cambria Math" panose="02040503050406030204" pitchFamily="18" charset="0"/>
                                        </a:rPr>
                                      </m:ctrlPr>
                                    </m:sSubPr>
                                    <m:e>
                                      <m:r>
                                        <a:rPr lang="en-US" sz="2000" b="0" i="1" smtClean="0">
                                          <a:solidFill>
                                            <a:srgbClr val="FF0000"/>
                                          </a:solidFill>
                                          <a:latin typeface="Cambria Math" panose="02040503050406030204" pitchFamily="18" charset="0"/>
                                        </a:rPr>
                                        <m:t>𝑤</m:t>
                                      </m:r>
                                    </m:e>
                                    <m:sub>
                                      <m:r>
                                        <a:rPr lang="en-US" sz="2000" b="0" i="1" smtClean="0">
                                          <a:solidFill>
                                            <a:srgbClr val="FF0000"/>
                                          </a:solidFill>
                                          <a:latin typeface="Cambria Math" panose="02040503050406030204" pitchFamily="18" charset="0"/>
                                        </a:rPr>
                                        <m:t>𝑘</m:t>
                                      </m:r>
                                    </m:sub>
                                  </m:sSub>
                                </m:e>
                              </m:d>
                            </m:e>
                            <m:sup>
                              <m:r>
                                <a:rPr lang="en-US" sz="2000" i="1">
                                  <a:solidFill>
                                    <a:srgbClr val="FF0000"/>
                                  </a:solidFill>
                                  <a:latin typeface="Cambria Math" panose="02040503050406030204" pitchFamily="18" charset="0"/>
                                </a:rPr>
                                <m:t>2</m:t>
                              </m:r>
                            </m:sup>
                          </m:sSup>
                        </m:e>
                      </m:nary>
                    </m:oMath>
                  </m:oMathPara>
                </a14:m>
                <a:endParaRPr lang="en-US" sz="2000">
                  <a:latin typeface="+mn-lt"/>
                </a:endParaRPr>
              </a:p>
              <a:p>
                <a:pPr marL="228600" lvl="0" indent="-50800" algn="l">
                  <a:lnSpc>
                    <a:spcPct val="150000"/>
                  </a:lnSpc>
                  <a:spcBef>
                    <a:spcPts val="0"/>
                  </a:spcBef>
                  <a:buNone/>
                </a:pPr>
                <a:r>
                  <a:rPr lang="en-US" sz="2000"/>
                  <a:t>Ta thường không cần phải điều chuẩn </a:t>
                </a:r>
                <a14:m>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0</m:t>
                        </m:r>
                      </m:sub>
                    </m:sSub>
                  </m:oMath>
                </a14:m>
                <a:r>
                  <a:rPr lang="en-US" sz="2000"/>
                  <a:t>. Tại sao?</a:t>
                </a:r>
              </a:p>
              <a:p>
                <a:pPr marL="228600" lvl="0" indent="-50800" algn="l">
                  <a:lnSpc>
                    <a:spcPct val="150000"/>
                  </a:lnSpc>
                  <a:spcBef>
                    <a:spcPts val="0"/>
                  </a:spcBef>
                  <a:buNone/>
                </a:pPr>
                <a:r>
                  <a:rPr lang="en-US" sz="2000"/>
                  <a:t>Ta có thể chuẩn hóa zero-mean dữ liệu trước khi huấn luyện mô hình: các cột của </a:t>
                </a:r>
                <a14:m>
                  <m:oMath xmlns:m="http://schemas.openxmlformats.org/officeDocument/2006/math">
                    <m:r>
                      <a:rPr lang="en-US" sz="2000" b="1" i="1" smtClean="0">
                        <a:latin typeface="Cambria Math" panose="02040503050406030204" pitchFamily="18" charset="0"/>
                      </a:rPr>
                      <m:t>𝑿</m:t>
                    </m:r>
                  </m:oMath>
                </a14:m>
                <a:r>
                  <a:rPr lang="en-US" sz="2000"/>
                  <a:t> (hoặc </a:t>
                </a:r>
                <a14:m>
                  <m:oMath xmlns:m="http://schemas.openxmlformats.org/officeDocument/2006/math">
                    <m:r>
                      <a:rPr lang="el-GR" sz="2000" b="1" i="1" smtClean="0">
                        <a:latin typeface="Cambria Math" panose="02040503050406030204" pitchFamily="18" charset="0"/>
                        <a:ea typeface="Cambria Math" panose="02040503050406030204" pitchFamily="18" charset="0"/>
                      </a:rPr>
                      <m:t>𝜱</m:t>
                    </m:r>
                  </m:oMath>
                </a14:m>
                <a:r>
                  <a:rPr lang="en-US" sz="2000"/>
                  <a:t>) được chuẩn hóa để có giá trị trung bình là 0.</a:t>
                </a:r>
              </a:p>
              <a:p>
                <a:pPr marL="228600" lvl="0" indent="-50800" algn="l">
                  <a:lnSpc>
                    <a:spcPct val="150000"/>
                  </a:lnSpc>
                  <a:spcBef>
                    <a:spcPts val="0"/>
                  </a:spcBef>
                  <a:buNone/>
                </a:pPr>
                <a:endParaRPr lang="en-US" sz="2000"/>
              </a:p>
              <a:p>
                <a:pPr marL="228600" lvl="0" indent="-50800" algn="l">
                  <a:lnSpc>
                    <a:spcPct val="150000"/>
                  </a:lnSpc>
                  <a:spcBef>
                    <a:spcPts val="0"/>
                  </a:spcBef>
                  <a:buNone/>
                </a:pPr>
                <a:r>
                  <a:rPr lang="en-US" sz="2000"/>
                  <a:t>	</a:t>
                </a:r>
                <a:r>
                  <a:rPr lang="en-US" sz="2000">
                    <a:solidFill>
                      <a:srgbClr val="0072FF"/>
                    </a:solidFill>
                  </a:rPr>
                  <a:t>Lời giải dạng đóng </a:t>
                </a:r>
              </a:p>
              <a:p>
                <a:pPr marL="228600" lvl="0" indent="-50800" algn="l">
                  <a:lnSpc>
                    <a:spcPct val="150000"/>
                  </a:lnSpc>
                  <a:spcBef>
                    <a:spcPts val="0"/>
                  </a:spcBef>
                  <a:buNone/>
                </a:pPr>
                <a:r>
                  <a:rPr lang="en-US" sz="2000">
                    <a:solidFill>
                      <a:srgbClr val="0072FF"/>
                    </a:solidFill>
                  </a:rPr>
                  <a:t>(closed-form solution) </a:t>
                </a:r>
                <a:r>
                  <a:rPr lang="en-US" sz="2000"/>
                  <a:t>của </a:t>
                </a:r>
              </a:p>
              <a:p>
                <a:pPr marL="228600" lvl="0" indent="-50800" algn="l">
                  <a:lnSpc>
                    <a:spcPct val="150000"/>
                  </a:lnSpc>
                  <a:spcBef>
                    <a:spcPts val="0"/>
                  </a:spcBef>
                  <a:buNone/>
                </a:pPr>
                <a:r>
                  <a:rPr lang="en-US" sz="2000"/>
                  <a:t>Hồi quy Ridge là:</a:t>
                </a:r>
              </a:p>
              <a:p>
                <a:pPr marL="228600" indent="-50800" algn="l">
                  <a:lnSpc>
                    <a:spcPct val="150000"/>
                  </a:lnSpc>
                  <a:spcBef>
                    <a:spcPts val="0"/>
                  </a:spcBef>
                  <a:buNone/>
                </a:pPr>
                <a14:m>
                  <m:oMathPara xmlns:m="http://schemas.openxmlformats.org/officeDocument/2006/math">
                    <m:oMathParaPr>
                      <m:jc m:val="left"/>
                    </m:oMathParaPr>
                    <m:oMath xmlns:m="http://schemas.openxmlformats.org/officeDocument/2006/math">
                      <m:sSup>
                        <m:sSupPr>
                          <m:ctrlPr>
                            <a:rPr lang="en-US" sz="2000" i="1" smtClean="0">
                              <a:latin typeface="Cambria Math" panose="02040503050406030204" pitchFamily="18" charset="0"/>
                            </a:rPr>
                          </m:ctrlPr>
                        </m:sSupPr>
                        <m:e>
                          <m:r>
                            <a:rPr lang="en-US" sz="2000" b="1" i="1" smtClean="0">
                              <a:latin typeface="Cambria Math" panose="02040503050406030204" pitchFamily="18" charset="0"/>
                            </a:rPr>
                            <m:t>𝒘</m:t>
                          </m:r>
                        </m:e>
                        <m:sup>
                          <m:r>
                            <a:rPr lang="en-US" sz="2000" b="0" i="1" smtClean="0">
                              <a:latin typeface="Cambria Math" panose="02040503050406030204" pitchFamily="18" charset="0"/>
                            </a:rPr>
                            <m:t>∗</m:t>
                          </m:r>
                        </m:sup>
                      </m:sSup>
                      <m:r>
                        <a:rPr lang="en-US" sz="2000" b="0" i="1" smtClean="0">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smtClean="0">
                                  <a:latin typeface="Cambria Math" panose="02040503050406030204" pitchFamily="18" charset="0"/>
                                </a:rPr>
                                <m:t>𝑿</m:t>
                              </m:r>
                            </m:e>
                            <m:sup>
                              <m:r>
                                <a:rPr lang="en-US" sz="2000" i="1">
                                  <a:latin typeface="Cambria Math" panose="02040503050406030204" pitchFamily="18" charset="0"/>
                                </a:rPr>
                                <m:t>𝑇</m:t>
                              </m:r>
                            </m:sup>
                          </m:sSup>
                          <m:r>
                            <a:rPr lang="en-US" sz="2000" b="1" i="1" smtClean="0">
                              <a:latin typeface="Cambria Math" panose="02040503050406030204" pitchFamily="18" charset="0"/>
                            </a:rPr>
                            <m:t>𝑿</m:t>
                          </m:r>
                          <m:r>
                            <a:rPr lang="en-US" sz="2000" b="0" i="1" smtClean="0">
                              <a:latin typeface="Cambria Math" panose="02040503050406030204" pitchFamily="18" charset="0"/>
                            </a:rPr>
                            <m:t>+</m:t>
                          </m:r>
                          <m:r>
                            <a:rPr lang="en-US" sz="2000" i="1">
                              <a:latin typeface="Cambria Math" panose="02040503050406030204" pitchFamily="18" charset="0"/>
                              <a:ea typeface="Cambria Math" panose="02040503050406030204" pitchFamily="18" charset="0"/>
                            </a:rPr>
                            <m:t>𝜆</m:t>
                          </m:r>
                          <m:r>
                            <a:rPr lang="en-US" sz="2000" b="1" i="0" smtClean="0">
                              <a:latin typeface="Cambria Math" panose="02040503050406030204" pitchFamily="18" charset="0"/>
                              <a:ea typeface="Cambria Math" panose="02040503050406030204" pitchFamily="18" charset="0"/>
                            </a:rPr>
                            <m:t>𝐈</m:t>
                          </m:r>
                          <m:r>
                            <a:rPr lang="en-US" sz="2000" i="1">
                              <a:latin typeface="Cambria Math" panose="02040503050406030204" pitchFamily="18" charset="0"/>
                            </a:rPr>
                            <m:t>)</m:t>
                          </m:r>
                        </m:e>
                        <m:sup>
                          <m:r>
                            <a:rPr lang="en-US" sz="2000" i="1">
                              <a:latin typeface="Cambria Math" panose="02040503050406030204" pitchFamily="18" charset="0"/>
                            </a:rPr>
                            <m:t>−1</m:t>
                          </m:r>
                        </m:sup>
                      </m:sSup>
                      <m:sSup>
                        <m:sSupPr>
                          <m:ctrlPr>
                            <a:rPr lang="en-US" sz="2000" i="1">
                              <a:latin typeface="Cambria Math" panose="02040503050406030204" pitchFamily="18" charset="0"/>
                            </a:rPr>
                          </m:ctrlPr>
                        </m:sSupPr>
                        <m:e>
                          <m:r>
                            <a:rPr lang="en-US" sz="2000" b="1" i="1" smtClean="0">
                              <a:latin typeface="Cambria Math" panose="02040503050406030204" pitchFamily="18" charset="0"/>
                            </a:rPr>
                            <m:t>𝑿</m:t>
                          </m:r>
                        </m:e>
                        <m:sup>
                          <m:r>
                            <a:rPr lang="en-US" sz="2000" i="1">
                              <a:latin typeface="Cambria Math" panose="02040503050406030204" pitchFamily="18" charset="0"/>
                            </a:rPr>
                            <m:t>𝑇</m:t>
                          </m:r>
                        </m:sup>
                      </m:sSup>
                      <m:r>
                        <a:rPr lang="en-US" sz="2000" b="1" i="1" smtClean="0">
                          <a:latin typeface="Cambria Math" panose="02040503050406030204" pitchFamily="18" charset="0"/>
                        </a:rPr>
                        <m:t>𝒚</m:t>
                      </m:r>
                    </m:oMath>
                  </m:oMathPara>
                </a14:m>
                <a:endParaRPr lang="en-US" sz="2000">
                  <a:solidFill>
                    <a:schemeClr val="tx1"/>
                  </a:solidFill>
                </a:endParaRPr>
              </a:p>
              <a:p>
                <a:pPr marL="228600" lvl="0" indent="-50800" algn="l">
                  <a:lnSpc>
                    <a:spcPct val="114000"/>
                  </a:lnSpc>
                  <a:spcBef>
                    <a:spcPts val="0"/>
                  </a:spcBef>
                  <a:buNone/>
                </a:pPr>
                <a:endParaRPr lang="en-US" sz="200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5A25C01D-9C27-2B41-24FD-5012BA49F55F}"/>
                  </a:ext>
                </a:extLst>
              </p:cNvPr>
              <p:cNvSpPr txBox="1">
                <a:spLocks noGrp="1" noRot="1" noChangeAspect="1" noMove="1" noResize="1" noEditPoints="1" noAdjustHandles="1" noChangeArrowheads="1" noChangeShapeType="1" noTextEdit="1"/>
              </p:cNvSpPr>
              <p:nvPr>
                <p:ph type="body" idx="1"/>
              </p:nvPr>
            </p:nvSpPr>
            <p:spPr>
              <a:xfrm>
                <a:off x="236632" y="794602"/>
                <a:ext cx="6149189" cy="5763924"/>
              </a:xfrm>
              <a:prstGeom prst="rect">
                <a:avLst/>
              </a:prstGeom>
              <a:blipFill>
                <a:blip r:embed="rId3"/>
                <a:stretch>
                  <a:fillRect r="-793"/>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9583FD6E-708F-E36A-3107-D012C249D5A3}"/>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160CF979-4CD4-A38A-CED9-3DC5A7C6E25A}"/>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26</a:t>
            </a:fld>
            <a:endParaRPr/>
          </a:p>
        </p:txBody>
      </p:sp>
      <mc:AlternateContent xmlns:mc="http://schemas.openxmlformats.org/markup-compatibility/2006" xmlns:a14="http://schemas.microsoft.com/office/drawing/2010/main">
        <mc:Choice Requires="a14">
          <p:sp>
            <p:nvSpPr>
              <p:cNvPr id="2" name="Google Shape;374;p5">
                <a:extLst>
                  <a:ext uri="{FF2B5EF4-FFF2-40B4-BE49-F238E27FC236}">
                    <a16:creationId xmlns:a16="http://schemas.microsoft.com/office/drawing/2014/main" id="{3FD84DCE-C483-E278-BE8F-488751906CB2}"/>
                  </a:ext>
                </a:extLst>
              </p:cNvPr>
              <p:cNvSpPr txBox="1">
                <a:spLocks/>
              </p:cNvSpPr>
              <p:nvPr/>
            </p:nvSpPr>
            <p:spPr>
              <a:xfrm>
                <a:off x="6150990" y="794602"/>
                <a:ext cx="6006693" cy="576392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lnSpc>
                    <a:spcPct val="150000"/>
                  </a:lnSpc>
                  <a:spcBef>
                    <a:spcPts val="0"/>
                  </a:spcBef>
                  <a:buFont typeface="Arial"/>
                  <a:buNone/>
                </a:pPr>
                <a:r>
                  <a:rPr lang="en-US" sz="2000">
                    <a:solidFill>
                      <a:srgbClr val="FF0000"/>
                    </a:solidFill>
                    <a:latin typeface="+mn-lt"/>
                  </a:rPr>
                  <a:t>Lasso – </a:t>
                </a:r>
                <a14:m>
                  <m:oMath xmlns:m="http://schemas.openxmlformats.org/officeDocument/2006/math">
                    <m:sSub>
                      <m:sSubPr>
                        <m:ctrlPr>
                          <a:rPr lang="en-US" sz="2000" i="1" smtClean="0">
                            <a:solidFill>
                              <a:srgbClr val="FF0000"/>
                            </a:solidFill>
                            <a:latin typeface="Cambria Math" panose="02040503050406030204" pitchFamily="18" charset="0"/>
                          </a:rPr>
                        </m:ctrlPr>
                      </m:sSubPr>
                      <m:e>
                        <m:r>
                          <a:rPr lang="en-US" sz="2000" i="1" smtClean="0">
                            <a:solidFill>
                              <a:srgbClr val="FF0000"/>
                            </a:solidFill>
                            <a:latin typeface="Cambria Math" panose="02040503050406030204" pitchFamily="18" charset="0"/>
                          </a:rPr>
                          <m:t>𝐿</m:t>
                        </m:r>
                      </m:e>
                      <m:sub>
                        <m:r>
                          <a:rPr lang="en-US" sz="2000" b="0" i="1" smtClean="0">
                            <a:solidFill>
                              <a:srgbClr val="FF0000"/>
                            </a:solidFill>
                            <a:latin typeface="Cambria Math" panose="02040503050406030204" pitchFamily="18" charset="0"/>
                          </a:rPr>
                          <m:t>1</m:t>
                        </m:r>
                      </m:sub>
                    </m:sSub>
                  </m:oMath>
                </a14:m>
                <a:r>
                  <a:rPr lang="en-US" sz="2000">
                    <a:solidFill>
                      <a:srgbClr val="FF0000"/>
                    </a:solidFill>
                    <a:latin typeface="+mn-lt"/>
                  </a:rPr>
                  <a:t> regularization</a:t>
                </a:r>
                <a:endParaRPr lang="en-US" sz="2000" i="1">
                  <a:solidFill>
                    <a:srgbClr val="FF0000"/>
                  </a:solidFill>
                  <a:latin typeface="Cambria Math" panose="02040503050406030204" pitchFamily="18" charset="0"/>
                </a:endParaRPr>
              </a:p>
              <a:p>
                <a:pPr marL="228600" indent="-50800">
                  <a:lnSpc>
                    <a:spcPct val="100000"/>
                  </a:lnSpc>
                  <a:spcBef>
                    <a:spcPts val="0"/>
                  </a:spcBef>
                  <a:buNone/>
                </a:pPr>
                <a14:m>
                  <m:oMathPara xmlns:m="http://schemas.openxmlformats.org/officeDocument/2006/math">
                    <m:oMathParaPr>
                      <m:jc m:val="centerGroup"/>
                    </m:oMathParaPr>
                    <m:oMath xmlns:m="http://schemas.openxmlformats.org/officeDocument/2006/math">
                      <m:sSub>
                        <m:sSubPr>
                          <m:ctrlPr>
                            <a:rPr lang="en-US" sz="2000" i="1" smtClean="0">
                              <a:latin typeface="Cambria Math" panose="02040503050406030204" pitchFamily="18" charset="0"/>
                            </a:rPr>
                          </m:ctrlPr>
                        </m:sSubPr>
                        <m:e>
                          <m:r>
                            <a:rPr lang="en-US" sz="2000" i="1" smtClean="0">
                              <a:latin typeface="Cambria Math" panose="02040503050406030204" pitchFamily="18" charset="0"/>
                            </a:rPr>
                            <m:t>𝐿</m:t>
                          </m:r>
                        </m:e>
                        <m:sub>
                          <m:r>
                            <a:rPr lang="en-US" sz="2000" i="1" smtClean="0">
                              <a:latin typeface="Cambria Math" panose="02040503050406030204" pitchFamily="18" charset="0"/>
                              <a:ea typeface="Cambria Math" panose="02040503050406030204" pitchFamily="18" charset="0"/>
                            </a:rPr>
                            <m:t>𝜆</m:t>
                          </m:r>
                        </m:sub>
                      </m:sSub>
                      <m:d>
                        <m:dPr>
                          <m:ctrlPr>
                            <a:rPr lang="en-US" sz="2000" i="1" smtClean="0">
                              <a:latin typeface="Cambria Math" panose="02040503050406030204" pitchFamily="18" charset="0"/>
                            </a:rPr>
                          </m:ctrlPr>
                        </m:dPr>
                        <m:e>
                          <m:r>
                            <a:rPr lang="en-US" sz="2000" b="1" i="1" smtClean="0">
                              <a:latin typeface="Cambria Math" panose="02040503050406030204" pitchFamily="18" charset="0"/>
                            </a:rPr>
                            <m:t>𝒘</m:t>
                          </m:r>
                        </m:e>
                      </m:d>
                      <m:r>
                        <a:rPr lang="en-US" sz="200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m:t>
                          </m:r>
                          <m:r>
                            <m:rPr>
                              <m:brk m:alnAt="23"/>
                            </m:rPr>
                            <a:rPr lang="en-US" sz="2000" i="1">
                              <a:latin typeface="Cambria Math" panose="02040503050406030204" pitchFamily="18" charset="0"/>
                            </a:rPr>
                            <m:t>1</m:t>
                          </m:r>
                        </m:sub>
                        <m:sup>
                          <m:r>
                            <a:rPr lang="en-US" sz="2000" i="1">
                              <a:latin typeface="Cambria Math" panose="02040503050406030204" pitchFamily="18" charset="0"/>
                            </a:rPr>
                            <m:t>𝑁</m:t>
                          </m:r>
                        </m:sup>
                        <m:e>
                          <m:sSup>
                            <m:sSupPr>
                              <m:ctrlPr>
                                <a:rPr lang="en-US" sz="2000" i="1">
                                  <a:latin typeface="Cambria Math" panose="02040503050406030204" pitchFamily="18" charset="0"/>
                                </a:rPr>
                              </m:ctrlPr>
                            </m:sSupPr>
                            <m:e>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p>
                                  </m:sSup>
                                  <m:r>
                                    <a:rPr lang="en-US" sz="2000" i="1">
                                      <a:latin typeface="Cambria Math" panose="02040503050406030204" pitchFamily="18" charset="0"/>
                                    </a:rPr>
                                    <m:t>−</m:t>
                                  </m:r>
                                  <m:r>
                                    <a:rPr lang="en-US" sz="2000" i="1">
                                      <a:latin typeface="Cambria Math" panose="02040503050406030204" pitchFamily="18" charset="0"/>
                                    </a:rPr>
                                    <m:t>𝑓</m:t>
                                  </m:r>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b="1" i="1">
                                          <a:latin typeface="Cambria Math" panose="02040503050406030204" pitchFamily="18" charset="0"/>
                                        </a:rPr>
                                        <m:t>𝒙</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r>
                                    <a:rPr lang="en-US" sz="2000" i="1">
                                      <a:latin typeface="Cambria Math" panose="02040503050406030204" pitchFamily="18" charset="0"/>
                                    </a:rPr>
                                    <m:t>;</m:t>
                                  </m:r>
                                  <m:r>
                                    <a:rPr lang="en-US" sz="2000" b="1" i="1" smtClean="0">
                                      <a:latin typeface="Cambria Math" panose="02040503050406030204" pitchFamily="18" charset="0"/>
                                    </a:rPr>
                                    <m:t>𝒘</m:t>
                                  </m:r>
                                  <m:r>
                                    <a:rPr lang="en-US" sz="2000" i="1">
                                      <a:latin typeface="Cambria Math" panose="02040503050406030204" pitchFamily="18" charset="0"/>
                                    </a:rPr>
                                    <m:t>)</m:t>
                                  </m:r>
                                </m:e>
                              </m:d>
                            </m:e>
                            <m:sup>
                              <m:r>
                                <a:rPr lang="en-US" sz="2000" i="1">
                                  <a:latin typeface="Cambria Math" panose="02040503050406030204" pitchFamily="18" charset="0"/>
                                </a:rPr>
                                <m:t>2</m:t>
                              </m:r>
                            </m:sup>
                          </m:sSup>
                        </m:e>
                      </m:nary>
                      <m:r>
                        <a:rPr lang="en-US" sz="2000" i="1" smtClean="0">
                          <a:latin typeface="Cambria Math" panose="02040503050406030204" pitchFamily="18" charset="0"/>
                        </a:rPr>
                        <m:t>+</m:t>
                      </m:r>
                      <m:r>
                        <a:rPr lang="en-US" sz="2000" i="1" smtClean="0">
                          <a:solidFill>
                            <a:srgbClr val="FF0000"/>
                          </a:solidFill>
                          <a:latin typeface="Cambria Math" panose="02040503050406030204" pitchFamily="18" charset="0"/>
                          <a:ea typeface="Cambria Math" panose="02040503050406030204" pitchFamily="18" charset="0"/>
                        </a:rPr>
                        <m:t>𝜆</m:t>
                      </m:r>
                      <m:nary>
                        <m:naryPr>
                          <m:chr m:val="∑"/>
                          <m:ctrlPr>
                            <a:rPr lang="en-US" sz="2000" i="1">
                              <a:solidFill>
                                <a:srgbClr val="FF0000"/>
                              </a:solidFill>
                              <a:latin typeface="Cambria Math" panose="02040503050406030204" pitchFamily="18" charset="0"/>
                            </a:rPr>
                          </m:ctrlPr>
                        </m:naryPr>
                        <m:sub>
                          <m:r>
                            <a:rPr lang="en-US" sz="2000" i="1" smtClean="0">
                              <a:solidFill>
                                <a:srgbClr val="FF0000"/>
                              </a:solidFill>
                              <a:latin typeface="Cambria Math" panose="02040503050406030204" pitchFamily="18" charset="0"/>
                            </a:rPr>
                            <m:t>𝑘</m:t>
                          </m:r>
                          <m:r>
                            <a:rPr lang="en-US" sz="2000" i="1">
                              <a:solidFill>
                                <a:srgbClr val="FF0000"/>
                              </a:solidFill>
                              <a:latin typeface="Cambria Math" panose="02040503050406030204" pitchFamily="18" charset="0"/>
                            </a:rPr>
                            <m:t>=</m:t>
                          </m:r>
                          <m:r>
                            <m:rPr>
                              <m:brk m:alnAt="23"/>
                            </m:rPr>
                            <a:rPr lang="en-US" sz="2000" i="1">
                              <a:solidFill>
                                <a:srgbClr val="FF0000"/>
                              </a:solidFill>
                              <a:latin typeface="Cambria Math" panose="02040503050406030204" pitchFamily="18" charset="0"/>
                            </a:rPr>
                            <m:t>1</m:t>
                          </m:r>
                        </m:sub>
                        <m:sup>
                          <m:r>
                            <a:rPr lang="en-US" sz="2000" i="1" smtClean="0">
                              <a:solidFill>
                                <a:srgbClr val="FF0000"/>
                              </a:solidFill>
                              <a:latin typeface="Cambria Math" panose="02040503050406030204" pitchFamily="18" charset="0"/>
                            </a:rPr>
                            <m:t>𝐷</m:t>
                          </m:r>
                        </m:sup>
                        <m:e>
                          <m:d>
                            <m:dPr>
                              <m:begChr m:val="|"/>
                              <m:endChr m:val="|"/>
                              <m:ctrlPr>
                                <a:rPr lang="en-US" sz="2000" i="1">
                                  <a:solidFill>
                                    <a:srgbClr val="FF0000"/>
                                  </a:solidFill>
                                  <a:latin typeface="Cambria Math" panose="02040503050406030204" pitchFamily="18" charset="0"/>
                                </a:rPr>
                              </m:ctrlPr>
                            </m:dPr>
                            <m:e>
                              <m:sSub>
                                <m:sSubPr>
                                  <m:ctrlPr>
                                    <a:rPr lang="en-US" sz="2000" i="1">
                                      <a:solidFill>
                                        <a:srgbClr val="FF0000"/>
                                      </a:solidFill>
                                      <a:latin typeface="Cambria Math" panose="02040503050406030204" pitchFamily="18" charset="0"/>
                                    </a:rPr>
                                  </m:ctrlPr>
                                </m:sSubPr>
                                <m:e>
                                  <m:r>
                                    <a:rPr lang="en-US" sz="2000" i="1">
                                      <a:solidFill>
                                        <a:srgbClr val="FF0000"/>
                                      </a:solidFill>
                                      <a:latin typeface="Cambria Math" panose="02040503050406030204" pitchFamily="18" charset="0"/>
                                    </a:rPr>
                                    <m:t>𝑤</m:t>
                                  </m:r>
                                </m:e>
                                <m:sub>
                                  <m:r>
                                    <a:rPr lang="en-US" sz="2000" i="1">
                                      <a:solidFill>
                                        <a:srgbClr val="FF0000"/>
                                      </a:solidFill>
                                      <a:latin typeface="Cambria Math" panose="02040503050406030204" pitchFamily="18" charset="0"/>
                                    </a:rPr>
                                    <m:t>𝑘</m:t>
                                  </m:r>
                                </m:sub>
                              </m:sSub>
                            </m:e>
                          </m:d>
                        </m:e>
                      </m:nary>
                    </m:oMath>
                  </m:oMathPara>
                </a14:m>
                <a:endParaRPr lang="en-US" sz="2000">
                  <a:latin typeface="+mn-lt"/>
                </a:endParaRPr>
              </a:p>
              <a:p>
                <a:pPr marL="228600" indent="-50800" algn="l">
                  <a:lnSpc>
                    <a:spcPct val="150000"/>
                  </a:lnSpc>
                  <a:spcBef>
                    <a:spcPts val="0"/>
                  </a:spcBef>
                  <a:buNone/>
                </a:pP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i="1" smtClean="0">
                            <a:solidFill>
                              <a:schemeClr val="tx1"/>
                            </a:solidFill>
                            <a:latin typeface="Cambria Math" panose="02040503050406030204" pitchFamily="18" charset="0"/>
                          </a:rPr>
                          <m:t>𝐿</m:t>
                        </m:r>
                      </m:e>
                      <m:sub>
                        <m:r>
                          <a:rPr lang="en-US" sz="2000" b="0" i="1" smtClean="0">
                            <a:solidFill>
                              <a:schemeClr val="tx1"/>
                            </a:solidFill>
                            <a:latin typeface="Cambria Math" panose="02040503050406030204" pitchFamily="18" charset="0"/>
                          </a:rPr>
                          <m:t>1</m:t>
                        </m:r>
                      </m:sub>
                    </m:sSub>
                  </m:oMath>
                </a14:m>
                <a:r>
                  <a:rPr lang="en-US" sz="2000">
                    <a:solidFill>
                      <a:schemeClr val="tx1"/>
                    </a:solidFill>
                    <a:latin typeface="+mn-lt"/>
                  </a:rPr>
                  <a:t> regularization không có lời giải dạng đóng vì có thành phần tính giá trị tuyệt đối </a:t>
                </a:r>
                <a14:m>
                  <m:oMath xmlns:m="http://schemas.openxmlformats.org/officeDocument/2006/math">
                    <m:d>
                      <m:dPr>
                        <m:begChr m:val="|"/>
                        <m:endChr m:val="|"/>
                        <m:ctrlPr>
                          <a:rPr lang="en-US" sz="2000" i="1">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𝑘</m:t>
                            </m:r>
                          </m:sub>
                        </m:sSub>
                      </m:e>
                    </m:d>
                  </m:oMath>
                </a14:m>
                <a:r>
                  <a:rPr lang="en-US" sz="2000">
                    <a:solidFill>
                      <a:schemeClr val="tx1"/>
                    </a:solidFill>
                  </a:rPr>
                  <a:t>. </a:t>
                </a:r>
              </a:p>
              <a:p>
                <a:pPr marL="228600" indent="-50800" algn="l">
                  <a:lnSpc>
                    <a:spcPct val="150000"/>
                  </a:lnSpc>
                  <a:spcBef>
                    <a:spcPts val="0"/>
                  </a:spcBef>
                  <a:buNone/>
                </a:pPr>
                <a:r>
                  <a:rPr lang="en-US" sz="2000"/>
                  <a:t>Lasso có thể đưa trọng số </a:t>
                </a:r>
                <a14:m>
                  <m:oMath xmlns:m="http://schemas.openxmlformats.org/officeDocument/2006/math">
                    <m:sSub>
                      <m:sSubPr>
                        <m:ctrlPr>
                          <a:rPr lang="en-US" sz="2000" i="1" smtClean="0">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𝑘</m:t>
                        </m:r>
                      </m:sub>
                    </m:sSub>
                  </m:oMath>
                </a14:m>
                <a:r>
                  <a:rPr lang="en-US" sz="2000">
                    <a:solidFill>
                      <a:schemeClr val="tx1"/>
                    </a:solidFill>
                  </a:rPr>
                  <a:t> của một số đặc trưng </a:t>
                </a:r>
                <a14:m>
                  <m:oMath xmlns:m="http://schemas.openxmlformats.org/officeDocument/2006/math">
                    <m:sSub>
                      <m:sSubPr>
                        <m:ctrlPr>
                          <a:rPr lang="en-US" sz="2000" i="1">
                            <a:latin typeface="Cambria Math" panose="02040503050406030204" pitchFamily="18" charset="0"/>
                          </a:rPr>
                        </m:ctrlPr>
                      </m:sSubPr>
                      <m:e>
                        <m:r>
                          <a:rPr lang="en-US" sz="2000" b="0" i="1" smtClean="0">
                            <a:latin typeface="Cambria Math" panose="02040503050406030204" pitchFamily="18" charset="0"/>
                          </a:rPr>
                          <m:t>𝑥</m:t>
                        </m:r>
                      </m:e>
                      <m:sub>
                        <m:r>
                          <a:rPr lang="en-US" sz="2000" i="1">
                            <a:latin typeface="Cambria Math" panose="02040503050406030204" pitchFamily="18" charset="0"/>
                          </a:rPr>
                          <m:t>𝑘</m:t>
                        </m:r>
                      </m:sub>
                    </m:sSub>
                  </m:oMath>
                </a14:m>
                <a:r>
                  <a:rPr lang="en-US" sz="2000">
                    <a:solidFill>
                      <a:schemeClr val="tx1"/>
                    </a:solidFill>
                  </a:rPr>
                  <a:t> về giá trị 0. Ta có mô hình đơn giản hơn, loại bỏ đi những đặc trưng không cần thiết.</a:t>
                </a:r>
              </a:p>
              <a:p>
                <a:pPr marL="228600" indent="-50800" algn="l">
                  <a:lnSpc>
                    <a:spcPct val="114000"/>
                  </a:lnSpc>
                  <a:spcBef>
                    <a:spcPts val="0"/>
                  </a:spcBef>
                  <a:buFont typeface="Arial"/>
                  <a:buNone/>
                </a:pPr>
                <a:endParaRPr lang="en-US" sz="2000"/>
              </a:p>
              <a:p>
                <a:pPr marL="228600" indent="-50800" algn="l">
                  <a:lnSpc>
                    <a:spcPct val="114000"/>
                  </a:lnSpc>
                  <a:spcBef>
                    <a:spcPts val="0"/>
                  </a:spcBef>
                  <a:buFont typeface="Arial"/>
                  <a:buNone/>
                </a:pPr>
                <a:endParaRPr lang="en-US" sz="2400" dirty="0"/>
              </a:p>
            </p:txBody>
          </p:sp>
        </mc:Choice>
        <mc:Fallback xmlns="">
          <p:sp>
            <p:nvSpPr>
              <p:cNvPr id="2" name="Google Shape;374;p5">
                <a:extLst>
                  <a:ext uri="{FF2B5EF4-FFF2-40B4-BE49-F238E27FC236}">
                    <a16:creationId xmlns:a16="http://schemas.microsoft.com/office/drawing/2014/main" id="{3FD84DCE-C483-E278-BE8F-488751906CB2}"/>
                  </a:ext>
                </a:extLst>
              </p:cNvPr>
              <p:cNvSpPr txBox="1">
                <a:spLocks noRot="1" noChangeAspect="1" noMove="1" noResize="1" noEditPoints="1" noAdjustHandles="1" noChangeArrowheads="1" noChangeShapeType="1" noTextEdit="1"/>
              </p:cNvSpPr>
              <p:nvPr/>
            </p:nvSpPr>
            <p:spPr>
              <a:xfrm>
                <a:off x="6150990" y="794602"/>
                <a:ext cx="6006693" cy="5763924"/>
              </a:xfrm>
              <a:prstGeom prst="rect">
                <a:avLst/>
              </a:prstGeom>
              <a:blipFill>
                <a:blip r:embed="rId4"/>
                <a:stretch>
                  <a:fillRect r="-2132"/>
                </a:stretch>
              </a:blipFill>
              <a:ln>
                <a:noFill/>
              </a:ln>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id="{ECA542F0-0C3D-5E60-4F05-E3D22BA40592}"/>
              </a:ext>
            </a:extLst>
          </p:cNvPr>
          <p:cNvCxnSpPr>
            <a:cxnSpLocks/>
          </p:cNvCxnSpPr>
          <p:nvPr/>
        </p:nvCxnSpPr>
        <p:spPr>
          <a:xfrm>
            <a:off x="6337772" y="794602"/>
            <a:ext cx="0" cy="6055442"/>
          </a:xfrm>
          <a:prstGeom prst="line">
            <a:avLst/>
          </a:prstGeom>
          <a:ln>
            <a:prstDash val="sysDot"/>
          </a:ln>
        </p:spPr>
        <p:style>
          <a:lnRef idx="1">
            <a:schemeClr val="dk1"/>
          </a:lnRef>
          <a:fillRef idx="0">
            <a:schemeClr val="dk1"/>
          </a:fillRef>
          <a:effectRef idx="0">
            <a:schemeClr val="dk1"/>
          </a:effectRef>
          <a:fontRef idx="minor">
            <a:schemeClr val="tx1"/>
          </a:fontRef>
        </p:style>
      </p:cxnSp>
      <p:pic>
        <p:nvPicPr>
          <p:cNvPr id="1028" name="Picture 4">
            <a:extLst>
              <a:ext uri="{FF2B5EF4-FFF2-40B4-BE49-F238E27FC236}">
                <a16:creationId xmlns:a16="http://schemas.microsoft.com/office/drawing/2014/main" id="{0FAE3FA0-796B-33FE-3199-C39D6E3C123C}"/>
              </a:ext>
            </a:extLst>
          </p:cNvPr>
          <p:cNvPicPr>
            <a:picLocks noChangeAspect="1" noChangeArrowheads="1"/>
          </p:cNvPicPr>
          <p:nvPr/>
        </p:nvPicPr>
        <p:blipFill>
          <a:blip r:embed="rId5"/>
          <a:srcRect/>
          <a:stretch/>
        </p:blipFill>
        <p:spPr bwMode="auto">
          <a:xfrm>
            <a:off x="6918653" y="4351549"/>
            <a:ext cx="1832551" cy="233163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F7AEEC74-40C0-7C7D-4150-97D27D7E904D}"/>
              </a:ext>
            </a:extLst>
          </p:cNvPr>
          <p:cNvPicPr>
            <a:picLocks noChangeAspect="1" noChangeArrowheads="1"/>
          </p:cNvPicPr>
          <p:nvPr/>
        </p:nvPicPr>
        <p:blipFill>
          <a:blip r:embed="rId6"/>
          <a:srcRect/>
          <a:stretch/>
        </p:blipFill>
        <p:spPr bwMode="auto">
          <a:xfrm>
            <a:off x="3961256" y="4143990"/>
            <a:ext cx="1766875" cy="2331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0474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4">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0" end="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3" end="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CA21ACBC-B447-4D47-C249-98320EE8939A}"/>
            </a:ext>
          </a:extLst>
        </p:cNvPr>
        <p:cNvGrpSpPr/>
        <p:nvPr/>
      </p:nvGrpSpPr>
      <p:grpSpPr>
        <a:xfrm>
          <a:off x="0" y="0"/>
          <a:ext cx="0" cy="0"/>
          <a:chOff x="0" y="0"/>
          <a:chExt cx="0" cy="0"/>
        </a:xfrm>
      </p:grpSpPr>
      <p:sp>
        <p:nvSpPr>
          <p:cNvPr id="374" name="Google Shape;374;p5">
            <a:extLst>
              <a:ext uri="{FF2B5EF4-FFF2-40B4-BE49-F238E27FC236}">
                <a16:creationId xmlns:a16="http://schemas.microsoft.com/office/drawing/2014/main" id="{5C1F40DC-9E69-F12C-7549-54C2067B0A13}"/>
              </a:ext>
            </a:extLst>
          </p:cNvPr>
          <p:cNvSpPr txBox="1">
            <a:spLocks noGrp="1"/>
          </p:cNvSpPr>
          <p:nvPr>
            <p:ph type="body" idx="1"/>
          </p:nvPr>
        </p:nvSpPr>
        <p:spPr>
          <a:xfrm>
            <a:off x="408023" y="968050"/>
            <a:ext cx="6820091" cy="5715129"/>
          </a:xfrm>
          <a:prstGeom prst="rect">
            <a:avLst/>
          </a:prstGeom>
          <a:noFill/>
          <a:ln>
            <a:noFill/>
          </a:ln>
        </p:spPr>
        <p:txBody>
          <a:bodyPr spcFirstLastPara="1" wrap="square" lIns="91425" tIns="45700" rIns="91425" bIns="45700" anchor="t" anchorCtr="0">
            <a:normAutofit/>
          </a:bodyPr>
          <a:lstStyle/>
          <a:p>
            <a:pPr marL="177800" indent="0">
              <a:spcBef>
                <a:spcPts val="0"/>
              </a:spcBef>
              <a:buNone/>
            </a:pPr>
            <a:endParaRPr lang="en-US" sz="2000" dirty="0"/>
          </a:p>
          <a:p>
            <a:pPr marL="228600" indent="-50800">
              <a:spcBef>
                <a:spcPts val="0"/>
              </a:spcBef>
              <a:buNone/>
            </a:pPr>
            <a:endParaRPr lang="en-US" sz="2000" dirty="0"/>
          </a:p>
          <a:p>
            <a:pPr marL="228600" lvl="0" indent="-50800">
              <a:spcBef>
                <a:spcPts val="0"/>
              </a:spcBef>
              <a:buNone/>
            </a:pPr>
            <a:endParaRPr lang="en-US" sz="2000" dirty="0"/>
          </a:p>
          <a:p>
            <a:pPr marL="228600" indent="-50800">
              <a:spcBef>
                <a:spcPts val="0"/>
              </a:spcBef>
              <a:buNone/>
            </a:pPr>
            <a:endParaRPr lang="en-US" sz="2000" dirty="0"/>
          </a:p>
        </p:txBody>
      </p:sp>
      <p:sp>
        <p:nvSpPr>
          <p:cNvPr id="375" name="Google Shape;375;p5">
            <a:extLst>
              <a:ext uri="{FF2B5EF4-FFF2-40B4-BE49-F238E27FC236}">
                <a16:creationId xmlns:a16="http://schemas.microsoft.com/office/drawing/2014/main" id="{FF2A4EC3-EE37-3D0B-FD02-6BF5CE4A13CF}"/>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82757B57-6151-A7FF-EC8D-2DB0C9BEA050}"/>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27</a:t>
            </a:fld>
            <a:endParaRPr/>
          </a:p>
        </p:txBody>
      </p:sp>
      <p:sp>
        <p:nvSpPr>
          <p:cNvPr id="6" name="Google Shape;373;p5">
            <a:extLst>
              <a:ext uri="{FF2B5EF4-FFF2-40B4-BE49-F238E27FC236}">
                <a16:creationId xmlns:a16="http://schemas.microsoft.com/office/drawing/2014/main" id="{43605BD5-83BE-9976-C64D-FF98C28C8C6F}"/>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đa thức – Quá khớp</a:t>
            </a:r>
            <a:endParaRPr dirty="0"/>
          </a:p>
        </p:txBody>
      </p:sp>
      <p:sp>
        <p:nvSpPr>
          <p:cNvPr id="9" name="Google Shape;374;p5">
            <a:extLst>
              <a:ext uri="{FF2B5EF4-FFF2-40B4-BE49-F238E27FC236}">
                <a16:creationId xmlns:a16="http://schemas.microsoft.com/office/drawing/2014/main" id="{0A87C82D-29B4-A80D-2DC4-85C77F3D3FBC}"/>
              </a:ext>
            </a:extLst>
          </p:cNvPr>
          <p:cNvSpPr txBox="1">
            <a:spLocks/>
          </p:cNvSpPr>
          <p:nvPr/>
        </p:nvSpPr>
        <p:spPr>
          <a:xfrm>
            <a:off x="375553" y="1240235"/>
            <a:ext cx="7010403" cy="4327808"/>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nSpc>
                <a:spcPts val="1425"/>
              </a:lnSpc>
              <a:buNone/>
            </a:pPr>
            <a:r>
              <a:rPr lang="en-US" sz="1100">
                <a:solidFill>
                  <a:srgbClr val="CD3131"/>
                </a:solidFill>
                <a:latin typeface="Consolas" panose="020B0609020204030204" pitchFamily="49" charset="0"/>
              </a:rPr>
              <a:t>--</a:t>
            </a:r>
            <a:r>
              <a:rPr lang="en-US" sz="1100">
                <a:solidFill>
                  <a:srgbClr val="000000"/>
                </a:solidFill>
                <a:latin typeface="Consolas" panose="020B0609020204030204" pitchFamily="49" charset="0"/>
              </a:rPr>
              <a:t>-Polynomial Regression degree = </a:t>
            </a:r>
            <a:r>
              <a:rPr lang="en-US" sz="1100">
                <a:solidFill>
                  <a:srgbClr val="098658"/>
                </a:solidFill>
                <a:latin typeface="Consolas" panose="020B0609020204030204" pitchFamily="49" charset="0"/>
              </a:rPr>
              <a:t>7</a:t>
            </a:r>
            <a:r>
              <a:rPr lang="en-US" sz="1100">
                <a:solidFill>
                  <a:srgbClr val="CD3131"/>
                </a:solidFill>
                <a:latin typeface="Consolas" panose="020B0609020204030204" pitchFamily="49" charset="0"/>
              </a:rPr>
              <a:t>--</a:t>
            </a:r>
            <a:r>
              <a:rPr lang="en-US" sz="1100">
                <a:solidFill>
                  <a:srgbClr val="000000"/>
                </a:solidFill>
                <a:latin typeface="Consolas" panose="020B0609020204030204" pitchFamily="49" charset="0"/>
              </a:rPr>
              <a:t>-</a:t>
            </a:r>
          </a:p>
          <a:p>
            <a:pPr marL="50800" indent="0">
              <a:lnSpc>
                <a:spcPts val="1425"/>
              </a:lnSpc>
              <a:buNone/>
            </a:pPr>
            <a:r>
              <a:rPr lang="en-US" sz="1100">
                <a:solidFill>
                  <a:srgbClr val="000000"/>
                </a:solidFill>
                <a:latin typeface="Consolas" panose="020B0609020204030204" pitchFamily="49" charset="0"/>
              </a:rPr>
              <a:t>[</a:t>
            </a:r>
            <a:r>
              <a:rPr lang="en-US" sz="1100">
                <a:solidFill>
                  <a:srgbClr val="098658"/>
                </a:solidFill>
                <a:latin typeface="Consolas" panose="020B0609020204030204" pitchFamily="49" charset="0"/>
              </a:rPr>
              <a:t>38.06987101</a:t>
            </a:r>
            <a:r>
              <a:rPr lang="en-US" sz="1100">
                <a:solidFill>
                  <a:srgbClr val="000000"/>
                </a:solidFill>
                <a:latin typeface="Consolas" panose="020B0609020204030204" pitchFamily="49" charset="0"/>
              </a:rPr>
              <a:t>] [[ -</a:t>
            </a:r>
            <a:r>
              <a:rPr lang="en-US" sz="1100">
                <a:solidFill>
                  <a:srgbClr val="098658"/>
                </a:solidFill>
                <a:latin typeface="Consolas" panose="020B0609020204030204" pitchFamily="49" charset="0"/>
              </a:rPr>
              <a:t>399.60873893</a:t>
            </a: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1364.69579488</a:t>
            </a: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2093.21939536</a:t>
            </a: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1665.82047801</a:t>
            </a:r>
            <a:endParaRPr lang="en-US" sz="1100">
              <a:solidFill>
                <a:srgbClr val="000000"/>
              </a:solidFill>
              <a:latin typeface="Consolas" panose="020B0609020204030204" pitchFamily="49" charset="0"/>
            </a:endParaRPr>
          </a:p>
          <a:p>
            <a:pPr marL="50800" indent="0">
              <a:lnSpc>
                <a:spcPts val="1425"/>
              </a:lnSpc>
              <a:buNone/>
            </a:pP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716.24860925</a:t>
            </a: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158.03695712</a:t>
            </a:r>
            <a:r>
              <a:rPr lang="en-US" sz="1100">
                <a:solidFill>
                  <a:srgbClr val="000000"/>
                </a:solidFill>
                <a:latin typeface="Consolas" panose="020B0609020204030204" pitchFamily="49" charset="0"/>
              </a:rPr>
              <a:t>   -</a:t>
            </a:r>
            <a:r>
              <a:rPr lang="en-US" sz="1100">
                <a:solidFill>
                  <a:srgbClr val="098658"/>
                </a:solidFill>
                <a:latin typeface="Consolas" panose="020B0609020204030204" pitchFamily="49" charset="0"/>
              </a:rPr>
              <a:t>14.0390417</a:t>
            </a:r>
            <a:r>
              <a:rPr lang="en-US" sz="1100">
                <a:solidFill>
                  <a:srgbClr val="000000"/>
                </a:solidFill>
                <a:latin typeface="Consolas" panose="020B0609020204030204" pitchFamily="49" charset="0"/>
              </a:rPr>
              <a:t> ]]</a:t>
            </a:r>
          </a:p>
          <a:p>
            <a:pPr marL="50800" indent="0">
              <a:lnSpc>
                <a:spcPts val="1425"/>
              </a:lnSpc>
              <a:buNone/>
            </a:pPr>
            <a:r>
              <a:rPr lang="en-US" sz="1100">
                <a:solidFill>
                  <a:srgbClr val="000000"/>
                </a:solidFill>
                <a:latin typeface="Consolas" panose="020B0609020204030204" pitchFamily="49" charset="0"/>
              </a:rPr>
              <a:t>Training Loss:  </a:t>
            </a:r>
            <a:r>
              <a:rPr lang="en-US" sz="1100">
                <a:solidFill>
                  <a:srgbClr val="098658"/>
                </a:solidFill>
                <a:latin typeface="Consolas" panose="020B0609020204030204" pitchFamily="49" charset="0"/>
              </a:rPr>
              <a:t>0.06322418953671403</a:t>
            </a:r>
            <a:endParaRPr lang="en-US" sz="1100">
              <a:solidFill>
                <a:srgbClr val="000000"/>
              </a:solidFill>
              <a:latin typeface="Consolas" panose="020B0609020204030204" pitchFamily="49" charset="0"/>
            </a:endParaRPr>
          </a:p>
          <a:p>
            <a:pPr marL="50800" indent="0">
              <a:lnSpc>
                <a:spcPts val="1425"/>
              </a:lnSpc>
              <a:buNone/>
            </a:pPr>
            <a:r>
              <a:rPr lang="en-US" sz="1100">
                <a:solidFill>
                  <a:srgbClr val="000000"/>
                </a:solidFill>
                <a:latin typeface="Consolas" panose="020B0609020204030204" pitchFamily="49" charset="0"/>
              </a:rPr>
              <a:t>Validation Loss:  </a:t>
            </a:r>
            <a:r>
              <a:rPr lang="en-US" sz="1100">
                <a:solidFill>
                  <a:srgbClr val="098658"/>
                </a:solidFill>
                <a:latin typeface="Consolas" panose="020B0609020204030204" pitchFamily="49" charset="0"/>
              </a:rPr>
              <a:t>5.9575569104420065</a:t>
            </a:r>
          </a:p>
          <a:p>
            <a:pPr marL="50800" indent="0">
              <a:lnSpc>
                <a:spcPts val="1425"/>
              </a:lnSpc>
              <a:buNone/>
            </a:pPr>
            <a:endParaRPr lang="en-US" sz="1100">
              <a:solidFill>
                <a:srgbClr val="098658"/>
              </a:solidFill>
              <a:latin typeface="Consolas" panose="020B0609020204030204" pitchFamily="49" charset="0"/>
            </a:endParaRPr>
          </a:p>
          <a:p>
            <a:pPr marL="50800" indent="0">
              <a:lnSpc>
                <a:spcPts val="1425"/>
              </a:lnSpc>
              <a:buNone/>
            </a:pPr>
            <a:endParaRPr lang="en-US" sz="1100">
              <a:solidFill>
                <a:srgbClr val="000000"/>
              </a:solidFill>
              <a:latin typeface="Consolas" panose="020B0609020204030204" pitchFamily="49" charset="0"/>
            </a:endParaRPr>
          </a:p>
          <a:p>
            <a:pPr marL="50800" indent="0">
              <a:lnSpc>
                <a:spcPts val="1425"/>
              </a:lnSpc>
              <a:buNone/>
            </a:pP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000FF"/>
                </a:solidFill>
                <a:latin typeface="Lucida Sans Unicode" panose="020B0602030504020204" pitchFamily="34" charset="0"/>
                <a:cs typeface="Lucida Sans Unicode" panose="020B0602030504020204" pitchFamily="34" charset="0"/>
              </a:rPr>
              <a:t>lambda</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0</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38.06839355</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399.5931998</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1364.64294788</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2093.13814505</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1665.75551427</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716.22051288</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158.03071754</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14.03848365</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000FF"/>
                </a:solidFill>
                <a:latin typeface="Lucida Sans Unicode" panose="020B0602030504020204" pitchFamily="34" charset="0"/>
                <a:cs typeface="Lucida Sans Unicode" panose="020B0602030504020204" pitchFamily="34" charset="0"/>
              </a:rPr>
              <a:t>lambda</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1e-05</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0.07987999</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0.09370931</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6.14945012</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4.77478402</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3.78021829</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5.75140457</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2.28394658</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0.29814782</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000FF"/>
                </a:solidFill>
                <a:latin typeface="Lucida Sans Unicode" panose="020B0602030504020204" pitchFamily="34" charset="0"/>
                <a:cs typeface="Lucida Sans Unicode" panose="020B0602030504020204" pitchFamily="34" charset="0"/>
              </a:rPr>
              <a:t>lambda</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1000</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0.96643294</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0.00141423</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0.00266913</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0.00442294</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0.00683627</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0.00931761</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0.00896911</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0.00359498</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000FF"/>
                </a:solidFill>
                <a:latin typeface="Lucida Sans Unicode" panose="020B0602030504020204" pitchFamily="34" charset="0"/>
                <a:cs typeface="Lucida Sans Unicode" panose="020B0602030504020204" pitchFamily="34" charset="0"/>
              </a:rPr>
              <a:t>lambda</a:t>
            </a:r>
            <a:r>
              <a:rPr lang="en-US" sz="1100">
                <a:solidFill>
                  <a:srgbClr val="000000"/>
                </a:solidFill>
                <a:latin typeface="Lucida Sans Unicode" panose="020B0602030504020204" pitchFamily="34" charset="0"/>
                <a:cs typeface="Lucida Sans Unicode" panose="020B0602030504020204" pitchFamily="34" charset="0"/>
              </a:rPr>
              <a:t> = </a:t>
            </a:r>
            <a:r>
              <a:rPr lang="en-US" sz="1100">
                <a:solidFill>
                  <a:srgbClr val="098658"/>
                </a:solidFill>
                <a:latin typeface="Lucida Sans Unicode" panose="020B0602030504020204" pitchFamily="34" charset="0"/>
                <a:cs typeface="Lucida Sans Unicode" panose="020B0602030504020204" pitchFamily="34" charset="0"/>
              </a:rPr>
              <a:t>10000000000</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CD3131"/>
                </a:solidFill>
                <a:latin typeface="Lucida Sans Unicode" panose="020B0602030504020204" pitchFamily="34" charset="0"/>
                <a:cs typeface="Lucida Sans Unicode" panose="020B0602030504020204" pitchFamily="34" charset="0"/>
              </a:rPr>
              <a:t>--</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a:t>
            </a:r>
            <a:r>
              <a:rPr lang="en-US" sz="1100">
                <a:solidFill>
                  <a:srgbClr val="098658"/>
                </a:solidFill>
                <a:latin typeface="Lucida Sans Unicode" panose="020B0602030504020204" pitchFamily="34" charset="0"/>
                <a:cs typeface="Lucida Sans Unicode" panose="020B0602030504020204" pitchFamily="34" charset="0"/>
              </a:rPr>
              <a:t>1.50446301</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6.07278017e-10</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1.77351966e-09</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4.72471362e-09</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1.25448975e-08</a:t>
            </a:r>
            <a:endParaRPr lang="en-US" sz="1100">
              <a:solidFill>
                <a:srgbClr val="000000"/>
              </a:solidFill>
              <a:latin typeface="Lucida Sans Unicode" panose="020B0602030504020204" pitchFamily="34" charset="0"/>
              <a:cs typeface="Lucida Sans Unicode" panose="020B0602030504020204" pitchFamily="34" charset="0"/>
            </a:endParaRPr>
          </a:p>
          <a:p>
            <a:pPr marL="50800" indent="0">
              <a:lnSpc>
                <a:spcPts val="1425"/>
              </a:lnSpc>
              <a:buNone/>
            </a:pP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3.35844395e-08</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9.07463757e-08</a:t>
            </a:r>
            <a:r>
              <a:rPr lang="en-US" sz="1100">
                <a:solidFill>
                  <a:srgbClr val="000000"/>
                </a:solidFill>
                <a:latin typeface="Lucida Sans Unicode" panose="020B0602030504020204" pitchFamily="34" charset="0"/>
                <a:cs typeface="Lucida Sans Unicode" panose="020B0602030504020204" pitchFamily="34" charset="0"/>
              </a:rPr>
              <a:t> </a:t>
            </a:r>
            <a:r>
              <a:rPr lang="en-US" sz="1100">
                <a:solidFill>
                  <a:srgbClr val="098658"/>
                </a:solidFill>
                <a:latin typeface="Lucida Sans Unicode" panose="020B0602030504020204" pitchFamily="34" charset="0"/>
                <a:cs typeface="Lucida Sans Unicode" panose="020B0602030504020204" pitchFamily="34" charset="0"/>
              </a:rPr>
              <a:t>2.47260904e-07</a:t>
            </a:r>
            <a:r>
              <a:rPr lang="en-US" sz="1100">
                <a:solidFill>
                  <a:srgbClr val="000000"/>
                </a:solidFill>
                <a:latin typeface="Lucida Sans Unicode" panose="020B0602030504020204" pitchFamily="34" charset="0"/>
                <a:cs typeface="Lucida Sans Unicode" panose="020B0602030504020204" pitchFamily="34" charset="0"/>
              </a:rPr>
              <a:t>]</a:t>
            </a:r>
          </a:p>
          <a:p>
            <a:pPr marL="50800" indent="0">
              <a:lnSpc>
                <a:spcPts val="1425"/>
              </a:lnSpc>
              <a:buNone/>
            </a:pPr>
            <a:endParaRPr lang="en-US" sz="1100">
              <a:solidFill>
                <a:srgbClr val="000000"/>
              </a:solidFill>
              <a:latin typeface="Consolas" panose="020B0609020204030204" pitchFamily="49" charset="0"/>
            </a:endParaRPr>
          </a:p>
        </p:txBody>
      </p:sp>
      <p:pic>
        <p:nvPicPr>
          <p:cNvPr id="10" name="Graphic 9">
            <a:extLst>
              <a:ext uri="{FF2B5EF4-FFF2-40B4-BE49-F238E27FC236}">
                <a16:creationId xmlns:a16="http://schemas.microsoft.com/office/drawing/2014/main" id="{86DE3E5B-9781-4DEE-CA66-DA6F4FA64F8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467603" y="484560"/>
            <a:ext cx="4724397" cy="4565985"/>
          </a:xfrm>
          <a:prstGeom prst="rect">
            <a:avLst/>
          </a:prstGeom>
        </p:spPr>
      </p:pic>
      <p:sp>
        <p:nvSpPr>
          <p:cNvPr id="5" name="Google Shape;374;p5">
            <a:extLst>
              <a:ext uri="{FF2B5EF4-FFF2-40B4-BE49-F238E27FC236}">
                <a16:creationId xmlns:a16="http://schemas.microsoft.com/office/drawing/2014/main" id="{22A59EED-CDF4-3EC0-2B6A-FBA16D5B7BA3}"/>
              </a:ext>
            </a:extLst>
          </p:cNvPr>
          <p:cNvSpPr txBox="1">
            <a:spLocks/>
          </p:cNvSpPr>
          <p:nvPr/>
        </p:nvSpPr>
        <p:spPr>
          <a:xfrm>
            <a:off x="7761946" y="4968800"/>
            <a:ext cx="4135709" cy="1638375"/>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gn="l">
              <a:lnSpc>
                <a:spcPts val="1425"/>
              </a:lnSpc>
              <a:buNone/>
            </a:pPr>
            <a:r>
              <a:rPr lang="en-US" sz="1100" b="0">
                <a:solidFill>
                  <a:srgbClr val="0000FF"/>
                </a:solidFill>
                <a:effectLst/>
                <a:latin typeface="Lucida Sans Unicode" panose="020B0602030504020204" pitchFamily="34" charset="0"/>
                <a:cs typeface="Lucida Sans Unicode" panose="020B0602030504020204" pitchFamily="34" charset="0"/>
              </a:rPr>
              <a:t>from</a:t>
            </a:r>
            <a:r>
              <a:rPr lang="en-US" sz="1100" b="0">
                <a:solidFill>
                  <a:srgbClr val="000000"/>
                </a:solidFill>
                <a:effectLst/>
                <a:latin typeface="Lucida Sans Unicode" panose="020B0602030504020204" pitchFamily="34" charset="0"/>
                <a:cs typeface="Lucida Sans Unicode" panose="020B0602030504020204" pitchFamily="34" charset="0"/>
              </a:rPr>
              <a:t> sklearn.preprocessing </a:t>
            </a:r>
            <a:r>
              <a:rPr lang="en-US" sz="1100" b="0">
                <a:solidFill>
                  <a:srgbClr val="0000FF"/>
                </a:solidFill>
                <a:effectLst/>
                <a:latin typeface="Lucida Sans Unicode" panose="020B0602030504020204" pitchFamily="34" charset="0"/>
                <a:cs typeface="Lucida Sans Unicode" panose="020B0602030504020204" pitchFamily="34" charset="0"/>
              </a:rPr>
              <a:t>import</a:t>
            </a:r>
            <a:r>
              <a:rPr lang="en-US" sz="1100" b="0">
                <a:solidFill>
                  <a:srgbClr val="000000"/>
                </a:solidFill>
                <a:effectLst/>
                <a:latin typeface="Lucida Sans Unicode" panose="020B0602030504020204" pitchFamily="34" charset="0"/>
                <a:cs typeface="Lucida Sans Unicode" panose="020B0602030504020204" pitchFamily="34" charset="0"/>
              </a:rPr>
              <a:t> PolynomialFeatures </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deg = 7</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 = PolynomialFeatures(degree=deg, include_bias=</a:t>
            </a:r>
            <a:r>
              <a:rPr lang="en-US" sz="1100" b="0">
                <a:solidFill>
                  <a:srgbClr val="0000FF"/>
                </a:solidFill>
                <a:effectLst/>
                <a:latin typeface="Lucida Sans Unicode" panose="020B0602030504020204" pitchFamily="34" charset="0"/>
                <a:cs typeface="Lucida Sans Unicode" panose="020B0602030504020204" pitchFamily="34" charset="0"/>
              </a:rPr>
              <a:t>False</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X_poly = poly.fit_transform(X_train)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 = LinearRegression()</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poly_reg.fit(X_poly,y_train)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sp>
        <p:nvSpPr>
          <p:cNvPr id="7" name="Google Shape;374;p5">
            <a:extLst>
              <a:ext uri="{FF2B5EF4-FFF2-40B4-BE49-F238E27FC236}">
                <a16:creationId xmlns:a16="http://schemas.microsoft.com/office/drawing/2014/main" id="{B028D574-DF16-621B-4DD2-17CF29CB1D0A}"/>
              </a:ext>
            </a:extLst>
          </p:cNvPr>
          <p:cNvSpPr txBox="1">
            <a:spLocks/>
          </p:cNvSpPr>
          <p:nvPr/>
        </p:nvSpPr>
        <p:spPr>
          <a:xfrm>
            <a:off x="7761946" y="5001742"/>
            <a:ext cx="4135709" cy="1726664"/>
          </a:xfrm>
          <a:prstGeom prst="rect">
            <a:avLst/>
          </a:prstGeom>
          <a:noFill/>
          <a:ln>
            <a:solidFill>
              <a:schemeClr val="tx1"/>
            </a:solid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0800" indent="0">
              <a:lnSpc>
                <a:spcPts val="1425"/>
              </a:lnSpc>
              <a:buNone/>
            </a:pPr>
            <a:r>
              <a:rPr lang="en-US" sz="1100" b="0">
                <a:solidFill>
                  <a:srgbClr val="0000FF"/>
                </a:solidFill>
                <a:effectLst/>
                <a:latin typeface="Lucida Sans Unicode" panose="020B0602030504020204" pitchFamily="34" charset="0"/>
                <a:cs typeface="Lucida Sans Unicode" panose="020B0602030504020204" pitchFamily="34" charset="0"/>
              </a:rPr>
              <a:t>from</a:t>
            </a:r>
            <a:r>
              <a:rPr lang="en-US" sz="1100" b="0">
                <a:solidFill>
                  <a:srgbClr val="000000"/>
                </a:solidFill>
                <a:effectLst/>
                <a:latin typeface="Lucida Sans Unicode" panose="020B0602030504020204" pitchFamily="34" charset="0"/>
                <a:cs typeface="Lucida Sans Unicode" panose="020B0602030504020204" pitchFamily="34" charset="0"/>
              </a:rPr>
              <a:t> sklearn.linear_model </a:t>
            </a:r>
            <a:r>
              <a:rPr lang="en-US" sz="1100" b="0">
                <a:solidFill>
                  <a:srgbClr val="0000FF"/>
                </a:solidFill>
                <a:effectLst/>
                <a:latin typeface="Lucida Sans Unicode" panose="020B0602030504020204" pitchFamily="34" charset="0"/>
                <a:cs typeface="Lucida Sans Unicode" panose="020B0602030504020204" pitchFamily="34" charset="0"/>
              </a:rPr>
              <a:t>import</a:t>
            </a:r>
            <a:r>
              <a:rPr lang="en-US" sz="1100" b="0">
                <a:solidFill>
                  <a:srgbClr val="000000"/>
                </a:solidFill>
                <a:effectLst/>
                <a:latin typeface="Lucida Sans Unicode" panose="020B0602030504020204" pitchFamily="34" charset="0"/>
                <a:cs typeface="Lucida Sans Unicode" panose="020B0602030504020204" pitchFamily="34" charset="0"/>
              </a:rPr>
              <a:t> Ridge</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deg = 7</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poly = PolynomialFeatures(degree=deg, include_bias=</a:t>
            </a:r>
            <a:r>
              <a:rPr lang="en-US" sz="1100" b="0">
                <a:solidFill>
                  <a:srgbClr val="0000FF"/>
                </a:solidFill>
                <a:effectLst/>
                <a:latin typeface="Lucida Sans Unicode" panose="020B0602030504020204" pitchFamily="34" charset="0"/>
                <a:cs typeface="Lucida Sans Unicode" panose="020B0602030504020204" pitchFamily="34" charset="0"/>
              </a:rPr>
              <a:t>False</a:t>
            </a:r>
            <a:r>
              <a:rPr lang="en-US" sz="1100" b="0">
                <a:solidFill>
                  <a:srgbClr val="000000"/>
                </a:solidFill>
                <a:effectLst/>
                <a:latin typeface="Lucida Sans Unicode" panose="020B0602030504020204" pitchFamily="34" charset="0"/>
                <a:cs typeface="Lucida Sans Unicode" panose="020B0602030504020204" pitchFamily="34" charset="0"/>
              </a:rPr>
              <a:t>)</a:t>
            </a:r>
          </a:p>
          <a:p>
            <a:pPr marL="50800" indent="0" algn="l">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X_poly = poly.fit_transform(X_train)</a:t>
            </a:r>
          </a:p>
          <a:p>
            <a:pPr marL="50800" indent="0">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lambd = </a:t>
            </a:r>
            <a:r>
              <a:rPr lang="en-US" sz="1100" b="0">
                <a:solidFill>
                  <a:srgbClr val="098658"/>
                </a:solidFill>
                <a:effectLst/>
                <a:latin typeface="Lucida Sans Unicode" panose="020B0602030504020204" pitchFamily="34" charset="0"/>
                <a:cs typeface="Lucida Sans Unicode" panose="020B0602030504020204" pitchFamily="34" charset="0"/>
              </a:rPr>
              <a:t>10</a:t>
            </a:r>
            <a:r>
              <a:rPr lang="en-US" sz="1100" b="0">
                <a:solidFill>
                  <a:srgbClr val="000000"/>
                </a:solidFill>
                <a:effectLst/>
                <a:latin typeface="Lucida Sans Unicode" panose="020B0602030504020204" pitchFamily="34" charset="0"/>
                <a:cs typeface="Lucida Sans Unicode" panose="020B0602030504020204" pitchFamily="34" charset="0"/>
              </a:rPr>
              <a:t>**-</a:t>
            </a:r>
            <a:r>
              <a:rPr lang="en-US" sz="1100" b="0">
                <a:solidFill>
                  <a:srgbClr val="098658"/>
                </a:solidFill>
                <a:effectLst/>
                <a:latin typeface="Lucida Sans Unicode" panose="020B0602030504020204" pitchFamily="34" charset="0"/>
                <a:cs typeface="Lucida Sans Unicode" panose="020B0602030504020204" pitchFamily="34" charset="0"/>
              </a:rPr>
              <a:t>5</a:t>
            </a:r>
            <a:endParaRPr lang="en-US" sz="1100" b="0">
              <a:solidFill>
                <a:srgbClr val="000000"/>
              </a:solidFill>
              <a:effectLst/>
              <a:latin typeface="Lucida Sans Unicode" panose="020B0602030504020204" pitchFamily="34" charset="0"/>
              <a:cs typeface="Lucida Sans Unicode" panose="020B0602030504020204" pitchFamily="34" charset="0"/>
            </a:endParaRPr>
          </a:p>
          <a:p>
            <a:pPr marL="50800" indent="0">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ridge_reg = Ridge(alpha=lambd)</a:t>
            </a:r>
          </a:p>
          <a:p>
            <a:pPr marL="50800" indent="0">
              <a:lnSpc>
                <a:spcPts val="1425"/>
              </a:lnSpc>
              <a:buNone/>
            </a:pPr>
            <a:r>
              <a:rPr lang="en-US" sz="1100" b="0">
                <a:solidFill>
                  <a:srgbClr val="000000"/>
                </a:solidFill>
                <a:effectLst/>
                <a:latin typeface="Lucida Sans Unicode" panose="020B0602030504020204" pitchFamily="34" charset="0"/>
                <a:cs typeface="Lucida Sans Unicode" panose="020B0602030504020204" pitchFamily="34" charset="0"/>
              </a:rPr>
              <a:t>ridge_reg.fit(X_poly, y_train)</a:t>
            </a:r>
          </a:p>
          <a:p>
            <a:pPr marL="50800" indent="0" algn="l">
              <a:lnSpc>
                <a:spcPts val="1425"/>
              </a:lnSpc>
              <a:buNone/>
            </a:pPr>
            <a:endParaRPr lang="en-US" sz="1100">
              <a:solidFill>
                <a:srgbClr val="000000"/>
              </a:solidFill>
              <a:latin typeface="Lucida Sans Unicode" panose="020B0602030504020204" pitchFamily="34" charset="0"/>
              <a:cs typeface="Lucida Sans Unicode" panose="020B0602030504020204" pitchFamily="34" charset="0"/>
            </a:endParaRPr>
          </a:p>
        </p:txBody>
      </p:sp>
      <p:pic>
        <p:nvPicPr>
          <p:cNvPr id="8" name="Graphic 7">
            <a:extLst>
              <a:ext uri="{FF2B5EF4-FFF2-40B4-BE49-F238E27FC236}">
                <a16:creationId xmlns:a16="http://schemas.microsoft.com/office/drawing/2014/main" id="{2CCD22FF-98C8-DF16-43B8-EEB81B65270B}"/>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7467604" y="386344"/>
            <a:ext cx="4724396" cy="4565985"/>
          </a:xfrm>
          <a:prstGeom prst="rect">
            <a:avLst/>
          </a:prstGeom>
        </p:spPr>
      </p:pic>
      <mc:AlternateContent xmlns:mc="http://schemas.openxmlformats.org/markup-compatibility/2006" xmlns:a14="http://schemas.microsoft.com/office/drawing/2010/main">
        <mc:Choice Requires="a14">
          <p:sp>
            <p:nvSpPr>
              <p:cNvPr id="11" name="Google Shape;374;p5">
                <a:extLst>
                  <a:ext uri="{FF2B5EF4-FFF2-40B4-BE49-F238E27FC236}">
                    <a16:creationId xmlns:a16="http://schemas.microsoft.com/office/drawing/2014/main" id="{BDDF402A-8095-7905-93EB-C9294A824222}"/>
                  </a:ext>
                </a:extLst>
              </p:cNvPr>
              <p:cNvSpPr txBox="1">
                <a:spLocks/>
              </p:cNvSpPr>
              <p:nvPr/>
            </p:nvSpPr>
            <p:spPr>
              <a:xfrm>
                <a:off x="408022" y="5668863"/>
                <a:ext cx="7010403" cy="995351"/>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520700" indent="-342900">
                  <a:lnSpc>
                    <a:spcPct val="150000"/>
                  </a:lnSpc>
                  <a:spcBef>
                    <a:spcPts val="0"/>
                  </a:spcBef>
                  <a:buFont typeface="Wingdings" panose="05000000000000000000" pitchFamily="2" charset="2"/>
                  <a:buChar char="Ø"/>
                </a:pPr>
                <a:r>
                  <a:rPr lang="en-US" sz="2000">
                    <a:solidFill>
                      <a:srgbClr val="FF00FF"/>
                    </a:solidFill>
                  </a:rPr>
                  <a:t>Giá trị phù hợp cho siêu tham số (hyperparameter) </a:t>
                </a:r>
                <a14:m>
                  <m:oMath xmlns:m="http://schemas.openxmlformats.org/officeDocument/2006/math">
                    <m:r>
                      <a:rPr lang="en-US" sz="2000" i="1" smtClean="0">
                        <a:solidFill>
                          <a:srgbClr val="FF00FF"/>
                        </a:solidFill>
                        <a:latin typeface="Cambria Math" panose="02040503050406030204" pitchFamily="18" charset="0"/>
                        <a:ea typeface="Cambria Math" panose="02040503050406030204" pitchFamily="18" charset="0"/>
                      </a:rPr>
                      <m:t>𝜆</m:t>
                    </m:r>
                    <m:r>
                      <a:rPr lang="en-US" sz="2000" b="0" i="1" smtClean="0">
                        <a:solidFill>
                          <a:srgbClr val="FF00FF"/>
                        </a:solidFill>
                        <a:latin typeface="Cambria Math" panose="02040503050406030204" pitchFamily="18" charset="0"/>
                        <a:ea typeface="Cambria Math" panose="02040503050406030204" pitchFamily="18" charset="0"/>
                      </a:rPr>
                      <m:t>=?</m:t>
                    </m:r>
                  </m:oMath>
                </a14:m>
                <a:r>
                  <a:rPr lang="en-US" sz="2000">
                    <a:solidFill>
                      <a:srgbClr val="FF00FF"/>
                    </a:solidFill>
                  </a:rPr>
                  <a:t> </a:t>
                </a:r>
              </a:p>
              <a:p>
                <a:pPr marL="177800" indent="0">
                  <a:spcBef>
                    <a:spcPts val="0"/>
                  </a:spcBef>
                  <a:buFont typeface="Arial"/>
                  <a:buNone/>
                </a:pPr>
                <a:endParaRPr lang="en-US" sz="2000"/>
              </a:p>
              <a:p>
                <a:pPr marL="228600" indent="-50800">
                  <a:spcBef>
                    <a:spcPts val="0"/>
                  </a:spcBef>
                  <a:buFont typeface="Arial"/>
                  <a:buNone/>
                </a:pPr>
                <a:endParaRPr lang="en-US" sz="2000"/>
              </a:p>
              <a:p>
                <a:pPr marL="228600" indent="-50800">
                  <a:spcBef>
                    <a:spcPts val="0"/>
                  </a:spcBef>
                  <a:buFont typeface="Arial"/>
                  <a:buNone/>
                </a:pPr>
                <a:endParaRPr lang="en-US" sz="2000"/>
              </a:p>
              <a:p>
                <a:pPr marL="228600" indent="-50800">
                  <a:spcBef>
                    <a:spcPts val="0"/>
                  </a:spcBef>
                  <a:buFont typeface="Arial"/>
                  <a:buNone/>
                </a:pPr>
                <a:endParaRPr lang="en-US" sz="2000" dirty="0"/>
              </a:p>
            </p:txBody>
          </p:sp>
        </mc:Choice>
        <mc:Fallback xmlns="">
          <p:sp>
            <p:nvSpPr>
              <p:cNvPr id="11" name="Google Shape;374;p5">
                <a:extLst>
                  <a:ext uri="{FF2B5EF4-FFF2-40B4-BE49-F238E27FC236}">
                    <a16:creationId xmlns:a16="http://schemas.microsoft.com/office/drawing/2014/main" id="{BDDF402A-8095-7905-93EB-C9294A824222}"/>
                  </a:ext>
                </a:extLst>
              </p:cNvPr>
              <p:cNvSpPr txBox="1">
                <a:spLocks noRot="1" noChangeAspect="1" noMove="1" noResize="1" noEditPoints="1" noAdjustHandles="1" noChangeArrowheads="1" noChangeShapeType="1" noTextEdit="1"/>
              </p:cNvSpPr>
              <p:nvPr/>
            </p:nvSpPr>
            <p:spPr>
              <a:xfrm>
                <a:off x="408022" y="5668863"/>
                <a:ext cx="7010403" cy="995351"/>
              </a:xfrm>
              <a:prstGeom prst="rect">
                <a:avLst/>
              </a:prstGeom>
              <a:blipFill>
                <a:blip r:embed="rId7"/>
                <a:stretch>
                  <a:fillRect t="-3067"/>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4056467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0"/>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xEl>
                                              <p:pRg st="13" end="13"/>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
                                            <p:txEl>
                                              <p:pRg st="14" end="14"/>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
                                            <p:txEl>
                                              <p:pRg st="15" end="1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9">
                                            <p:txEl>
                                              <p:pRg st="16" end="1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
                                            <p:txEl>
                                              <p:pRg st="17" end="17"/>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9">
                                            <p:txEl>
                                              <p:pRg st="18" end="1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
          <p:cNvSpPr txBox="1">
            <a:spLocks noGrp="1"/>
          </p:cNvSpPr>
          <p:nvPr>
            <p:ph type="body" idx="1"/>
          </p:nvPr>
        </p:nvSpPr>
        <p:spPr>
          <a:xfrm>
            <a:off x="1470929" y="2095027"/>
            <a:ext cx="9941071"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HỒI QUY TUYẾN TÍNH ĐƠN GIẢN	</a:t>
            </a:r>
            <a:endParaRPr/>
          </a:p>
        </p:txBody>
      </p:sp>
      <p:sp>
        <p:nvSpPr>
          <p:cNvPr id="364" name="Google Shape;364;p4"/>
          <p:cNvSpPr txBox="1">
            <a:spLocks noGrp="1"/>
          </p:cNvSpPr>
          <p:nvPr>
            <p:ph type="body" idx="2"/>
          </p:nvPr>
        </p:nvSpPr>
        <p:spPr>
          <a:xfrm>
            <a:off x="1470930" y="3169159"/>
            <a:ext cx="9941070" cy="695175"/>
          </a:xfrm>
          <a:prstGeom prst="rect">
            <a:avLst/>
          </a:prstGeom>
          <a:noFill/>
          <a:ln>
            <a:noFill/>
          </a:ln>
        </p:spPr>
        <p:txBody>
          <a:bodyPr spcFirstLastPara="1" wrap="square" lIns="91425" tIns="45700" rIns="91425" bIns="45700" anchor="ctr" anchorCtr="0">
            <a:normAutofit/>
          </a:bodyPr>
          <a:lstStyle/>
          <a:p>
            <a:pPr marL="0" lvl="0" indent="0" algn="l">
              <a:lnSpc>
                <a:spcPct val="90000"/>
              </a:lnSpc>
              <a:spcBef>
                <a:spcPts val="0"/>
              </a:spcBef>
              <a:spcAft>
                <a:spcPts val="0"/>
              </a:spcAft>
              <a:buClr>
                <a:schemeClr val="lt1"/>
              </a:buClr>
              <a:buSzPts val="2800"/>
              <a:buNone/>
            </a:pPr>
            <a:r>
              <a:rPr lang="en-US"/>
              <a:t>SIMPLE LINEAR REGRESSION</a:t>
            </a:r>
            <a:endParaRPr/>
          </a:p>
        </p:txBody>
      </p:sp>
      <p:sp>
        <p:nvSpPr>
          <p:cNvPr id="365" name="Google Shape;365;p4"/>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rgbClr val="F2F2F2"/>
              </a:buClr>
              <a:buSzPts val="1000"/>
              <a:buNone/>
            </a:pPr>
            <a:endParaRPr/>
          </a:p>
        </p:txBody>
      </p:sp>
      <p:sp>
        <p:nvSpPr>
          <p:cNvPr id="366" name="Google Shape;366;p4"/>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endParaRPr/>
          </a:p>
        </p:txBody>
      </p:sp>
      <p:sp>
        <p:nvSpPr>
          <p:cNvPr id="367" name="Google Shape;367;p4"/>
          <p:cNvSpPr txBox="1">
            <a:spLocks noGrp="1"/>
          </p:cNvSpPr>
          <p:nvPr>
            <p:ph type="ftr" idx="11"/>
          </p:nvPr>
        </p:nvSpPr>
        <p:spPr>
          <a:xfrm>
            <a:off x="838200"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VN"/>
              <a:t>Thực hiện bởi Trường Đại học Công nghệ Thông tin, ĐHQG-HCM</a:t>
            </a:r>
            <a:endParaRPr/>
          </a:p>
        </p:txBody>
      </p:sp>
      <p:sp>
        <p:nvSpPr>
          <p:cNvPr id="368" name="Google Shape;368;p4"/>
          <p:cNvSpPr txBox="1">
            <a:spLocks noGrp="1"/>
          </p:cNvSpPr>
          <p:nvPr>
            <p:ph type="sldNum" idx="12"/>
          </p:nvPr>
        </p:nvSpPr>
        <p:spPr>
          <a:xfrm>
            <a:off x="6586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tuyến tính đơn giản – Mô hình (model)</a:t>
            </a:r>
            <a:endParaRPr dirty="0"/>
          </a:p>
        </p:txBody>
      </p:sp>
      <mc:AlternateContent xmlns:mc="http://schemas.openxmlformats.org/markup-compatibility/2006" xmlns:a14="http://schemas.microsoft.com/office/drawing/2010/main">
        <mc:Choice Requires="a14">
          <p:sp>
            <p:nvSpPr>
              <p:cNvPr id="374" name="Google Shape;374;p5"/>
              <p:cNvSpPr txBox="1">
                <a:spLocks noGrp="1"/>
              </p:cNvSpPr>
              <p:nvPr>
                <p:ph type="body" idx="1"/>
              </p:nvPr>
            </p:nvSpPr>
            <p:spPr>
              <a:xfrm>
                <a:off x="408022" y="841413"/>
                <a:ext cx="11419019" cy="5763924"/>
              </a:xfrm>
              <a:prstGeom prst="rect">
                <a:avLst/>
              </a:prstGeom>
              <a:noFill/>
              <a:ln>
                <a:noFill/>
              </a:ln>
            </p:spPr>
            <p:txBody>
              <a:bodyPr spcFirstLastPara="1" wrap="square" lIns="91425" tIns="45700" rIns="91425" bIns="45700" anchor="t" anchorCtr="0">
                <a:noAutofit/>
              </a:bodyPr>
              <a:lstStyle/>
              <a:p>
                <a:pPr marL="228600" lvl="0" indent="-50800" algn="just" rtl="0">
                  <a:lnSpc>
                    <a:spcPct val="114000"/>
                  </a:lnSpc>
                  <a:spcBef>
                    <a:spcPts val="0"/>
                  </a:spcBef>
                  <a:spcAft>
                    <a:spcPts val="0"/>
                  </a:spcAft>
                  <a:buClr>
                    <a:schemeClr val="dk1"/>
                  </a:buClr>
                  <a:buSzPts val="2800"/>
                  <a:buNone/>
                </a:pPr>
                <a:r>
                  <a:rPr lang="en-US" sz="2400" dirty="0"/>
                  <a:t>Một </a:t>
                </a:r>
                <a:r>
                  <a:rPr lang="en-US" sz="2400" dirty="0" err="1">
                    <a:solidFill>
                      <a:srgbClr val="FF0000"/>
                    </a:solidFill>
                  </a:rPr>
                  <a:t>mô</a:t>
                </a:r>
                <a:r>
                  <a:rPr lang="en-US" sz="2400" dirty="0">
                    <a:solidFill>
                      <a:srgbClr val="FF0000"/>
                    </a:solidFill>
                  </a:rPr>
                  <a:t> </a:t>
                </a:r>
                <a:r>
                  <a:rPr lang="en-US" sz="2400" dirty="0" err="1">
                    <a:solidFill>
                      <a:srgbClr val="FF0000"/>
                    </a:solidFill>
                  </a:rPr>
                  <a:t>hình</a:t>
                </a:r>
                <a:r>
                  <a:rPr lang="en-US" sz="2400" dirty="0">
                    <a:solidFill>
                      <a:srgbClr val="FF0000"/>
                    </a:solidFill>
                  </a:rPr>
                  <a:t> (model) </a:t>
                </a:r>
                <a:r>
                  <a:rPr lang="en-US" sz="2400" dirty="0" err="1"/>
                  <a:t>hồi</a:t>
                </a:r>
                <a:r>
                  <a:rPr lang="en-US" sz="2400" dirty="0"/>
                  <a:t> </a:t>
                </a:r>
                <a:r>
                  <a:rPr lang="en-US" sz="2400" dirty="0" err="1"/>
                  <a:t>quy</a:t>
                </a:r>
                <a:r>
                  <a:rPr lang="en-US" sz="2400" dirty="0"/>
                  <a:t> </a:t>
                </a:r>
                <a:r>
                  <a:rPr lang="en-US" sz="2400" dirty="0" err="1"/>
                  <a:t>tuyến</a:t>
                </a:r>
                <a:r>
                  <a:rPr lang="en-US" sz="2400" dirty="0"/>
                  <a:t> </a:t>
                </a:r>
                <a:r>
                  <a:rPr lang="en-US" sz="2400" err="1"/>
                  <a:t>tính</a:t>
                </a:r>
                <a:r>
                  <a:rPr lang="en-US" sz="2400"/>
                  <a:t> đơn giản (simple </a:t>
                </a:r>
                <a:r>
                  <a:rPr lang="en-US" sz="2400" dirty="0"/>
                  <a:t>linear regression) </a:t>
                </a:r>
                <a:r>
                  <a:rPr lang="en-US" sz="2400" dirty="0" err="1"/>
                  <a:t>thực</a:t>
                </a:r>
                <a:r>
                  <a:rPr lang="en-US" sz="2400" dirty="0"/>
                  <a:t> </a:t>
                </a:r>
                <a:r>
                  <a:rPr lang="en-US" sz="2400" dirty="0" err="1"/>
                  <a:t>hiện</a:t>
                </a:r>
                <a:r>
                  <a:rPr lang="en-US" sz="2400" dirty="0"/>
                  <a:t> </a:t>
                </a:r>
                <a:r>
                  <a:rPr lang="en-US" sz="2400" dirty="0" err="1"/>
                  <a:t>dự</a:t>
                </a:r>
                <a:r>
                  <a:rPr lang="en-US" sz="2400" dirty="0"/>
                  <a:t> </a:t>
                </a:r>
                <a:r>
                  <a:rPr lang="en-US" sz="2400" dirty="0" err="1"/>
                  <a:t>đoán</a:t>
                </a:r>
                <a:r>
                  <a:rPr lang="en-US" sz="2400" dirty="0"/>
                  <a:t> </a:t>
                </a:r>
                <a:r>
                  <a:rPr lang="en-US" sz="2400" dirty="0" err="1"/>
                  <a:t>đầu</a:t>
                </a:r>
                <a:r>
                  <a:rPr lang="en-US" sz="2400" dirty="0"/>
                  <a:t> </a:t>
                </a:r>
                <a:r>
                  <a:rPr lang="en-US" sz="2400" dirty="0" err="1"/>
                  <a:t>ra</a:t>
                </a:r>
                <a:r>
                  <a:rPr lang="en-US" sz="2400" dirty="0"/>
                  <a:t> (output) </a:t>
                </a:r>
                <a:r>
                  <a:rPr lang="en-US" sz="2400" dirty="0" err="1"/>
                  <a:t>với</a:t>
                </a:r>
                <a:r>
                  <a:rPr lang="en-US" sz="2400" dirty="0"/>
                  <a:t> </a:t>
                </a:r>
                <a:r>
                  <a:rPr lang="en-US" sz="2400" dirty="0" err="1">
                    <a:solidFill>
                      <a:srgbClr val="0072FF"/>
                    </a:solidFill>
                  </a:rPr>
                  <a:t>một</a:t>
                </a:r>
                <a:r>
                  <a:rPr lang="en-US" sz="2400" dirty="0">
                    <a:solidFill>
                      <a:srgbClr val="0072FF"/>
                    </a:solidFill>
                  </a:rPr>
                  <a:t> </a:t>
                </a:r>
                <a:r>
                  <a:rPr lang="en-US" sz="2400" dirty="0" err="1">
                    <a:solidFill>
                      <a:srgbClr val="0072FF"/>
                    </a:solidFill>
                  </a:rPr>
                  <a:t>hàm</a:t>
                </a:r>
                <a:r>
                  <a:rPr lang="en-US" sz="2400" dirty="0">
                    <a:solidFill>
                      <a:srgbClr val="0072FF"/>
                    </a:solidFill>
                  </a:rPr>
                  <a:t> </a:t>
                </a:r>
                <a:r>
                  <a:rPr lang="en-US" sz="2400" dirty="0" err="1">
                    <a:solidFill>
                      <a:srgbClr val="0072FF"/>
                    </a:solidFill>
                  </a:rPr>
                  <a:t>tuyến</a:t>
                </a:r>
                <a:r>
                  <a:rPr lang="en-US" sz="2400" dirty="0">
                    <a:solidFill>
                      <a:srgbClr val="0072FF"/>
                    </a:solidFill>
                  </a:rPr>
                  <a:t> </a:t>
                </a:r>
                <a:r>
                  <a:rPr lang="en-US" sz="2400" dirty="0" err="1">
                    <a:solidFill>
                      <a:srgbClr val="0072FF"/>
                    </a:solidFill>
                  </a:rPr>
                  <a:t>tính</a:t>
                </a:r>
                <a:r>
                  <a:rPr lang="en-US" sz="2400" dirty="0">
                    <a:solidFill>
                      <a:srgbClr val="0072FF"/>
                    </a:solidFill>
                  </a:rPr>
                  <a:t> (linear function) </a:t>
                </a:r>
                <a:r>
                  <a:rPr lang="en-US" sz="2400" err="1"/>
                  <a:t>của</a:t>
                </a:r>
                <a:r>
                  <a:rPr lang="en-US" sz="2400"/>
                  <a:t> </a:t>
                </a:r>
                <a:r>
                  <a:rPr lang="en-US" sz="2400">
                    <a:solidFill>
                      <a:srgbClr val="FF0000"/>
                    </a:solidFill>
                  </a:rPr>
                  <a:t>một</a:t>
                </a:r>
                <a:r>
                  <a:rPr lang="en-US" sz="2400"/>
                  <a:t> đặc </a:t>
                </a:r>
                <a:r>
                  <a:rPr lang="en-US" sz="2400" dirty="0" err="1"/>
                  <a:t>trưng</a:t>
                </a:r>
                <a:r>
                  <a:rPr lang="en-US" sz="2400" dirty="0"/>
                  <a:t> </a:t>
                </a:r>
                <a:r>
                  <a:rPr lang="en-US" sz="2400" dirty="0" err="1"/>
                  <a:t>đầu</a:t>
                </a:r>
                <a:r>
                  <a:rPr lang="en-US" sz="2400" dirty="0"/>
                  <a:t> </a:t>
                </a:r>
                <a:r>
                  <a:rPr lang="en-US" sz="2400" dirty="0" err="1"/>
                  <a:t>vào</a:t>
                </a:r>
                <a:r>
                  <a:rPr lang="en-US" sz="2400" dirty="0"/>
                  <a:t> (</a:t>
                </a:r>
                <a:r>
                  <a:rPr lang="en-US" sz="2400"/>
                  <a:t>input feature) </a:t>
                </a:r>
                <a14:m>
                  <m:oMath xmlns:m="http://schemas.openxmlformats.org/officeDocument/2006/math">
                    <m:r>
                      <a:rPr lang="en-US" sz="2400" b="0" i="1" smtClean="0">
                        <a:latin typeface="Cambria Math" panose="02040503050406030204" pitchFamily="18" charset="0"/>
                      </a:rPr>
                      <m:t>𝑥</m:t>
                    </m:r>
                  </m:oMath>
                </a14:m>
                <a:r>
                  <a:rPr lang="en-US" sz="2400" dirty="0"/>
                  <a:t>:</a:t>
                </a:r>
              </a:p>
              <a:p>
                <a:pPr marL="228600" lvl="0" indent="-50800" algn="ctr">
                  <a:lnSpc>
                    <a:spcPct val="114000"/>
                  </a:lnSpc>
                  <a:spcBef>
                    <a:spcPts val="0"/>
                  </a:spcBef>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𝑓</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e>
                      </m:d>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𝑥</m:t>
                      </m:r>
                    </m:oMath>
                  </m:oMathPara>
                </a14:m>
                <a:endParaRPr lang="en-US" sz="2400" dirty="0"/>
              </a:p>
              <a:p>
                <a:pPr marL="228600" lvl="0" indent="-50800" algn="l">
                  <a:lnSpc>
                    <a:spcPct val="114000"/>
                  </a:lnSpc>
                  <a:spcBef>
                    <a:spcPts val="0"/>
                  </a:spcBef>
                  <a:buNone/>
                </a:pP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oMath>
                </a14:m>
                <a:r>
                  <a:rPr lang="en-US" sz="2400" dirty="0"/>
                  <a:t>: </a:t>
                </a:r>
                <a:r>
                  <a:rPr lang="en-US" sz="2400" dirty="0" err="1">
                    <a:solidFill>
                      <a:srgbClr val="FF0000"/>
                    </a:solidFill>
                  </a:rPr>
                  <a:t>các</a:t>
                </a:r>
                <a:r>
                  <a:rPr lang="en-US" sz="2400" dirty="0">
                    <a:solidFill>
                      <a:srgbClr val="FF0000"/>
                    </a:solidFill>
                  </a:rPr>
                  <a:t> </a:t>
                </a:r>
                <a:r>
                  <a:rPr lang="en-US" sz="2400" dirty="0" err="1">
                    <a:solidFill>
                      <a:srgbClr val="FF0000"/>
                    </a:solidFill>
                  </a:rPr>
                  <a:t>tham</a:t>
                </a:r>
                <a:r>
                  <a:rPr lang="en-US" sz="2400" dirty="0">
                    <a:solidFill>
                      <a:srgbClr val="FF0000"/>
                    </a:solidFill>
                  </a:rPr>
                  <a:t> </a:t>
                </a:r>
                <a:r>
                  <a:rPr lang="en-US" sz="2400" dirty="0" err="1">
                    <a:solidFill>
                      <a:srgbClr val="FF0000"/>
                    </a:solidFill>
                  </a:rPr>
                  <a:t>số</a:t>
                </a:r>
                <a:r>
                  <a:rPr lang="en-US" sz="2400" dirty="0">
                    <a:solidFill>
                      <a:srgbClr val="FF0000"/>
                    </a:solidFill>
                  </a:rPr>
                  <a:t> (parameters) </a:t>
                </a:r>
                <a:r>
                  <a:rPr lang="en-US" sz="2400" dirty="0" err="1"/>
                  <a:t>của</a:t>
                </a:r>
                <a:r>
                  <a:rPr lang="en-US" sz="2400" dirty="0"/>
                  <a:t> </a:t>
                </a:r>
                <a:r>
                  <a:rPr lang="en-US" sz="2400" dirty="0" err="1"/>
                  <a:t>mô</a:t>
                </a:r>
                <a:r>
                  <a:rPr lang="en-US" sz="2400" dirty="0"/>
                  <a:t> </a:t>
                </a:r>
                <a:r>
                  <a:rPr lang="en-US" sz="2400" dirty="0" err="1"/>
                  <a:t>hình</a:t>
                </a:r>
                <a:r>
                  <a:rPr lang="en-US" sz="2400" dirty="0"/>
                  <a:t>.</a:t>
                </a:r>
              </a:p>
              <a:p>
                <a:pPr marL="228600" lvl="0" indent="-50800" algn="l">
                  <a:lnSpc>
                    <a:spcPct val="114000"/>
                  </a:lnSpc>
                  <a:spcBef>
                    <a:spcPts val="0"/>
                  </a:spcBef>
                  <a:buNone/>
                </a:pPr>
                <a:endParaRPr lang="en-US" sz="2400" dirty="0"/>
              </a:p>
              <a:p>
                <a:pPr marL="228600" lvl="0" indent="-50800" algn="l">
                  <a:lnSpc>
                    <a:spcPct val="114000"/>
                  </a:lnSpc>
                  <a:spcBef>
                    <a:spcPts val="0"/>
                  </a:spcBef>
                  <a:buNone/>
                </a:pPr>
                <a:r>
                  <a:rPr lang="en-US" sz="2400" dirty="0" err="1"/>
                  <a:t>Để</a:t>
                </a:r>
                <a:r>
                  <a:rPr lang="en-US" sz="2400" dirty="0"/>
                  <a:t> </a:t>
                </a:r>
                <a:r>
                  <a:rPr lang="en-US" sz="2400" dirty="0" err="1"/>
                  <a:t>tìm</a:t>
                </a:r>
                <a:r>
                  <a:rPr lang="en-US" sz="2400" dirty="0"/>
                  <a:t> </a:t>
                </a:r>
                <a:r>
                  <a:rPr lang="en-US" sz="2400" dirty="0" err="1"/>
                  <a:t>ra</a:t>
                </a:r>
                <a:r>
                  <a:rPr lang="en-US" sz="2400" dirty="0"/>
                  <a:t> </a:t>
                </a:r>
                <a:r>
                  <a:rPr lang="en-US" sz="2400" dirty="0" err="1"/>
                  <a:t>giá</a:t>
                </a:r>
                <a:r>
                  <a:rPr lang="en-US" sz="2400" dirty="0"/>
                  <a:t> </a:t>
                </a:r>
                <a:r>
                  <a:rPr lang="en-US" sz="2400" dirty="0" err="1"/>
                  <a:t>trị</a:t>
                </a:r>
                <a:r>
                  <a:rPr lang="en-US" sz="2400" dirty="0"/>
                  <a:t> </a:t>
                </a:r>
                <a:r>
                  <a:rPr lang="en-US" sz="2400" dirty="0" err="1"/>
                  <a:t>phù</a:t>
                </a:r>
                <a:r>
                  <a:rPr lang="en-US" sz="2400" dirty="0"/>
                  <a:t> </a:t>
                </a:r>
                <a:r>
                  <a:rPr lang="en-US" sz="2400" dirty="0" err="1"/>
                  <a:t>hợp</a:t>
                </a:r>
                <a:r>
                  <a:rPr lang="en-US" sz="2400" dirty="0"/>
                  <a:t> </a:t>
                </a:r>
                <a:r>
                  <a:rPr lang="en-US" sz="2400" dirty="0" err="1"/>
                  <a:t>của</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oMath>
                </a14:m>
                <a:r>
                  <a:rPr lang="en-US" sz="2400" dirty="0"/>
                  <a:t> và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oMath>
                </a14:m>
                <a:r>
                  <a:rPr lang="en-US" sz="2400" dirty="0"/>
                  <a:t>, ta </a:t>
                </a:r>
                <a:r>
                  <a:rPr lang="en-US" sz="2400" dirty="0" err="1"/>
                  <a:t>sử</a:t>
                </a:r>
                <a:r>
                  <a:rPr lang="en-US" sz="2400" dirty="0"/>
                  <a:t> </a:t>
                </a:r>
                <a:r>
                  <a:rPr lang="en-US" sz="2400" dirty="0" err="1"/>
                  <a:t>dụng</a:t>
                </a:r>
                <a:r>
                  <a:rPr lang="en-US" sz="2400" dirty="0"/>
                  <a:t> </a:t>
                </a:r>
                <a:r>
                  <a:rPr lang="en-US" sz="2400" dirty="0" err="1"/>
                  <a:t>một</a:t>
                </a:r>
                <a:r>
                  <a:rPr lang="en-US" sz="2400" dirty="0"/>
                  <a:t> </a:t>
                </a:r>
                <a:r>
                  <a:rPr lang="en-US" sz="2400" dirty="0" err="1">
                    <a:solidFill>
                      <a:srgbClr val="FF00FF"/>
                    </a:solidFill>
                  </a:rPr>
                  <a:t>tập</a:t>
                </a:r>
                <a:r>
                  <a:rPr lang="en-US" sz="2400" dirty="0">
                    <a:solidFill>
                      <a:srgbClr val="FF00FF"/>
                    </a:solidFill>
                  </a:rPr>
                  <a:t> </a:t>
                </a:r>
                <a:r>
                  <a:rPr lang="en-US" sz="2400" dirty="0" err="1">
                    <a:solidFill>
                      <a:srgbClr val="FF00FF"/>
                    </a:solidFill>
                  </a:rPr>
                  <a:t>dữ</a:t>
                </a:r>
                <a:r>
                  <a:rPr lang="en-US" sz="2400" dirty="0">
                    <a:solidFill>
                      <a:srgbClr val="FF00FF"/>
                    </a:solidFill>
                  </a:rPr>
                  <a:t> </a:t>
                </a:r>
                <a:r>
                  <a:rPr lang="en-US" sz="2400" dirty="0" err="1">
                    <a:solidFill>
                      <a:srgbClr val="FF00FF"/>
                    </a:solidFill>
                  </a:rPr>
                  <a:t>liệu</a:t>
                </a:r>
                <a:r>
                  <a:rPr lang="en-US" sz="2400" dirty="0">
                    <a:solidFill>
                      <a:srgbClr val="FF00FF"/>
                    </a:solidFill>
                  </a:rPr>
                  <a:t> (dataset) </a:t>
                </a:r>
                <a:r>
                  <a:rPr lang="en-US" sz="2400" dirty="0" err="1"/>
                  <a:t>gồm</a:t>
                </a:r>
                <a:r>
                  <a:rPr lang="en-US" sz="2400" dirty="0"/>
                  <a:t> </a:t>
                </a:r>
                <a:r>
                  <a:rPr lang="en-US" sz="2400" dirty="0" err="1"/>
                  <a:t>các</a:t>
                </a:r>
                <a:r>
                  <a:rPr lang="en-US" sz="2400" dirty="0"/>
                  <a:t> </a:t>
                </a:r>
                <a:r>
                  <a:rPr lang="en-US" sz="2400" dirty="0" err="1"/>
                  <a:t>mẫu</a:t>
                </a:r>
                <a:r>
                  <a:rPr lang="en-US" sz="2400" dirty="0"/>
                  <a:t> </a:t>
                </a:r>
                <a:r>
                  <a:rPr lang="en-US" sz="2400" dirty="0" err="1"/>
                  <a:t>dữ</a:t>
                </a:r>
                <a:r>
                  <a:rPr lang="en-US" sz="2400" dirty="0"/>
                  <a:t> </a:t>
                </a:r>
                <a:r>
                  <a:rPr lang="en-US" sz="2400" dirty="0" err="1"/>
                  <a:t>liệu</a:t>
                </a:r>
                <a:r>
                  <a:rPr lang="en-US" sz="2400" dirty="0"/>
                  <a:t> </a:t>
                </a:r>
                <a:r>
                  <a:rPr lang="en-US" sz="2400" dirty="0" err="1"/>
                  <a:t>với</a:t>
                </a:r>
                <a:r>
                  <a:rPr lang="en-US" sz="2400" dirty="0"/>
                  <a:t> </a:t>
                </a:r>
                <a:r>
                  <a:rPr lang="en-US" sz="2400" dirty="0" err="1"/>
                  <a:t>cặp</a:t>
                </a:r>
                <a:r>
                  <a:rPr lang="en-US" sz="2400" dirty="0"/>
                  <a:t> </a:t>
                </a:r>
                <a:r>
                  <a:rPr lang="en-US" sz="2400" dirty="0" err="1"/>
                  <a:t>thông</a:t>
                </a:r>
                <a:r>
                  <a:rPr lang="en-US" sz="2400" dirty="0"/>
                  <a:t> tin </a:t>
                </a:r>
                <a:r>
                  <a:rPr lang="en-US" sz="2400" dirty="0" err="1"/>
                  <a:t>đầu</a:t>
                </a:r>
                <a:r>
                  <a:rPr lang="en-US" sz="2400" dirty="0"/>
                  <a:t> </a:t>
                </a:r>
                <a:r>
                  <a:rPr lang="en-US" sz="2400" dirty="0" err="1"/>
                  <a:t>vào</a:t>
                </a:r>
                <a:r>
                  <a:rPr lang="en-US" sz="2400" dirty="0"/>
                  <a:t> (input) – </a:t>
                </a:r>
                <a:r>
                  <a:rPr lang="en-US" sz="2400" dirty="0" err="1"/>
                  <a:t>đầu</a:t>
                </a:r>
                <a:r>
                  <a:rPr lang="en-US" sz="2400" dirty="0"/>
                  <a:t> </a:t>
                </a:r>
                <a:r>
                  <a:rPr lang="en-US" sz="2400" dirty="0" err="1"/>
                  <a:t>ra</a:t>
                </a:r>
                <a:r>
                  <a:rPr lang="en-US" sz="2400" dirty="0"/>
                  <a:t> (output) </a:t>
                </a:r>
                <a:r>
                  <a:rPr lang="en-US" sz="2400" dirty="0" err="1"/>
                  <a:t>tương</a:t>
                </a:r>
                <a:r>
                  <a:rPr lang="en-US" sz="2400" dirty="0"/>
                  <a:t> </a:t>
                </a:r>
                <a:r>
                  <a:rPr lang="en-US" sz="2400" dirty="0" err="1"/>
                  <a:t>ứng</a:t>
                </a:r>
                <a:r>
                  <a:rPr lang="en-US" sz="2400" dirty="0"/>
                  <a:t>:</a:t>
                </a:r>
              </a:p>
              <a:p>
                <a:pPr marL="228600" lvl="0" indent="-50800" algn="l">
                  <a:lnSpc>
                    <a:spcPct val="114000"/>
                  </a:lnSpc>
                  <a:spcBef>
                    <a:spcPts val="0"/>
                  </a:spcBef>
                  <a:buNone/>
                </a:pPr>
                <a14:m>
                  <m:oMathPara xmlns:m="http://schemas.openxmlformats.org/officeDocument/2006/math">
                    <m:oMathParaPr>
                      <m:jc m:val="centerGroup"/>
                    </m:oMathParaPr>
                    <m:oMath xmlns:m="http://schemas.openxmlformats.org/officeDocument/2006/math">
                      <m:d>
                        <m:dPr>
                          <m:begChr m:val="{"/>
                          <m:endChr m:val="}"/>
                          <m:ctrlPr>
                            <a:rPr lang="en-US" sz="2400" i="1" smtClean="0">
                              <a:latin typeface="Cambria Math" panose="02040503050406030204" pitchFamily="18" charset="0"/>
                            </a:rPr>
                          </m:ctrlPr>
                        </m:dPr>
                        <m:e>
                          <m:d>
                            <m:dPr>
                              <m:ctrlPr>
                                <a:rPr lang="en-US" sz="2400" i="1" smtClean="0">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m:t>
                                  </m:r>
                                  <m:r>
                                    <a:rPr lang="en-US" sz="2400" b="0" i="1" smtClean="0">
                                      <a:latin typeface="Cambria Math" panose="02040503050406030204" pitchFamily="18" charset="0"/>
                                    </a:rPr>
                                    <m:t>1</m:t>
                                  </m:r>
                                  <m:r>
                                    <a:rPr lang="en-US" sz="2400" i="1">
                                      <a:latin typeface="Cambria Math" panose="02040503050406030204" pitchFamily="18" charset="0"/>
                                    </a:rPr>
                                    <m:t>)</m:t>
                                  </m:r>
                                </m:sup>
                              </m:sSup>
                              <m:r>
                                <a:rPr lang="en-US" sz="2400" b="0" i="1" smtClean="0">
                                  <a:latin typeface="Cambria Math" panose="02040503050406030204" pitchFamily="18" charset="0"/>
                                </a:rPr>
                                <m:t>,</m:t>
                              </m:r>
                              <m:sSup>
                                <m:sSupPr>
                                  <m:ctrlPr>
                                    <a:rPr lang="en-US" sz="2400" i="1">
                                      <a:latin typeface="Cambria Math" panose="02040503050406030204" pitchFamily="18" charset="0"/>
                                    </a:rPr>
                                  </m:ctrlPr>
                                </m:sSupPr>
                                <m:e>
                                  <m:r>
                                    <a:rPr lang="en-US" sz="2400" b="0" i="1" smtClean="0">
                                      <a:latin typeface="Cambria Math" panose="02040503050406030204" pitchFamily="18" charset="0"/>
                                    </a:rPr>
                                    <m:t>𝑦</m:t>
                                  </m:r>
                                </m:e>
                                <m:sup>
                                  <m:r>
                                    <a:rPr lang="en-US" sz="2400" i="1">
                                      <a:latin typeface="Cambria Math" panose="02040503050406030204" pitchFamily="18" charset="0"/>
                                    </a:rPr>
                                    <m:t>(</m:t>
                                  </m:r>
                                  <m:r>
                                    <a:rPr lang="en-US" sz="2400" b="0" i="1" smtClean="0">
                                      <a:latin typeface="Cambria Math" panose="02040503050406030204" pitchFamily="18" charset="0"/>
                                    </a:rPr>
                                    <m:t>1</m:t>
                                  </m:r>
                                  <m:r>
                                    <a:rPr lang="en-US" sz="2400" i="1">
                                      <a:latin typeface="Cambria Math" panose="02040503050406030204" pitchFamily="18" charset="0"/>
                                    </a:rPr>
                                    <m:t>)</m:t>
                                  </m:r>
                                </m:sup>
                              </m:sSup>
                            </m:e>
                          </m:d>
                          <m:r>
                            <a:rPr lang="en-US" sz="2400" b="0" i="1" smtClean="0">
                              <a:latin typeface="Cambria Math" panose="02040503050406030204" pitchFamily="18" charset="0"/>
                            </a:rPr>
                            <m:t>,</m:t>
                          </m:r>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m:t>
                                  </m:r>
                                  <m:r>
                                    <a:rPr lang="en-US" sz="2400" b="0" i="1" smtClean="0">
                                      <a:latin typeface="Cambria Math" panose="02040503050406030204" pitchFamily="18" charset="0"/>
                                    </a:rPr>
                                    <m:t>2</m:t>
                                  </m:r>
                                  <m:r>
                                    <a:rPr lang="en-US" sz="2400" i="1">
                                      <a:latin typeface="Cambria Math" panose="02040503050406030204" pitchFamily="18" charset="0"/>
                                    </a:rPr>
                                    <m:t>)</m:t>
                                  </m:r>
                                </m:sup>
                              </m:sSup>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𝑦</m:t>
                                  </m:r>
                                </m:e>
                                <m:sup>
                                  <m:r>
                                    <a:rPr lang="en-US" sz="2400" i="1">
                                      <a:latin typeface="Cambria Math" panose="02040503050406030204" pitchFamily="18" charset="0"/>
                                    </a:rPr>
                                    <m:t>(</m:t>
                                  </m:r>
                                  <m:r>
                                    <a:rPr lang="en-US" sz="2400" b="0" i="1" smtClean="0">
                                      <a:latin typeface="Cambria Math" panose="02040503050406030204" pitchFamily="18" charset="0"/>
                                    </a:rPr>
                                    <m:t>2</m:t>
                                  </m:r>
                                  <m:r>
                                    <a:rPr lang="en-US" sz="2400" i="1">
                                      <a:latin typeface="Cambria Math" panose="02040503050406030204" pitchFamily="18" charset="0"/>
                                    </a:rPr>
                                    <m:t>)</m:t>
                                  </m:r>
                                </m:sup>
                              </m:sSup>
                            </m:e>
                          </m:d>
                          <m:r>
                            <a:rPr lang="en-US" sz="2400" b="0" i="1" smtClean="0">
                              <a:latin typeface="Cambria Math" panose="02040503050406030204" pitchFamily="18" charset="0"/>
                            </a:rPr>
                            <m:t>,…,</m:t>
                          </m:r>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m:t>
                                  </m:r>
                                  <m:r>
                                    <a:rPr lang="en-US" sz="2400" b="0" i="1" smtClean="0">
                                      <a:latin typeface="Cambria Math" panose="02040503050406030204" pitchFamily="18" charset="0"/>
                                    </a:rPr>
                                    <m:t>𝑁</m:t>
                                  </m:r>
                                  <m:r>
                                    <a:rPr lang="en-US" sz="2400" i="1">
                                      <a:latin typeface="Cambria Math" panose="02040503050406030204" pitchFamily="18" charset="0"/>
                                    </a:rPr>
                                    <m:t>)</m:t>
                                  </m:r>
                                </m:sup>
                              </m:sSup>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𝑦</m:t>
                                  </m:r>
                                </m:e>
                                <m:sup>
                                  <m:r>
                                    <a:rPr lang="en-US" sz="2400" i="1">
                                      <a:latin typeface="Cambria Math" panose="02040503050406030204" pitchFamily="18" charset="0"/>
                                    </a:rPr>
                                    <m:t>(</m:t>
                                  </m:r>
                                  <m:r>
                                    <a:rPr lang="en-US" sz="2400" b="0" i="1" smtClean="0">
                                      <a:latin typeface="Cambria Math" panose="02040503050406030204" pitchFamily="18" charset="0"/>
                                    </a:rPr>
                                    <m:t>𝑁</m:t>
                                  </m:r>
                                  <m:r>
                                    <a:rPr lang="en-US" sz="2400" i="1">
                                      <a:latin typeface="Cambria Math" panose="02040503050406030204" pitchFamily="18" charset="0"/>
                                    </a:rPr>
                                    <m:t>)</m:t>
                                  </m:r>
                                </m:sup>
                              </m:sSup>
                            </m:e>
                          </m:d>
                        </m:e>
                      </m:d>
                    </m:oMath>
                  </m:oMathPara>
                </a14:m>
                <a:endParaRPr lang="en-US" sz="2400" dirty="0"/>
              </a:p>
              <a:p>
                <a:pPr marL="228600" lvl="0" indent="-50800" algn="l">
                  <a:lnSpc>
                    <a:spcPct val="114000"/>
                  </a:lnSpc>
                  <a:spcBef>
                    <a:spcPts val="0"/>
                  </a:spcBef>
                  <a:buNone/>
                </a:pPr>
                <a:r>
                  <a:rPr lang="en-US" sz="2400" dirty="0" err="1"/>
                  <a:t>Tập</a:t>
                </a:r>
                <a:r>
                  <a:rPr lang="en-US" sz="2400" dirty="0"/>
                  <a:t> </a:t>
                </a:r>
                <a:r>
                  <a:rPr lang="en-US" sz="2400" dirty="0" err="1"/>
                  <a:t>dữ</a:t>
                </a:r>
                <a:r>
                  <a:rPr lang="en-US" sz="2400" dirty="0"/>
                  <a:t> </a:t>
                </a:r>
                <a:r>
                  <a:rPr lang="en-US" sz="2400" dirty="0" err="1"/>
                  <a:t>liệu</a:t>
                </a:r>
                <a:r>
                  <a:rPr lang="en-US" sz="2400" dirty="0"/>
                  <a:t> </a:t>
                </a:r>
                <a:r>
                  <a:rPr lang="en-US" sz="2400" dirty="0" err="1"/>
                  <a:t>cũng</a:t>
                </a:r>
                <a:r>
                  <a:rPr lang="en-US" sz="2400" dirty="0"/>
                  <a:t> </a:t>
                </a:r>
                <a:r>
                  <a:rPr lang="en-US" sz="2400" dirty="0" err="1"/>
                  <a:t>có</a:t>
                </a:r>
                <a:r>
                  <a:rPr lang="en-US" sz="2400" dirty="0"/>
                  <a:t> </a:t>
                </a:r>
                <a:r>
                  <a:rPr lang="en-US" sz="2400" dirty="0" err="1"/>
                  <a:t>thể</a:t>
                </a:r>
                <a:r>
                  <a:rPr lang="en-US" sz="2400" dirty="0"/>
                  <a:t> </a:t>
                </a:r>
                <a:r>
                  <a:rPr lang="en-US" sz="2400" dirty="0" err="1"/>
                  <a:t>được</a:t>
                </a:r>
                <a:r>
                  <a:rPr lang="en-US" sz="2400" dirty="0"/>
                  <a:t> </a:t>
                </a:r>
                <a:r>
                  <a:rPr lang="en-US" sz="2400" dirty="0" err="1"/>
                  <a:t>biểu</a:t>
                </a:r>
                <a:r>
                  <a:rPr lang="en-US" sz="2400" dirty="0"/>
                  <a:t> </a:t>
                </a:r>
                <a:r>
                  <a:rPr lang="en-US" sz="2400" dirty="0" err="1"/>
                  <a:t>diễn</a:t>
                </a:r>
                <a:r>
                  <a:rPr lang="en-US" sz="2400" dirty="0"/>
                  <a:t> </a:t>
                </a:r>
                <a:r>
                  <a:rPr lang="en-US" sz="2400" dirty="0" err="1"/>
                  <a:t>như</a:t>
                </a:r>
                <a:r>
                  <a:rPr lang="en-US" sz="2400" dirty="0"/>
                  <a:t> </a:t>
                </a:r>
                <a:r>
                  <a:rPr lang="en-US" sz="2400" dirty="0" err="1"/>
                  <a:t>sau</a:t>
                </a:r>
                <a:r>
                  <a:rPr lang="en-US" sz="2400" dirty="0"/>
                  <a:t>: </a:t>
                </a:r>
                <a14:m>
                  <m:oMath xmlns:m="http://schemas.openxmlformats.org/officeDocument/2006/math">
                    <m:sSubSup>
                      <m:sSubSupPr>
                        <m:ctrlPr>
                          <a:rPr lang="en-US" sz="2400" i="1" smtClean="0">
                            <a:latin typeface="Cambria Math" panose="02040503050406030204" pitchFamily="18" charset="0"/>
                          </a:rPr>
                        </m:ctrlPr>
                      </m:sSubSupPr>
                      <m:e>
                        <m:d>
                          <m:dPr>
                            <m:begChr m:val="{"/>
                            <m:endChr m:val="}"/>
                            <m:ctrlPr>
                              <a:rPr lang="en-US" sz="2400" i="1" smtClean="0">
                                <a:latin typeface="Cambria Math" panose="02040503050406030204" pitchFamily="18" charset="0"/>
                              </a:rPr>
                            </m:ctrlPr>
                          </m:dPr>
                          <m:e>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m:t>
                                    </m:r>
                                    <m:r>
                                      <a:rPr lang="en-US" sz="2400" b="0" i="1" smtClean="0">
                                        <a:latin typeface="Cambria Math" panose="02040503050406030204" pitchFamily="18" charset="0"/>
                                      </a:rPr>
                                      <m:t>𝑖</m:t>
                                    </m:r>
                                    <m:r>
                                      <a:rPr lang="en-US" sz="2400" i="1">
                                        <a:latin typeface="Cambria Math" panose="02040503050406030204" pitchFamily="18" charset="0"/>
                                      </a:rPr>
                                      <m:t>)</m:t>
                                    </m:r>
                                  </m:sup>
                                </m:sSup>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𝑦</m:t>
                                    </m:r>
                                  </m:e>
                                  <m:sup>
                                    <m:r>
                                      <a:rPr lang="en-US" sz="2400" i="1">
                                        <a:latin typeface="Cambria Math" panose="02040503050406030204" pitchFamily="18" charset="0"/>
                                      </a:rPr>
                                      <m:t>(</m:t>
                                    </m:r>
                                    <m:r>
                                      <a:rPr lang="en-US" sz="2400" b="0" i="1" smtClean="0">
                                        <a:latin typeface="Cambria Math" panose="02040503050406030204" pitchFamily="18" charset="0"/>
                                      </a:rPr>
                                      <m:t>𝑖</m:t>
                                    </m:r>
                                    <m:r>
                                      <a:rPr lang="en-US" sz="2400" i="1">
                                        <a:latin typeface="Cambria Math" panose="02040503050406030204" pitchFamily="18" charset="0"/>
                                      </a:rPr>
                                      <m:t>)</m:t>
                                    </m:r>
                                  </m:sup>
                                </m:sSup>
                              </m:e>
                            </m:d>
                          </m:e>
                        </m:d>
                      </m:e>
                      <m:sub>
                        <m: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𝑁</m:t>
                        </m:r>
                      </m:sup>
                    </m:sSubSup>
                  </m:oMath>
                </a14:m>
                <a:r>
                  <a:rPr lang="en-US" sz="2400" dirty="0"/>
                  <a:t>.</a:t>
                </a:r>
              </a:p>
              <a:p>
                <a:pPr marL="228600" lvl="0" indent="-50800" algn="l">
                  <a:lnSpc>
                    <a:spcPct val="114000"/>
                  </a:lnSpc>
                  <a:spcBef>
                    <a:spcPts val="0"/>
                  </a:spcBef>
                  <a:buNone/>
                </a:pPr>
                <a:endParaRPr lang="en-US" sz="2400" dirty="0"/>
              </a:p>
              <a:p>
                <a:pPr marL="228600" lvl="0" indent="-50800" algn="l">
                  <a:lnSpc>
                    <a:spcPct val="114000"/>
                  </a:lnSpc>
                  <a:spcBef>
                    <a:spcPts val="0"/>
                  </a:spcBef>
                  <a:buNone/>
                </a:pPr>
                <a:r>
                  <a:rPr lang="en-US" sz="2400" dirty="0"/>
                  <a:t>Ta </a:t>
                </a:r>
                <a:r>
                  <a:rPr lang="en-US" sz="2400" dirty="0" err="1"/>
                  <a:t>tìm</a:t>
                </a:r>
                <a:r>
                  <a:rPr lang="en-US" sz="2400" dirty="0"/>
                  <a:t> </a:t>
                </a:r>
                <a:r>
                  <a:rPr lang="en-US" sz="2400" dirty="0" err="1"/>
                  <a:t>giá</a:t>
                </a:r>
                <a:r>
                  <a:rPr lang="en-US" sz="2400" dirty="0"/>
                  <a:t> </a:t>
                </a:r>
                <a:r>
                  <a:rPr lang="en-US" sz="2400" dirty="0" err="1"/>
                  <a:t>trị</a:t>
                </a:r>
                <a:r>
                  <a:rPr lang="en-US" sz="2400" dirty="0"/>
                  <a:t> </a:t>
                </a:r>
                <a:r>
                  <a:rPr lang="en-US" sz="2400" dirty="0" err="1"/>
                  <a:t>phù</a:t>
                </a:r>
                <a:r>
                  <a:rPr lang="en-US" sz="2400" dirty="0"/>
                  <a:t> </a:t>
                </a:r>
                <a:r>
                  <a:rPr lang="en-US" sz="2400" dirty="0" err="1"/>
                  <a:t>hợp</a:t>
                </a:r>
                <a:r>
                  <a:rPr lang="en-US" sz="2400" dirty="0"/>
                  <a:t> </a:t>
                </a:r>
                <a:r>
                  <a:rPr lang="en-US" sz="2400" dirty="0" err="1"/>
                  <a:t>cho</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oMath>
                </a14:m>
                <a:r>
                  <a:rPr lang="en-US" sz="2400" dirty="0"/>
                  <a:t> và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oMath>
                </a14:m>
                <a:r>
                  <a:rPr lang="en-US" sz="2400" dirty="0"/>
                  <a:t> </a:t>
                </a:r>
                <a:r>
                  <a:rPr lang="en-US" sz="2400" dirty="0" err="1"/>
                  <a:t>dựa</a:t>
                </a:r>
                <a:r>
                  <a:rPr lang="en-US" sz="2400" dirty="0"/>
                  <a:t> </a:t>
                </a:r>
                <a:r>
                  <a:rPr lang="en-US" sz="2400" dirty="0" err="1"/>
                  <a:t>vào</a:t>
                </a:r>
                <a:r>
                  <a:rPr lang="en-US" sz="2400" dirty="0"/>
                  <a:t> </a:t>
                </a:r>
                <a:r>
                  <a:rPr lang="en-US" sz="2400" dirty="0" err="1"/>
                  <a:t>dữ</a:t>
                </a:r>
                <a:r>
                  <a:rPr lang="en-US" sz="2400" dirty="0"/>
                  <a:t> </a:t>
                </a:r>
                <a:r>
                  <a:rPr lang="en-US" sz="2400" dirty="0" err="1"/>
                  <a:t>liệu</a:t>
                </a:r>
                <a:r>
                  <a:rPr lang="en-US" sz="2400" dirty="0"/>
                  <a:t> </a:t>
                </a:r>
                <a:r>
                  <a:rPr lang="en-US" sz="2400" dirty="0" err="1"/>
                  <a:t>như</a:t>
                </a:r>
                <a:r>
                  <a:rPr lang="en-US" sz="2400" dirty="0"/>
                  <a:t> </a:t>
                </a:r>
                <a:r>
                  <a:rPr lang="en-US" sz="2400" dirty="0" err="1"/>
                  <a:t>thế</a:t>
                </a:r>
                <a:r>
                  <a:rPr lang="en-US" sz="2400" dirty="0"/>
                  <a:t> </a:t>
                </a:r>
                <a:r>
                  <a:rPr lang="en-US" sz="2400" dirty="0" err="1"/>
                  <a:t>nào</a:t>
                </a:r>
                <a:r>
                  <a:rPr lang="en-US" sz="2400" dirty="0"/>
                  <a:t>? Ta </a:t>
                </a:r>
                <a:r>
                  <a:rPr lang="en-US" sz="2400" dirty="0" err="1"/>
                  <a:t>cần</a:t>
                </a:r>
                <a:r>
                  <a:rPr lang="en-US" sz="2400" dirty="0"/>
                  <a:t> </a:t>
                </a:r>
                <a:r>
                  <a:rPr lang="en-US" sz="2400" dirty="0" err="1"/>
                  <a:t>một</a:t>
                </a:r>
                <a:r>
                  <a:rPr lang="en-US" sz="2400" dirty="0"/>
                  <a:t> </a:t>
                </a:r>
                <a:r>
                  <a:rPr lang="en-US" sz="2400" dirty="0" err="1"/>
                  <a:t>độ</a:t>
                </a:r>
                <a:r>
                  <a:rPr lang="en-US" sz="2400" dirty="0"/>
                  <a:t> </a:t>
                </a:r>
                <a:r>
                  <a:rPr lang="en-US" sz="2400" dirty="0" err="1"/>
                  <a:t>đo</a:t>
                </a:r>
                <a:r>
                  <a:rPr lang="en-US" sz="2400" dirty="0"/>
                  <a:t> </a:t>
                </a:r>
                <a:r>
                  <a:rPr lang="en-US" sz="2400" dirty="0" err="1"/>
                  <a:t>để</a:t>
                </a:r>
                <a:r>
                  <a:rPr lang="en-US" sz="2400" dirty="0"/>
                  <a:t> </a:t>
                </a:r>
                <a:r>
                  <a:rPr lang="en-US" sz="2400" dirty="0" err="1"/>
                  <a:t>đánh</a:t>
                </a:r>
                <a:r>
                  <a:rPr lang="en-US" sz="2400" dirty="0"/>
                  <a:t> </a:t>
                </a:r>
                <a:r>
                  <a:rPr lang="en-US" sz="2400" dirty="0" err="1"/>
                  <a:t>giá</a:t>
                </a:r>
                <a:r>
                  <a:rPr lang="en-US" sz="2400" dirty="0"/>
                  <a:t> </a:t>
                </a:r>
                <a:r>
                  <a:rPr lang="en-US" sz="2400" dirty="0" err="1"/>
                  <a:t>tính</a:t>
                </a:r>
                <a:r>
                  <a:rPr lang="en-US" sz="2400" dirty="0"/>
                  <a:t> </a:t>
                </a:r>
                <a:r>
                  <a:rPr lang="en-US" sz="2400" dirty="0" err="1"/>
                  <a:t>phù</a:t>
                </a:r>
                <a:r>
                  <a:rPr lang="en-US" sz="2400" dirty="0"/>
                  <a:t> </a:t>
                </a:r>
                <a:r>
                  <a:rPr lang="en-US" sz="2400" dirty="0" err="1"/>
                  <a:t>hợp</a:t>
                </a:r>
                <a:r>
                  <a:rPr lang="en-US" sz="2400" dirty="0"/>
                  <a:t> </a:t>
                </a:r>
                <a:r>
                  <a:rPr lang="en-US" sz="2400" dirty="0" err="1"/>
                  <a:t>của</a:t>
                </a:r>
                <a:r>
                  <a:rPr lang="en-US" sz="2400" dirty="0"/>
                  <a:t> </a:t>
                </a:r>
                <a:r>
                  <a:rPr lang="en-US" sz="2400" dirty="0" err="1"/>
                  <a:t>các</a:t>
                </a:r>
                <a:r>
                  <a:rPr lang="en-US" sz="2400" dirty="0"/>
                  <a:t> </a:t>
                </a:r>
                <a:r>
                  <a:rPr lang="en-US" sz="2400" dirty="0" err="1"/>
                  <a:t>giá</a:t>
                </a:r>
                <a:r>
                  <a:rPr lang="en-US" sz="2400" dirty="0"/>
                  <a:t> </a:t>
                </a:r>
                <a:r>
                  <a:rPr lang="en-US" sz="2400" dirty="0" err="1"/>
                  <a:t>trị</a:t>
                </a:r>
                <a:r>
                  <a:rPr lang="en-US" sz="2400" dirty="0"/>
                  <a:t> </a:t>
                </a:r>
                <a:r>
                  <a:rPr lang="en-US" sz="2400" dirty="0" err="1"/>
                  <a:t>tham</a:t>
                </a:r>
                <a:r>
                  <a:rPr lang="en-US" sz="2400" dirty="0"/>
                  <a:t> </a:t>
                </a:r>
                <a:r>
                  <a:rPr lang="en-US" sz="2400" dirty="0" err="1"/>
                  <a:t>số</a:t>
                </a:r>
                <a:r>
                  <a:rPr lang="en-US" sz="2400" dirty="0"/>
                  <a:t> </a:t>
                </a:r>
                <a:r>
                  <a:rPr lang="en-US" sz="2400" dirty="0" err="1"/>
                  <a:t>với</a:t>
                </a:r>
                <a:r>
                  <a:rPr lang="en-US" sz="2400" dirty="0"/>
                  <a:t> </a:t>
                </a:r>
                <a:r>
                  <a:rPr lang="en-US" sz="2400" dirty="0" err="1"/>
                  <a:t>dữ</a:t>
                </a:r>
                <a:r>
                  <a:rPr lang="en-US" sz="2400" dirty="0"/>
                  <a:t> </a:t>
                </a:r>
                <a:r>
                  <a:rPr lang="en-US" sz="2400" dirty="0" err="1"/>
                  <a:t>liệu</a:t>
                </a:r>
                <a:r>
                  <a:rPr lang="en-US" sz="2400" dirty="0"/>
                  <a:t>.</a:t>
                </a:r>
              </a:p>
            </p:txBody>
          </p:sp>
        </mc:Choice>
        <mc:Fallback xmlns="">
          <p:sp>
            <p:nvSpPr>
              <p:cNvPr id="374" name="Google Shape;374;p5"/>
              <p:cNvSpPr txBox="1">
                <a:spLocks noGrp="1" noRot="1" noChangeAspect="1" noMove="1" noResize="1" noEditPoints="1" noAdjustHandles="1" noChangeArrowheads="1" noChangeShapeType="1" noTextEdit="1"/>
              </p:cNvSpPr>
              <p:nvPr>
                <p:ph type="body" idx="1"/>
              </p:nvPr>
            </p:nvSpPr>
            <p:spPr>
              <a:xfrm>
                <a:off x="408022" y="841413"/>
                <a:ext cx="11419019" cy="5763924"/>
              </a:xfrm>
              <a:prstGeom prst="rect">
                <a:avLst/>
              </a:prstGeom>
              <a:blipFill>
                <a:blip r:embed="rId3"/>
                <a:stretch>
                  <a:fillRect t="-529" r="-801" b="-1691"/>
                </a:stretch>
              </a:blipFill>
              <a:ln>
                <a:noFill/>
              </a:ln>
            </p:spPr>
            <p:txBody>
              <a:bodyPr/>
              <a:lstStyle/>
              <a:p>
                <a:r>
                  <a:rPr lang="en-US">
                    <a:noFill/>
                  </a:rPr>
                  <a:t> </a:t>
                </a:r>
              </a:p>
            </p:txBody>
          </p:sp>
        </mc:Fallback>
      </mc:AlternateContent>
      <p:sp>
        <p:nvSpPr>
          <p:cNvPr id="375" name="Google Shape;375;p5"/>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D6CACFFB-4065-FFBC-186F-4B913D3751E1}"/>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897EA1F9-2AAE-C376-524C-894DEC04C11D}"/>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tuyến tính đơn giản – Hàm mất mát</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03508EB6-58C1-4EB4-DBCC-C5DE18E1EB7C}"/>
                  </a:ext>
                </a:extLst>
              </p:cNvPr>
              <p:cNvSpPr txBox="1">
                <a:spLocks noGrp="1"/>
              </p:cNvSpPr>
              <p:nvPr>
                <p:ph type="body" idx="1"/>
              </p:nvPr>
            </p:nvSpPr>
            <p:spPr>
              <a:xfrm>
                <a:off x="408023" y="841413"/>
                <a:ext cx="7544852"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200" dirty="0">
                    <a:solidFill>
                      <a:srgbClr val="FF0000"/>
                    </a:solidFill>
                  </a:rPr>
                  <a:t>Hàm</a:t>
                </a:r>
                <a:r>
                  <a:rPr lang="en-US" sz="2200" dirty="0"/>
                  <a:t> </a:t>
                </a:r>
                <a:r>
                  <a:rPr lang="en-US" sz="2200" dirty="0" err="1">
                    <a:solidFill>
                      <a:srgbClr val="FF0000"/>
                    </a:solidFill>
                  </a:rPr>
                  <a:t>mất</a:t>
                </a:r>
                <a:r>
                  <a:rPr lang="en-US" sz="2200" dirty="0">
                    <a:solidFill>
                      <a:srgbClr val="FF0000"/>
                    </a:solidFill>
                  </a:rPr>
                  <a:t> </a:t>
                </a:r>
                <a:r>
                  <a:rPr lang="en-US" sz="2200" dirty="0" err="1">
                    <a:solidFill>
                      <a:srgbClr val="FF0000"/>
                    </a:solidFill>
                  </a:rPr>
                  <a:t>mát</a:t>
                </a:r>
                <a:r>
                  <a:rPr lang="en-US" sz="2200" dirty="0">
                    <a:solidFill>
                      <a:srgbClr val="FF0000"/>
                    </a:solidFill>
                  </a:rPr>
                  <a:t> (loss function), </a:t>
                </a:r>
                <a:r>
                  <a:rPr lang="en-US" sz="2200" dirty="0"/>
                  <a:t>hay </a:t>
                </a:r>
                <a:r>
                  <a:rPr lang="en-US" sz="2200" dirty="0" err="1"/>
                  <a:t>cũng</a:t>
                </a:r>
                <a:r>
                  <a:rPr lang="en-US" sz="2200" dirty="0"/>
                  <a:t> </a:t>
                </a:r>
                <a:r>
                  <a:rPr lang="en-US" sz="2200" dirty="0" err="1"/>
                  <a:t>có</a:t>
                </a:r>
                <a:r>
                  <a:rPr lang="en-US" sz="2200" dirty="0"/>
                  <a:t> </a:t>
                </a:r>
                <a:r>
                  <a:rPr lang="en-US" sz="2200" dirty="0" err="1"/>
                  <a:t>thể</a:t>
                </a:r>
                <a:r>
                  <a:rPr lang="en-US" sz="2200" dirty="0"/>
                  <a:t> </a:t>
                </a:r>
                <a:r>
                  <a:rPr lang="en-US" sz="2200" dirty="0" err="1"/>
                  <a:t>gọi</a:t>
                </a:r>
                <a:r>
                  <a:rPr lang="en-US" sz="2200" dirty="0"/>
                  <a:t> </a:t>
                </a:r>
                <a:r>
                  <a:rPr lang="en-US" sz="2200" dirty="0" err="1"/>
                  <a:t>là</a:t>
                </a:r>
                <a:r>
                  <a:rPr lang="en-US" sz="2200" dirty="0"/>
                  <a:t> </a:t>
                </a:r>
                <a:r>
                  <a:rPr lang="en-US" sz="2200" dirty="0" err="1"/>
                  <a:t>hàm</a:t>
                </a:r>
                <a:r>
                  <a:rPr lang="en-US" sz="2200" dirty="0"/>
                  <a:t> chi </a:t>
                </a:r>
                <a:r>
                  <a:rPr lang="en-US" sz="2200" dirty="0" err="1"/>
                  <a:t>phí</a:t>
                </a:r>
                <a:r>
                  <a:rPr lang="en-US" sz="2200" dirty="0"/>
                  <a:t> (cost function), </a:t>
                </a:r>
                <a:r>
                  <a:rPr lang="en-US" sz="2200" dirty="0" err="1"/>
                  <a:t>phản</a:t>
                </a:r>
                <a:r>
                  <a:rPr lang="en-US" sz="2200" dirty="0"/>
                  <a:t> </a:t>
                </a:r>
                <a:r>
                  <a:rPr lang="en-US" sz="2200" dirty="0" err="1"/>
                  <a:t>ánh</a:t>
                </a:r>
                <a:r>
                  <a:rPr lang="en-US" sz="2200" dirty="0"/>
                  <a:t> </a:t>
                </a:r>
                <a:r>
                  <a:rPr lang="en-US" sz="2200" dirty="0" err="1"/>
                  <a:t>sự</a:t>
                </a:r>
                <a:r>
                  <a:rPr lang="en-US" sz="2200" dirty="0"/>
                  <a:t> </a:t>
                </a:r>
                <a:r>
                  <a:rPr lang="en-US" sz="2200" dirty="0" err="1"/>
                  <a:t>phù</a:t>
                </a:r>
                <a:r>
                  <a:rPr lang="en-US" sz="2200" dirty="0"/>
                  <a:t> </a:t>
                </a:r>
                <a:r>
                  <a:rPr lang="en-US" sz="2200" dirty="0" err="1"/>
                  <a:t>hợp</a:t>
                </a:r>
                <a:r>
                  <a:rPr lang="en-US" sz="2200" dirty="0"/>
                  <a:t> </a:t>
                </a:r>
                <a:r>
                  <a:rPr lang="en-US" sz="2200" dirty="0" err="1"/>
                  <a:t>của</a:t>
                </a:r>
                <a:r>
                  <a:rPr lang="en-US" sz="2200" dirty="0"/>
                  <a:t> </a:t>
                </a:r>
                <a:r>
                  <a:rPr lang="en-US" sz="2200" dirty="0" err="1"/>
                  <a:t>các</a:t>
                </a:r>
                <a:r>
                  <a:rPr lang="en-US" sz="2200" dirty="0"/>
                  <a:t> </a:t>
                </a:r>
                <a:r>
                  <a:rPr lang="en-US" sz="2200" dirty="0" err="1"/>
                  <a:t>giá</a:t>
                </a:r>
                <a:r>
                  <a:rPr lang="en-US" sz="2200" dirty="0"/>
                  <a:t> </a:t>
                </a:r>
                <a:r>
                  <a:rPr lang="en-US" sz="2200" dirty="0" err="1"/>
                  <a:t>trị</a:t>
                </a:r>
                <a:r>
                  <a:rPr lang="en-US" sz="2200" dirty="0"/>
                  <a:t> </a:t>
                </a:r>
                <a:r>
                  <a:rPr lang="en-US" sz="2200" dirty="0" err="1"/>
                  <a:t>tham</a:t>
                </a:r>
                <a:r>
                  <a:rPr lang="en-US" sz="2200" dirty="0"/>
                  <a:t> </a:t>
                </a:r>
                <a:r>
                  <a:rPr lang="en-US" sz="2200" dirty="0" err="1"/>
                  <a:t>số</a:t>
                </a:r>
                <a:r>
                  <a:rPr lang="en-US" sz="2200" dirty="0"/>
                  <a:t>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1</m:t>
                        </m:r>
                      </m:sub>
                    </m:sSub>
                  </m:oMath>
                </a14:m>
                <a:r>
                  <a:rPr lang="en-US" sz="2200" dirty="0"/>
                  <a:t> </a:t>
                </a:r>
                <a:r>
                  <a:rPr lang="en-US" sz="2200" dirty="0" err="1"/>
                  <a:t>đối</a:t>
                </a:r>
                <a:r>
                  <a:rPr lang="en-US" sz="2200" dirty="0"/>
                  <a:t> </a:t>
                </a:r>
                <a:r>
                  <a:rPr lang="en-US" sz="2200" dirty="0" err="1"/>
                  <a:t>với</a:t>
                </a:r>
                <a:r>
                  <a:rPr lang="en-US" sz="2200" dirty="0"/>
                  <a:t> </a:t>
                </a:r>
                <a:r>
                  <a:rPr lang="en-US" sz="2200" dirty="0" err="1"/>
                  <a:t>tập</a:t>
                </a:r>
                <a:r>
                  <a:rPr lang="en-US" sz="2200" dirty="0"/>
                  <a:t> </a:t>
                </a:r>
                <a:r>
                  <a:rPr lang="en-US" sz="2200" dirty="0" err="1"/>
                  <a:t>dữ</a:t>
                </a:r>
                <a:r>
                  <a:rPr lang="en-US" sz="2200" dirty="0"/>
                  <a:t> </a:t>
                </a:r>
                <a:r>
                  <a:rPr lang="en-US" sz="2200" dirty="0" err="1"/>
                  <a:t>liệu</a:t>
                </a:r>
                <a:r>
                  <a:rPr lang="en-US" sz="2200" dirty="0"/>
                  <a:t>:</a:t>
                </a:r>
              </a:p>
              <a:p>
                <a:pPr marL="228600" lvl="0" indent="-50800" algn="ctr">
                  <a:lnSpc>
                    <a:spcPct val="114000"/>
                  </a:lnSpc>
                  <a:spcBef>
                    <a:spcPts val="0"/>
                  </a:spcBef>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𝐿</m:t>
                      </m:r>
                      <m:d>
                        <m:dPr>
                          <m:ctrlPr>
                            <a:rPr lang="en-US" sz="2200" b="0" i="1" smtClean="0">
                              <a:latin typeface="Cambria Math" panose="02040503050406030204" pitchFamily="18" charset="0"/>
                            </a:rPr>
                          </m:ctrlPr>
                        </m:dPr>
                        <m:e>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𝑤</m:t>
                              </m:r>
                            </m:e>
                            <m:sub>
                              <m:r>
                                <a:rPr lang="en-US" sz="2200" b="0" i="1" smtClean="0">
                                  <a:latin typeface="Cambria Math" panose="02040503050406030204" pitchFamily="18" charset="0"/>
                                </a:rPr>
                                <m:t>0</m:t>
                              </m:r>
                            </m:sub>
                          </m:sSub>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b="0" i="1" smtClean="0">
                                  <a:latin typeface="Cambria Math" panose="02040503050406030204" pitchFamily="18" charset="0"/>
                                </a:rPr>
                                <m:t>1</m:t>
                              </m:r>
                            </m:sub>
                          </m:sSub>
                        </m:e>
                      </m:d>
                      <m:r>
                        <a:rPr lang="en-US" sz="2200" b="0" i="1" smtClean="0">
                          <a:latin typeface="Cambria Math" panose="02040503050406030204" pitchFamily="18" charset="0"/>
                        </a:rPr>
                        <m:t>=</m:t>
                      </m:r>
                      <m:nary>
                        <m:naryPr>
                          <m:chr m:val="∑"/>
                          <m:ctrlPr>
                            <a:rPr lang="en-US" sz="2200" b="0" i="1" smtClean="0">
                              <a:latin typeface="Cambria Math" panose="02040503050406030204" pitchFamily="18" charset="0"/>
                            </a:rPr>
                          </m:ctrlPr>
                        </m:naryPr>
                        <m:sub>
                          <m:r>
                            <m:rPr>
                              <m:brk m:alnAt="23"/>
                            </m:rPr>
                            <a:rPr lang="en-US" sz="2200" b="0" i="1" smtClean="0">
                              <a:latin typeface="Cambria Math" panose="02040503050406030204" pitchFamily="18" charset="0"/>
                            </a:rPr>
                            <m:t>𝑖</m:t>
                          </m:r>
                          <m:r>
                            <a:rPr lang="en-US" sz="2200" b="0" i="1" smtClean="0">
                              <a:latin typeface="Cambria Math" panose="02040503050406030204" pitchFamily="18" charset="0"/>
                            </a:rPr>
                            <m:t>=</m:t>
                          </m:r>
                          <m:r>
                            <m:rPr>
                              <m:brk m:alnAt="23"/>
                            </m:rPr>
                            <a:rPr lang="en-US" sz="2200" b="0" i="1" smtClean="0">
                              <a:latin typeface="Cambria Math" panose="02040503050406030204" pitchFamily="18" charset="0"/>
                            </a:rPr>
                            <m:t>1</m:t>
                          </m:r>
                        </m:sub>
                        <m:sup>
                          <m:r>
                            <a:rPr lang="en-US" sz="2200" b="0" i="1" smtClean="0">
                              <a:latin typeface="Cambria Math" panose="02040503050406030204" pitchFamily="18" charset="0"/>
                            </a:rPr>
                            <m:t>𝑁</m:t>
                          </m:r>
                        </m:sup>
                        <m:e>
                          <m:sSup>
                            <m:sSupPr>
                              <m:ctrlPr>
                                <a:rPr lang="en-US" sz="2200" b="0" i="1" smtClean="0">
                                  <a:latin typeface="Cambria Math" panose="02040503050406030204" pitchFamily="18" charset="0"/>
                                </a:rPr>
                              </m:ctrlPr>
                            </m:sSupPr>
                            <m:e>
                              <m:d>
                                <m:dPr>
                                  <m:ctrlPr>
                                    <a:rPr lang="en-US" sz="2200" b="0" i="1" smtClean="0">
                                      <a:latin typeface="Cambria Math" panose="02040503050406030204" pitchFamily="18" charset="0"/>
                                    </a:rPr>
                                  </m:ctrlPr>
                                </m:dPr>
                                <m:e>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𝑦</m:t>
                                      </m:r>
                                    </m:e>
                                    <m:sup>
                                      <m:r>
                                        <a:rPr lang="en-US" sz="2200" b="0" i="1" smtClean="0">
                                          <a:latin typeface="Cambria Math" panose="02040503050406030204" pitchFamily="18" charset="0"/>
                                        </a:rPr>
                                        <m:t>(</m:t>
                                      </m:r>
                                      <m:r>
                                        <a:rPr lang="en-US" sz="2200" b="0" i="1" smtClean="0">
                                          <a:latin typeface="Cambria Math" panose="02040503050406030204" pitchFamily="18" charset="0"/>
                                        </a:rPr>
                                        <m:t>𝑖</m:t>
                                      </m:r>
                                      <m:r>
                                        <a:rPr lang="en-US" sz="2200" b="0" i="1" smtClean="0">
                                          <a:latin typeface="Cambria Math" panose="02040503050406030204" pitchFamily="18" charset="0"/>
                                        </a:rPr>
                                        <m:t>)</m:t>
                                      </m:r>
                                    </m:sup>
                                  </m:sSup>
                                  <m:r>
                                    <a:rPr lang="en-US" sz="2200" b="0" i="1" smtClean="0">
                                      <a:latin typeface="Cambria Math" panose="02040503050406030204" pitchFamily="18" charset="0"/>
                                    </a:rPr>
                                    <m:t>−</m:t>
                                  </m:r>
                                  <m:r>
                                    <a:rPr lang="en-US" sz="2200" b="0" i="1" smtClean="0">
                                      <a:latin typeface="Cambria Math" panose="02040503050406030204" pitchFamily="18" charset="0"/>
                                    </a:rPr>
                                    <m:t>𝑓</m:t>
                                  </m:r>
                                  <m:r>
                                    <a:rPr lang="en-US" sz="2200" b="0" i="1" smtClean="0">
                                      <a:latin typeface="Cambria Math" panose="02040503050406030204" pitchFamily="18" charset="0"/>
                                    </a:rPr>
                                    <m:t>(</m:t>
                                  </m:r>
                                  <m:sSup>
                                    <m:sSupPr>
                                      <m:ctrlPr>
                                        <a:rPr lang="en-US" sz="2200" i="1">
                                          <a:latin typeface="Cambria Math" panose="02040503050406030204" pitchFamily="18" charset="0"/>
                                        </a:rPr>
                                      </m:ctrlPr>
                                    </m:sSupPr>
                                    <m:e>
                                      <m:r>
                                        <a:rPr lang="en-US" sz="2200" b="0" i="1" smtClean="0">
                                          <a:latin typeface="Cambria Math" panose="02040503050406030204" pitchFamily="18" charset="0"/>
                                        </a:rPr>
                                        <m:t>𝑥</m:t>
                                      </m:r>
                                    </m:e>
                                    <m:sup>
                                      <m:d>
                                        <m:dPr>
                                          <m:ctrlPr>
                                            <a:rPr lang="en-US" sz="2200" i="1">
                                              <a:latin typeface="Cambria Math" panose="02040503050406030204" pitchFamily="18" charset="0"/>
                                            </a:rPr>
                                          </m:ctrlPr>
                                        </m:dPr>
                                        <m:e>
                                          <m:r>
                                            <a:rPr lang="en-US" sz="2200" i="1">
                                              <a:latin typeface="Cambria Math" panose="02040503050406030204" pitchFamily="18" charset="0"/>
                                            </a:rPr>
                                            <m:t>𝑖</m:t>
                                          </m:r>
                                        </m:e>
                                      </m:d>
                                    </m:sup>
                                  </m:sSup>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1</m:t>
                                      </m:r>
                                    </m:sub>
                                  </m:sSub>
                                  <m:r>
                                    <a:rPr lang="en-US" sz="2200" b="0" i="1" smtClean="0">
                                      <a:latin typeface="Cambria Math" panose="02040503050406030204" pitchFamily="18" charset="0"/>
                                    </a:rPr>
                                    <m:t>)</m:t>
                                  </m:r>
                                </m:e>
                              </m:d>
                            </m:e>
                            <m:sup>
                              <m:r>
                                <a:rPr lang="en-US" sz="2200" b="0" i="1" smtClean="0">
                                  <a:latin typeface="Cambria Math" panose="02040503050406030204" pitchFamily="18" charset="0"/>
                                </a:rPr>
                                <m:t>2</m:t>
                              </m:r>
                            </m:sup>
                          </m:sSup>
                        </m:e>
                      </m:nary>
                    </m:oMath>
                  </m:oMathPara>
                </a14:m>
                <a:endParaRPr lang="en-US" sz="2200" dirty="0"/>
              </a:p>
              <a:p>
                <a:pPr marL="228600" lvl="0" indent="-50800" algn="l">
                  <a:lnSpc>
                    <a:spcPct val="114000"/>
                  </a:lnSpc>
                  <a:spcBef>
                    <a:spcPts val="0"/>
                  </a:spcBef>
                  <a:buNone/>
                </a:pP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trên</a:t>
                </a:r>
                <a:r>
                  <a:rPr lang="en-US" sz="2200" dirty="0"/>
                  <a:t> </a:t>
                </a:r>
                <a:r>
                  <a:rPr lang="en-US" sz="2200" dirty="0" err="1"/>
                  <a:t>được</a:t>
                </a:r>
                <a:r>
                  <a:rPr lang="en-US" sz="2200" dirty="0"/>
                  <a:t> </a:t>
                </a:r>
                <a:r>
                  <a:rPr lang="en-US" sz="2200" dirty="0" err="1"/>
                  <a:t>gọi</a:t>
                </a:r>
                <a:r>
                  <a:rPr lang="en-US" sz="2200" dirty="0"/>
                  <a:t> </a:t>
                </a:r>
                <a:r>
                  <a:rPr lang="en-US" sz="2200" dirty="0" err="1"/>
                  <a:t>là</a:t>
                </a:r>
                <a:r>
                  <a:rPr lang="en-US" sz="2200" dirty="0"/>
                  <a:t> </a:t>
                </a:r>
                <a:r>
                  <a:rPr lang="en-US" sz="2200" dirty="0" err="1">
                    <a:solidFill>
                      <a:srgbClr val="0072FF"/>
                    </a:solidFill>
                  </a:rPr>
                  <a:t>hàm</a:t>
                </a:r>
                <a:r>
                  <a:rPr lang="en-US" sz="2200" dirty="0">
                    <a:solidFill>
                      <a:srgbClr val="0072FF"/>
                    </a:solidFill>
                  </a:rPr>
                  <a:t> </a:t>
                </a:r>
                <a:r>
                  <a:rPr lang="en-US" sz="2200" dirty="0" err="1">
                    <a:solidFill>
                      <a:srgbClr val="0072FF"/>
                    </a:solidFill>
                  </a:rPr>
                  <a:t>mất</a:t>
                </a:r>
                <a:r>
                  <a:rPr lang="en-US" sz="2200" dirty="0">
                    <a:solidFill>
                      <a:srgbClr val="0072FF"/>
                    </a:solidFill>
                  </a:rPr>
                  <a:t> </a:t>
                </a:r>
                <a:r>
                  <a:rPr lang="en-US" sz="2200" dirty="0" err="1">
                    <a:solidFill>
                      <a:srgbClr val="0072FF"/>
                    </a:solidFill>
                  </a:rPr>
                  <a:t>mát</a:t>
                </a:r>
                <a:r>
                  <a:rPr lang="en-US" sz="2200" dirty="0">
                    <a:solidFill>
                      <a:srgbClr val="0072FF"/>
                    </a:solidFill>
                  </a:rPr>
                  <a:t> </a:t>
                </a:r>
                <a:r>
                  <a:rPr lang="en-US" sz="2200" dirty="0" err="1">
                    <a:solidFill>
                      <a:srgbClr val="0072FF"/>
                    </a:solidFill>
                  </a:rPr>
                  <a:t>bình</a:t>
                </a:r>
                <a:r>
                  <a:rPr lang="en-US" sz="2200" dirty="0">
                    <a:solidFill>
                      <a:srgbClr val="0072FF"/>
                    </a:solidFill>
                  </a:rPr>
                  <a:t> </a:t>
                </a:r>
                <a:r>
                  <a:rPr lang="en-US" sz="2200" dirty="0" err="1">
                    <a:solidFill>
                      <a:srgbClr val="0072FF"/>
                    </a:solidFill>
                  </a:rPr>
                  <a:t>phương</a:t>
                </a:r>
                <a:r>
                  <a:rPr lang="en-US" sz="2200" dirty="0">
                    <a:solidFill>
                      <a:srgbClr val="0072FF"/>
                    </a:solidFill>
                  </a:rPr>
                  <a:t> (squared loss)</a:t>
                </a:r>
                <a:r>
                  <a:rPr lang="en-US" sz="2200" dirty="0"/>
                  <a:t> </a:t>
                </a:r>
                <a:r>
                  <a:rPr lang="en-US" sz="2200" dirty="0" err="1"/>
                  <a:t>hoặc</a:t>
                </a:r>
                <a:r>
                  <a:rPr lang="en-US" sz="2200" dirty="0"/>
                  <a:t> </a:t>
                </a:r>
                <a:r>
                  <a:rPr lang="en-US" sz="2200" dirty="0" err="1"/>
                  <a:t>tổng</a:t>
                </a:r>
                <a:r>
                  <a:rPr lang="en-US" sz="2200" dirty="0"/>
                  <a:t> </a:t>
                </a:r>
                <a:r>
                  <a:rPr lang="en-US" sz="2200" dirty="0" err="1"/>
                  <a:t>bình</a:t>
                </a:r>
                <a:r>
                  <a:rPr lang="en-US" sz="2200" dirty="0"/>
                  <a:t> </a:t>
                </a:r>
                <a:r>
                  <a:rPr lang="en-US" sz="2200" dirty="0" err="1"/>
                  <a:t>phương</a:t>
                </a:r>
                <a:r>
                  <a:rPr lang="en-US" sz="2200" dirty="0"/>
                  <a:t> </a:t>
                </a:r>
                <a:r>
                  <a:rPr lang="en-US" sz="2200" dirty="0" err="1"/>
                  <a:t>phần</a:t>
                </a:r>
                <a:r>
                  <a:rPr lang="en-US" sz="2200" dirty="0"/>
                  <a:t> </a:t>
                </a:r>
                <a:r>
                  <a:rPr lang="en-US" sz="2200" dirty="0" err="1"/>
                  <a:t>dư</a:t>
                </a:r>
                <a:r>
                  <a:rPr lang="en-US" sz="2200" dirty="0"/>
                  <a:t> (Residual Sum of Squares – RSS).</a:t>
                </a:r>
              </a:p>
              <a:p>
                <a:pPr marL="228600" lvl="0" indent="-50800" algn="l">
                  <a:lnSpc>
                    <a:spcPct val="114000"/>
                  </a:lnSpc>
                  <a:spcBef>
                    <a:spcPts val="0"/>
                  </a:spcBef>
                  <a:buNone/>
                </a:pPr>
                <a:endParaRPr lang="en-US" sz="2200" dirty="0"/>
              </a:p>
              <a:p>
                <a:pPr marL="228600" lvl="0" indent="-50800" algn="l">
                  <a:lnSpc>
                    <a:spcPct val="114000"/>
                  </a:lnSpc>
                  <a:spcBef>
                    <a:spcPts val="0"/>
                  </a:spcBef>
                  <a:buNone/>
                </a:pPr>
                <a:r>
                  <a:rPr lang="en-US" sz="2200" dirty="0"/>
                  <a:t>Ta </a:t>
                </a:r>
                <a:r>
                  <a:rPr lang="en-US" sz="2200" dirty="0" err="1"/>
                  <a:t>có</a:t>
                </a:r>
                <a:r>
                  <a:rPr lang="en-US" sz="2200" dirty="0"/>
                  <a:t> </a:t>
                </a:r>
                <a:r>
                  <a:rPr lang="en-US" sz="2200" dirty="0" err="1"/>
                  <a:t>thể</a:t>
                </a:r>
                <a:r>
                  <a:rPr lang="en-US" sz="2200" dirty="0"/>
                  <a:t> </a:t>
                </a:r>
                <a:r>
                  <a:rPr lang="en-US" sz="2200" dirty="0" err="1"/>
                  <a:t>định</a:t>
                </a:r>
                <a:r>
                  <a:rPr lang="en-US" sz="2200" dirty="0"/>
                  <a:t> </a:t>
                </a:r>
                <a:r>
                  <a:rPr lang="en-US" sz="2200" dirty="0" err="1"/>
                  <a:t>nghĩa</a:t>
                </a:r>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solidFill>
                      <a:srgbClr val="FF00FF"/>
                    </a:solidFill>
                  </a:rPr>
                  <a:t>sai</a:t>
                </a:r>
                <a:r>
                  <a:rPr lang="en-US" sz="2200" dirty="0">
                    <a:solidFill>
                      <a:srgbClr val="FF00FF"/>
                    </a:solidFill>
                  </a:rPr>
                  <a:t> </a:t>
                </a:r>
                <a:r>
                  <a:rPr lang="en-US" sz="2200" dirty="0" err="1">
                    <a:solidFill>
                      <a:srgbClr val="FF00FF"/>
                    </a:solidFill>
                  </a:rPr>
                  <a:t>số</a:t>
                </a:r>
                <a:r>
                  <a:rPr lang="en-US" sz="2200" dirty="0">
                    <a:solidFill>
                      <a:srgbClr val="FF00FF"/>
                    </a:solidFill>
                  </a:rPr>
                  <a:t> </a:t>
                </a:r>
                <a:r>
                  <a:rPr lang="en-US" sz="2200" dirty="0" err="1">
                    <a:solidFill>
                      <a:srgbClr val="FF00FF"/>
                    </a:solidFill>
                  </a:rPr>
                  <a:t>bình</a:t>
                </a:r>
                <a:r>
                  <a:rPr lang="en-US" sz="2200" dirty="0">
                    <a:solidFill>
                      <a:srgbClr val="FF00FF"/>
                    </a:solidFill>
                  </a:rPr>
                  <a:t> </a:t>
                </a:r>
                <a:r>
                  <a:rPr lang="en-US" sz="2200" dirty="0" err="1">
                    <a:solidFill>
                      <a:srgbClr val="FF00FF"/>
                    </a:solidFill>
                  </a:rPr>
                  <a:t>phương</a:t>
                </a:r>
                <a:r>
                  <a:rPr lang="en-US" sz="2200" dirty="0">
                    <a:solidFill>
                      <a:srgbClr val="FF00FF"/>
                    </a:solidFill>
                  </a:rPr>
                  <a:t> </a:t>
                </a:r>
                <a:r>
                  <a:rPr lang="en-US" sz="2200" dirty="0" err="1">
                    <a:solidFill>
                      <a:srgbClr val="FF00FF"/>
                    </a:solidFill>
                  </a:rPr>
                  <a:t>trung</a:t>
                </a:r>
                <a:r>
                  <a:rPr lang="en-US" sz="2200" dirty="0">
                    <a:solidFill>
                      <a:srgbClr val="FF00FF"/>
                    </a:solidFill>
                  </a:rPr>
                  <a:t> </a:t>
                </a:r>
                <a:r>
                  <a:rPr lang="en-US" sz="2200" dirty="0" err="1">
                    <a:solidFill>
                      <a:srgbClr val="FF00FF"/>
                    </a:solidFill>
                  </a:rPr>
                  <a:t>bình</a:t>
                </a:r>
                <a:r>
                  <a:rPr lang="en-US" sz="2200" dirty="0">
                    <a:solidFill>
                      <a:srgbClr val="FF00FF"/>
                    </a:solidFill>
                  </a:rPr>
                  <a:t> (Mean Squared Error – MSE) </a:t>
                </a:r>
                <a:r>
                  <a:rPr lang="en-US" sz="2200" dirty="0" err="1"/>
                  <a:t>như</a:t>
                </a:r>
                <a:r>
                  <a:rPr lang="en-US" sz="2200" dirty="0"/>
                  <a:t> </a:t>
                </a:r>
                <a:r>
                  <a:rPr lang="en-US" sz="2200" dirty="0" err="1"/>
                  <a:t>sau</a:t>
                </a:r>
                <a:r>
                  <a:rPr lang="en-US" sz="2200" dirty="0"/>
                  <a:t>:</a:t>
                </a:r>
              </a:p>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𝐿</m:t>
                      </m:r>
                      <m:d>
                        <m:dPr>
                          <m:ctrlPr>
                            <a:rPr lang="en-US" sz="2200" b="0" i="1" smtClean="0">
                              <a:latin typeface="Cambria Math" panose="02040503050406030204" pitchFamily="18" charset="0"/>
                            </a:rPr>
                          </m:ctrlPr>
                        </m:dPr>
                        <m:e>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𝑤</m:t>
                              </m:r>
                            </m:e>
                            <m:sub>
                              <m:r>
                                <a:rPr lang="en-US" sz="2200" b="0" i="1" smtClean="0">
                                  <a:latin typeface="Cambria Math" panose="02040503050406030204" pitchFamily="18" charset="0"/>
                                </a:rPr>
                                <m:t>0</m:t>
                              </m:r>
                            </m:sub>
                          </m:sSub>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b="0" i="1" smtClean="0">
                                  <a:latin typeface="Cambria Math" panose="02040503050406030204" pitchFamily="18" charset="0"/>
                                </a:rPr>
                                <m:t>1</m:t>
                              </m:r>
                            </m:sub>
                          </m:sSub>
                        </m:e>
                      </m:d>
                      <m:r>
                        <a:rPr lang="en-US" sz="2200" b="0" i="1" smtClean="0">
                          <a:latin typeface="Cambria Math" panose="02040503050406030204" pitchFamily="18" charset="0"/>
                        </a:rPr>
                        <m:t>=</m:t>
                      </m:r>
                      <m:f>
                        <m:fPr>
                          <m:ctrlPr>
                            <a:rPr lang="en-US" sz="2200" b="0" i="1" smtClean="0">
                              <a:latin typeface="Cambria Math" panose="02040503050406030204" pitchFamily="18" charset="0"/>
                            </a:rPr>
                          </m:ctrlPr>
                        </m:fPr>
                        <m:num>
                          <m:r>
                            <a:rPr lang="en-US" sz="2200" b="0" i="1" smtClean="0">
                              <a:latin typeface="Cambria Math" panose="02040503050406030204" pitchFamily="18" charset="0"/>
                            </a:rPr>
                            <m:t>1</m:t>
                          </m:r>
                        </m:num>
                        <m:den>
                          <m:r>
                            <a:rPr lang="en-US" sz="2200" b="0" i="1" smtClean="0">
                              <a:latin typeface="Cambria Math" panose="02040503050406030204" pitchFamily="18" charset="0"/>
                            </a:rPr>
                            <m:t>𝑁</m:t>
                          </m:r>
                        </m:den>
                      </m:f>
                      <m:nary>
                        <m:naryPr>
                          <m:chr m:val="∑"/>
                          <m:ctrlPr>
                            <a:rPr lang="en-US" sz="2200" b="0" i="1" smtClean="0">
                              <a:latin typeface="Cambria Math" panose="02040503050406030204" pitchFamily="18" charset="0"/>
                            </a:rPr>
                          </m:ctrlPr>
                        </m:naryPr>
                        <m:sub>
                          <m:r>
                            <m:rPr>
                              <m:brk m:alnAt="23"/>
                            </m:rPr>
                            <a:rPr lang="en-US" sz="2200" b="0" i="1" smtClean="0">
                              <a:latin typeface="Cambria Math" panose="02040503050406030204" pitchFamily="18" charset="0"/>
                            </a:rPr>
                            <m:t>𝑖</m:t>
                          </m:r>
                          <m:r>
                            <a:rPr lang="en-US" sz="2200" b="0" i="1" smtClean="0">
                              <a:latin typeface="Cambria Math" panose="02040503050406030204" pitchFamily="18" charset="0"/>
                            </a:rPr>
                            <m:t>=</m:t>
                          </m:r>
                          <m:r>
                            <m:rPr>
                              <m:brk m:alnAt="23"/>
                            </m:rPr>
                            <a:rPr lang="en-US" sz="2200" b="0" i="1" smtClean="0">
                              <a:latin typeface="Cambria Math" panose="02040503050406030204" pitchFamily="18" charset="0"/>
                            </a:rPr>
                            <m:t>1</m:t>
                          </m:r>
                        </m:sub>
                        <m:sup>
                          <m:r>
                            <a:rPr lang="en-US" sz="2200" b="0" i="1" smtClean="0">
                              <a:latin typeface="Cambria Math" panose="02040503050406030204" pitchFamily="18" charset="0"/>
                            </a:rPr>
                            <m:t>𝑁</m:t>
                          </m:r>
                        </m:sup>
                        <m:e>
                          <m:sSup>
                            <m:sSupPr>
                              <m:ctrlPr>
                                <a:rPr lang="en-US" sz="2200" b="0" i="1" smtClean="0">
                                  <a:latin typeface="Cambria Math" panose="02040503050406030204" pitchFamily="18" charset="0"/>
                                </a:rPr>
                              </m:ctrlPr>
                            </m:sSupPr>
                            <m:e>
                              <m:d>
                                <m:dPr>
                                  <m:ctrlPr>
                                    <a:rPr lang="en-US" sz="2200" b="0" i="1" smtClean="0">
                                      <a:latin typeface="Cambria Math" panose="02040503050406030204" pitchFamily="18" charset="0"/>
                                    </a:rPr>
                                  </m:ctrlPr>
                                </m:dPr>
                                <m:e>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𝑦</m:t>
                                      </m:r>
                                    </m:e>
                                    <m:sup>
                                      <m:r>
                                        <a:rPr lang="en-US" sz="2200" b="0" i="1" smtClean="0">
                                          <a:latin typeface="Cambria Math" panose="02040503050406030204" pitchFamily="18" charset="0"/>
                                        </a:rPr>
                                        <m:t>(</m:t>
                                      </m:r>
                                      <m:r>
                                        <a:rPr lang="en-US" sz="2200" b="0" i="1" smtClean="0">
                                          <a:latin typeface="Cambria Math" panose="02040503050406030204" pitchFamily="18" charset="0"/>
                                        </a:rPr>
                                        <m:t>𝑖</m:t>
                                      </m:r>
                                      <m:r>
                                        <a:rPr lang="en-US" sz="2200" b="0" i="1" smtClean="0">
                                          <a:latin typeface="Cambria Math" panose="02040503050406030204" pitchFamily="18" charset="0"/>
                                        </a:rPr>
                                        <m:t>)</m:t>
                                      </m:r>
                                    </m:sup>
                                  </m:sSup>
                                  <m:r>
                                    <a:rPr lang="en-US" sz="2200" b="0" i="1" smtClean="0">
                                      <a:latin typeface="Cambria Math" panose="02040503050406030204" pitchFamily="18" charset="0"/>
                                    </a:rPr>
                                    <m:t>−</m:t>
                                  </m:r>
                                  <m:r>
                                    <a:rPr lang="en-US" sz="2200" b="0" i="1" smtClean="0">
                                      <a:latin typeface="Cambria Math" panose="02040503050406030204" pitchFamily="18" charset="0"/>
                                    </a:rPr>
                                    <m:t>𝑓</m:t>
                                  </m:r>
                                  <m:r>
                                    <a:rPr lang="en-US" sz="2200" b="0" i="1" smtClean="0">
                                      <a:latin typeface="Cambria Math" panose="02040503050406030204" pitchFamily="18" charset="0"/>
                                    </a:rPr>
                                    <m:t>(</m:t>
                                  </m:r>
                                  <m:sSup>
                                    <m:sSupPr>
                                      <m:ctrlPr>
                                        <a:rPr lang="en-US" sz="2200" i="1">
                                          <a:latin typeface="Cambria Math" panose="02040503050406030204" pitchFamily="18" charset="0"/>
                                        </a:rPr>
                                      </m:ctrlPr>
                                    </m:sSupPr>
                                    <m:e>
                                      <m:r>
                                        <a:rPr lang="en-US" sz="2200" b="0" i="1" smtClean="0">
                                          <a:latin typeface="Cambria Math" panose="02040503050406030204" pitchFamily="18" charset="0"/>
                                        </a:rPr>
                                        <m:t>𝑥</m:t>
                                      </m:r>
                                    </m:e>
                                    <m:sup>
                                      <m:d>
                                        <m:dPr>
                                          <m:ctrlPr>
                                            <a:rPr lang="en-US" sz="2200" i="1">
                                              <a:latin typeface="Cambria Math" panose="02040503050406030204" pitchFamily="18" charset="0"/>
                                            </a:rPr>
                                          </m:ctrlPr>
                                        </m:dPr>
                                        <m:e>
                                          <m:r>
                                            <a:rPr lang="en-US" sz="2200" i="1">
                                              <a:latin typeface="Cambria Math" panose="02040503050406030204" pitchFamily="18" charset="0"/>
                                            </a:rPr>
                                            <m:t>𝑖</m:t>
                                          </m:r>
                                        </m:e>
                                      </m:d>
                                    </m:sup>
                                  </m:sSup>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1</m:t>
                                      </m:r>
                                    </m:sub>
                                  </m:sSub>
                                  <m:r>
                                    <a:rPr lang="en-US" sz="2200" b="0" i="1" smtClean="0">
                                      <a:latin typeface="Cambria Math" panose="02040503050406030204" pitchFamily="18" charset="0"/>
                                    </a:rPr>
                                    <m:t>)</m:t>
                                  </m:r>
                                </m:e>
                              </m:d>
                            </m:e>
                            <m:sup>
                              <m:r>
                                <a:rPr lang="en-US" sz="2200" b="0" i="1" smtClean="0">
                                  <a:latin typeface="Cambria Math" panose="02040503050406030204" pitchFamily="18" charset="0"/>
                                </a:rPr>
                                <m:t>2</m:t>
                              </m:r>
                            </m:sup>
                          </m:sSup>
                        </m:e>
                      </m:nary>
                    </m:oMath>
                  </m:oMathPara>
                </a14:m>
                <a:endParaRPr lang="en-US" sz="22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03508EB6-58C1-4EB4-DBCC-C5DE18E1EB7C}"/>
                  </a:ext>
                </a:extLst>
              </p:cNvPr>
              <p:cNvSpPr txBox="1">
                <a:spLocks noGrp="1" noRot="1" noChangeAspect="1" noMove="1" noResize="1" noEditPoints="1" noAdjustHandles="1" noChangeArrowheads="1" noChangeShapeType="1" noTextEdit="1"/>
              </p:cNvSpPr>
              <p:nvPr>
                <p:ph type="body" idx="1"/>
              </p:nvPr>
            </p:nvSpPr>
            <p:spPr>
              <a:xfrm>
                <a:off x="408023" y="841413"/>
                <a:ext cx="7544852" cy="5763924"/>
              </a:xfrm>
              <a:prstGeom prst="rect">
                <a:avLst/>
              </a:prstGeom>
              <a:blipFill>
                <a:blip r:embed="rId3"/>
                <a:stretch>
                  <a:fillRect t="-423" r="-1050"/>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72E621BB-B1A8-3AF0-8B99-697A73C820EF}"/>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1E942C96-71F8-9C66-02C9-2B445A47EBD8}"/>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5</a:t>
            </a:fld>
            <a:endParaRPr/>
          </a:p>
        </p:txBody>
      </p:sp>
      <p:pic>
        <p:nvPicPr>
          <p:cNvPr id="3" name="Graphic 2">
            <a:extLst>
              <a:ext uri="{FF2B5EF4-FFF2-40B4-BE49-F238E27FC236}">
                <a16:creationId xmlns:a16="http://schemas.microsoft.com/office/drawing/2014/main" id="{35F70FE7-65C9-1B85-A9DE-DED1A33B0F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81730" y="876780"/>
            <a:ext cx="4310270" cy="2846595"/>
          </a:xfrm>
          <a:prstGeom prst="rect">
            <a:avLst/>
          </a:prstGeom>
        </p:spPr>
      </p:pic>
    </p:spTree>
    <p:extLst>
      <p:ext uri="{BB962C8B-B14F-4D97-AF65-F5344CB8AC3E}">
        <p14:creationId xmlns:p14="http://schemas.microsoft.com/office/powerpoint/2010/main" val="303994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F9B458D0-4471-6C4A-A5F6-099F417A1806}"/>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0B13864E-087C-1692-C864-0E333DCAFA69}"/>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đơn</a:t>
            </a:r>
            <a:r>
              <a:rPr lang="en-US" dirty="0"/>
              <a:t> </a:t>
            </a:r>
            <a:r>
              <a:rPr lang="en-US" dirty="0" err="1"/>
              <a:t>giản</a:t>
            </a:r>
            <a:r>
              <a:rPr lang="en-US" dirty="0"/>
              <a:t> – </a:t>
            </a:r>
            <a:r>
              <a:rPr lang="en-US" dirty="0" err="1"/>
              <a:t>Tối</a:t>
            </a:r>
            <a:r>
              <a:rPr lang="en-US" dirty="0"/>
              <a:t> </a:t>
            </a:r>
            <a:r>
              <a:rPr lang="en-US" dirty="0" err="1"/>
              <a:t>ưu</a:t>
            </a:r>
            <a:r>
              <a:rPr lang="en-US" dirty="0"/>
              <a:t> </a:t>
            </a:r>
            <a:r>
              <a:rPr lang="en-US" dirty="0" err="1"/>
              <a:t>hóa</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87AA63F6-3E12-EF7C-EACD-F8E358F30BB4}"/>
                  </a:ext>
                </a:extLst>
              </p:cNvPr>
              <p:cNvSpPr txBox="1">
                <a:spLocks noGrp="1"/>
              </p:cNvSpPr>
              <p:nvPr>
                <p:ph type="body" idx="1"/>
              </p:nvPr>
            </p:nvSpPr>
            <p:spPr>
              <a:xfrm>
                <a:off x="288100" y="871393"/>
                <a:ext cx="8021013"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200" dirty="0"/>
                  <a:t>Giá </a:t>
                </a:r>
                <a:r>
                  <a:rPr lang="en-US" sz="2200" dirty="0" err="1"/>
                  <a:t>trị</a:t>
                </a:r>
                <a:r>
                  <a:rPr lang="en-US" sz="2200" dirty="0"/>
                  <a:t> </a:t>
                </a:r>
                <a:r>
                  <a:rPr lang="en-US" sz="2200" dirty="0" err="1"/>
                  <a:t>tham</a:t>
                </a:r>
                <a:r>
                  <a:rPr lang="en-US" sz="2200" dirty="0"/>
                  <a:t> </a:t>
                </a:r>
                <a:r>
                  <a:rPr lang="en-US" sz="2200" dirty="0" err="1"/>
                  <a:t>số</a:t>
                </a:r>
                <a:r>
                  <a:rPr lang="en-US" sz="2200" dirty="0"/>
                  <a:t>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oMath>
                </a14:m>
                <a:r>
                  <a:rPr lang="en-US" sz="2200" dirty="0"/>
                  <a:t> và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1</m:t>
                        </m:r>
                      </m:sub>
                    </m:sSub>
                  </m:oMath>
                </a14:m>
                <a:r>
                  <a:rPr lang="en-US" sz="2200" dirty="0"/>
                  <a:t> </a:t>
                </a:r>
                <a:r>
                  <a:rPr lang="en-US" sz="2200" dirty="0" err="1"/>
                  <a:t>phù</a:t>
                </a:r>
                <a:r>
                  <a:rPr lang="en-US" sz="2200" dirty="0"/>
                  <a:t> </a:t>
                </a:r>
                <a:r>
                  <a:rPr lang="en-US" sz="2200" dirty="0" err="1"/>
                  <a:t>hợp</a:t>
                </a:r>
                <a:r>
                  <a:rPr lang="en-US" sz="2200" dirty="0"/>
                  <a:t> </a:t>
                </a:r>
                <a:r>
                  <a:rPr lang="en-US" sz="2200" dirty="0" err="1"/>
                  <a:t>nhất</a:t>
                </a:r>
                <a:r>
                  <a:rPr lang="en-US" sz="2200" dirty="0"/>
                  <a:t> </a:t>
                </a:r>
                <a:r>
                  <a:rPr lang="en-US" sz="2200" dirty="0" err="1"/>
                  <a:t>đối</a:t>
                </a:r>
                <a:r>
                  <a:rPr lang="en-US" sz="2200" dirty="0"/>
                  <a:t> </a:t>
                </a:r>
                <a:r>
                  <a:rPr lang="en-US" sz="2200" dirty="0" err="1"/>
                  <a:t>với</a:t>
                </a:r>
                <a:r>
                  <a:rPr lang="en-US" sz="2200" dirty="0"/>
                  <a:t> </a:t>
                </a:r>
                <a:r>
                  <a:rPr lang="en-US" sz="2200" dirty="0" err="1"/>
                  <a:t>tập</a:t>
                </a:r>
                <a:r>
                  <a:rPr lang="en-US" sz="2200" dirty="0"/>
                  <a:t> </a:t>
                </a:r>
                <a:r>
                  <a:rPr lang="en-US" sz="2200" dirty="0" err="1"/>
                  <a:t>dữ</a:t>
                </a:r>
                <a:r>
                  <a:rPr lang="en-US" sz="2200" dirty="0"/>
                  <a:t> </a:t>
                </a:r>
                <a:r>
                  <a:rPr lang="en-US" sz="2200" dirty="0" err="1"/>
                  <a:t>liệu</a:t>
                </a:r>
                <a:r>
                  <a:rPr lang="en-US" sz="2200" dirty="0"/>
                  <a:t> </a:t>
                </a:r>
                <a:r>
                  <a:rPr lang="en-US" sz="2200" dirty="0" err="1"/>
                  <a:t>giúp</a:t>
                </a:r>
                <a:r>
                  <a:rPr lang="en-US" sz="2200" dirty="0"/>
                  <a:t> </a:t>
                </a:r>
                <a:r>
                  <a:rPr lang="en-US" sz="2200" dirty="0" err="1"/>
                  <a:t>mô</a:t>
                </a:r>
                <a:r>
                  <a:rPr lang="en-US" sz="2200" dirty="0"/>
                  <a:t> </a:t>
                </a:r>
                <a:r>
                  <a:rPr lang="en-US" sz="2200" dirty="0" err="1"/>
                  <a:t>hình</a:t>
                </a:r>
                <a:r>
                  <a:rPr lang="en-US" sz="2200" dirty="0"/>
                  <a:t> </a:t>
                </a:r>
                <a:r>
                  <a:rPr lang="en-US" sz="2200" dirty="0" err="1"/>
                  <a:t>đạt</a:t>
                </a:r>
                <a:r>
                  <a:rPr lang="en-US" sz="2200" dirty="0"/>
                  <a:t> </a:t>
                </a:r>
                <a:r>
                  <a:rPr lang="en-US" sz="2200" dirty="0" err="1"/>
                  <a:t>giá</a:t>
                </a:r>
                <a:r>
                  <a:rPr lang="en-US" sz="2200" dirty="0"/>
                  <a:t> </a:t>
                </a:r>
                <a:r>
                  <a:rPr lang="en-US" sz="2200" dirty="0" err="1"/>
                  <a:t>trị</a:t>
                </a:r>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nhỏ</a:t>
                </a:r>
                <a:r>
                  <a:rPr lang="en-US" sz="2200" dirty="0"/>
                  <a:t> </a:t>
                </a:r>
                <a:r>
                  <a:rPr lang="en-US" sz="2200" dirty="0" err="1"/>
                  <a:t>nhất</a:t>
                </a:r>
                <a:r>
                  <a:rPr lang="en-US" sz="2200" dirty="0"/>
                  <a:t> </a:t>
                </a:r>
                <a:r>
                  <a:rPr lang="en-US" sz="2200" dirty="0" err="1"/>
                  <a:t>trên</a:t>
                </a:r>
                <a:r>
                  <a:rPr lang="en-US" sz="2200" dirty="0"/>
                  <a:t> </a:t>
                </a:r>
                <a:r>
                  <a:rPr lang="en-US" sz="2200" dirty="0" err="1"/>
                  <a:t>tập</a:t>
                </a:r>
                <a:r>
                  <a:rPr lang="en-US" sz="2200" dirty="0"/>
                  <a:t> </a:t>
                </a:r>
                <a:r>
                  <a:rPr lang="en-US" sz="2200" dirty="0" err="1"/>
                  <a:t>dữ</a:t>
                </a:r>
                <a:r>
                  <a:rPr lang="en-US" sz="2200" dirty="0"/>
                  <a:t> </a:t>
                </a:r>
                <a:r>
                  <a:rPr lang="en-US" sz="2200" dirty="0" err="1"/>
                  <a:t>liệu</a:t>
                </a:r>
                <a:r>
                  <a:rPr lang="en-US" sz="2200" dirty="0"/>
                  <a:t>:</a:t>
                </a:r>
              </a:p>
              <a:p>
                <a:pPr marL="228600" lvl="0" indent="-50800" algn="ctr">
                  <a:lnSpc>
                    <a:spcPct val="114000"/>
                  </a:lnSpc>
                  <a:spcBef>
                    <a:spcPts val="0"/>
                  </a:spcBef>
                  <a:buNone/>
                </a:pPr>
                <a14:m>
                  <m:oMathPara xmlns:m="http://schemas.openxmlformats.org/officeDocument/2006/math">
                    <m:oMathParaPr>
                      <m:jc m:val="centerGroup"/>
                    </m:oMathParaPr>
                    <m:oMath xmlns:m="http://schemas.openxmlformats.org/officeDocument/2006/math">
                      <m:sSub>
                        <m:sSubPr>
                          <m:ctrlPr>
                            <a:rPr lang="en-US" sz="2200" i="1" smtClean="0">
                              <a:latin typeface="Cambria Math" panose="02040503050406030204" pitchFamily="18" charset="0"/>
                            </a:rPr>
                          </m:ctrlPr>
                        </m:sSubPr>
                        <m:e>
                          <m:acc>
                            <m:accPr>
                              <m:chr m:val="̂"/>
                              <m:ctrlPr>
                                <a:rPr lang="en-US" sz="2200" i="1" smtClean="0">
                                  <a:latin typeface="Cambria Math" panose="02040503050406030204" pitchFamily="18" charset="0"/>
                                </a:rPr>
                              </m:ctrlPr>
                            </m:accPr>
                            <m:e>
                              <m:r>
                                <a:rPr lang="en-US" sz="2200" b="0" i="1" smtClean="0">
                                  <a:latin typeface="Cambria Math" panose="02040503050406030204" pitchFamily="18" charset="0"/>
                                </a:rPr>
                                <m:t>𝑤</m:t>
                              </m:r>
                            </m:e>
                          </m:acc>
                        </m:e>
                        <m:sub>
                          <m:r>
                            <a:rPr lang="en-US" sz="2200" b="0" i="1" smtClean="0">
                              <a:latin typeface="Cambria Math" panose="02040503050406030204" pitchFamily="18" charset="0"/>
                            </a:rPr>
                            <m:t>0</m:t>
                          </m:r>
                        </m:sub>
                      </m:sSub>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acc>
                            <m:accPr>
                              <m:chr m:val="̂"/>
                              <m:ctrlPr>
                                <a:rPr lang="en-US" sz="2200" i="1">
                                  <a:latin typeface="Cambria Math" panose="02040503050406030204" pitchFamily="18" charset="0"/>
                                </a:rPr>
                              </m:ctrlPr>
                            </m:accPr>
                            <m:e>
                              <m:r>
                                <a:rPr lang="en-US" sz="2200" i="1">
                                  <a:latin typeface="Cambria Math" panose="02040503050406030204" pitchFamily="18" charset="0"/>
                                </a:rPr>
                                <m:t>𝑤</m:t>
                              </m:r>
                            </m:e>
                          </m:acc>
                        </m:e>
                        <m:sub>
                          <m:r>
                            <a:rPr lang="en-US" sz="2200" b="0" i="1" smtClean="0">
                              <a:latin typeface="Cambria Math" panose="02040503050406030204" pitchFamily="18" charset="0"/>
                            </a:rPr>
                            <m:t>1</m:t>
                          </m:r>
                        </m:sub>
                      </m:sSub>
                      <m:r>
                        <a:rPr lang="en-US" sz="2200" i="1">
                          <a:latin typeface="Cambria Math" panose="02040503050406030204" pitchFamily="18" charset="0"/>
                        </a:rPr>
                        <m:t>=</m:t>
                      </m:r>
                      <m:func>
                        <m:funcPr>
                          <m:ctrlPr>
                            <a:rPr lang="en-US" sz="2200" i="1">
                              <a:latin typeface="Cambria Math" panose="02040503050406030204" pitchFamily="18" charset="0"/>
                            </a:rPr>
                          </m:ctrlPr>
                        </m:funcPr>
                        <m:fName>
                          <m:limLow>
                            <m:limLowPr>
                              <m:ctrlPr>
                                <a:rPr lang="en-US" sz="2200" i="1">
                                  <a:latin typeface="Cambria Math" panose="02040503050406030204" pitchFamily="18" charset="0"/>
                                </a:rPr>
                              </m:ctrlPr>
                            </m:limLowPr>
                            <m:e>
                              <m:r>
                                <m:rPr>
                                  <m:sty m:val="p"/>
                                </m:rPr>
                                <a:rPr lang="en-US" sz="2200">
                                  <a:latin typeface="Cambria Math" panose="02040503050406030204" pitchFamily="18" charset="0"/>
                                </a:rPr>
                                <m:t>arg</m:t>
                              </m:r>
                              <m:r>
                                <a:rPr lang="en-US" sz="2200">
                                  <a:latin typeface="Cambria Math" panose="02040503050406030204" pitchFamily="18" charset="0"/>
                                </a:rPr>
                                <m:t> </m:t>
                              </m:r>
                              <m:r>
                                <m:rPr>
                                  <m:sty m:val="p"/>
                                </m:rPr>
                                <a:rPr lang="en-US" sz="2200">
                                  <a:latin typeface="Cambria Math" panose="02040503050406030204" pitchFamily="18" charset="0"/>
                                </a:rPr>
                                <m:t>min</m:t>
                              </m:r>
                            </m:e>
                            <m:lim>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b="0" i="1" smtClean="0">
                                      <a:latin typeface="Cambria Math" panose="02040503050406030204" pitchFamily="18" charset="0"/>
                                    </a:rPr>
                                    <m:t> </m:t>
                                  </m:r>
                                  <m:r>
                                    <a:rPr lang="en-US" sz="2200" i="1">
                                      <a:latin typeface="Cambria Math" panose="02040503050406030204" pitchFamily="18" charset="0"/>
                                    </a:rPr>
                                    <m:t>𝑤</m:t>
                                  </m:r>
                                </m:e>
                                <m:sub>
                                  <m:r>
                                    <a:rPr lang="en-US" sz="2200" b="0" i="1" smtClean="0">
                                      <a:latin typeface="Cambria Math" panose="02040503050406030204" pitchFamily="18" charset="0"/>
                                    </a:rPr>
                                    <m:t>1</m:t>
                                  </m:r>
                                </m:sub>
                              </m:sSub>
                            </m:lim>
                          </m:limLow>
                        </m:fName>
                        <m:e>
                          <m:r>
                            <a:rPr lang="en-US" sz="2200" i="1">
                              <a:latin typeface="Cambria Math" panose="02040503050406030204" pitchFamily="18" charset="0"/>
                            </a:rPr>
                            <m:t>𝐿</m:t>
                          </m:r>
                        </m:e>
                      </m:func>
                      <m:d>
                        <m:dPr>
                          <m:ctrlPr>
                            <a:rPr lang="en-US" sz="2200" i="1">
                              <a:latin typeface="Cambria Math" panose="02040503050406030204" pitchFamily="18" charset="0"/>
                            </a:rPr>
                          </m:ctrlPr>
                        </m:dPr>
                        <m:e>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0</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𝑤</m:t>
                              </m:r>
                            </m:e>
                            <m:sub>
                              <m:r>
                                <a:rPr lang="en-US" sz="2200" i="1">
                                  <a:latin typeface="Cambria Math" panose="02040503050406030204" pitchFamily="18" charset="0"/>
                                </a:rPr>
                                <m:t>1</m:t>
                              </m:r>
                            </m:sub>
                          </m:sSub>
                        </m:e>
                      </m:d>
                    </m:oMath>
                  </m:oMathPara>
                </a14:m>
                <a:endParaRPr lang="en-US" sz="2200" dirty="0"/>
              </a:p>
              <a:p>
                <a:pPr marL="228600" lvl="0" indent="-50800" algn="l">
                  <a:lnSpc>
                    <a:spcPct val="114000"/>
                  </a:lnSpc>
                  <a:spcBef>
                    <a:spcPts val="0"/>
                  </a:spcBef>
                  <a:buNone/>
                </a:pPr>
                <a:endParaRPr lang="en-US" sz="2200" dirty="0"/>
              </a:p>
              <a:p>
                <a:pPr marL="228600" lvl="0" indent="-50800" algn="l">
                  <a:lnSpc>
                    <a:spcPct val="100000"/>
                  </a:lnSpc>
                  <a:spcBef>
                    <a:spcPts val="0"/>
                  </a:spcBef>
                  <a:buNone/>
                </a:pPr>
                <a:r>
                  <a:rPr lang="en-US" sz="2200" dirty="0" err="1"/>
                  <a:t>Để</a:t>
                </a:r>
                <a:r>
                  <a:rPr lang="en-US" sz="2200" dirty="0"/>
                  <a:t> </a:t>
                </a:r>
                <a:r>
                  <a:rPr lang="en-US" sz="2200" dirty="0" err="1"/>
                  <a:t>giải</a:t>
                </a:r>
                <a:r>
                  <a:rPr lang="en-US" sz="2200" dirty="0"/>
                  <a:t> </a:t>
                </a:r>
                <a:r>
                  <a:rPr lang="en-US" sz="2200" dirty="0" err="1"/>
                  <a:t>quyết</a:t>
                </a:r>
                <a:r>
                  <a:rPr lang="en-US" sz="2200" dirty="0"/>
                  <a:t> </a:t>
                </a:r>
                <a:r>
                  <a:rPr lang="en-US" sz="2200" dirty="0" err="1"/>
                  <a:t>bài</a:t>
                </a:r>
                <a:r>
                  <a:rPr lang="en-US" sz="2200" dirty="0"/>
                  <a:t> </a:t>
                </a:r>
                <a:r>
                  <a:rPr lang="en-US" sz="2200" dirty="0" err="1"/>
                  <a:t>toán</a:t>
                </a:r>
                <a:r>
                  <a:rPr lang="en-US" sz="2200" dirty="0"/>
                  <a:t> </a:t>
                </a:r>
                <a:r>
                  <a:rPr lang="en-US" sz="2200" dirty="0" err="1">
                    <a:solidFill>
                      <a:srgbClr val="FF0000"/>
                    </a:solidFill>
                  </a:rPr>
                  <a:t>tối</a:t>
                </a:r>
                <a:r>
                  <a:rPr lang="en-US" sz="2200" dirty="0">
                    <a:solidFill>
                      <a:srgbClr val="FF0000"/>
                    </a:solidFill>
                  </a:rPr>
                  <a:t> </a:t>
                </a:r>
                <a:r>
                  <a:rPr lang="en-US" sz="2200" dirty="0" err="1">
                    <a:solidFill>
                      <a:srgbClr val="FF0000"/>
                    </a:solidFill>
                  </a:rPr>
                  <a:t>ưu</a:t>
                </a:r>
                <a:r>
                  <a:rPr lang="en-US" sz="2200" dirty="0">
                    <a:solidFill>
                      <a:srgbClr val="FF0000"/>
                    </a:solidFill>
                  </a:rPr>
                  <a:t> </a:t>
                </a:r>
                <a:r>
                  <a:rPr lang="en-US" sz="2200" dirty="0" err="1">
                    <a:solidFill>
                      <a:srgbClr val="FF0000"/>
                    </a:solidFill>
                  </a:rPr>
                  <a:t>hoá</a:t>
                </a:r>
                <a:r>
                  <a:rPr lang="en-US" sz="2200" dirty="0">
                    <a:solidFill>
                      <a:srgbClr val="FF0000"/>
                    </a:solidFill>
                  </a:rPr>
                  <a:t> (optimization) </a:t>
                </a:r>
                <a:r>
                  <a:rPr lang="en-US" sz="2200" dirty="0" err="1"/>
                  <a:t>trên</a:t>
                </a:r>
                <a:r>
                  <a:rPr lang="en-US" sz="2200" dirty="0"/>
                  <a:t>, ta </a:t>
                </a:r>
                <a:r>
                  <a:rPr lang="en-US" sz="2200" dirty="0" err="1"/>
                  <a:t>có</a:t>
                </a:r>
                <a:r>
                  <a:rPr lang="en-US" sz="2200" dirty="0"/>
                  <a:t> </a:t>
                </a:r>
                <a:r>
                  <a:rPr lang="en-US" sz="2200" dirty="0" err="1"/>
                  <a:t>thể</a:t>
                </a:r>
                <a:r>
                  <a:rPr lang="en-US" sz="2200" dirty="0"/>
                  <a:t> </a:t>
                </a:r>
                <a:r>
                  <a:rPr lang="en-US" sz="2200" dirty="0" err="1"/>
                  <a:t>tính</a:t>
                </a:r>
                <a:r>
                  <a:rPr lang="en-US" sz="2200" dirty="0"/>
                  <a:t> </a:t>
                </a:r>
                <a:r>
                  <a:rPr lang="en-US" sz="2200" dirty="0" err="1"/>
                  <a:t>đạo</a:t>
                </a:r>
                <a:r>
                  <a:rPr lang="en-US" sz="2200" dirty="0"/>
                  <a:t> </a:t>
                </a:r>
                <a:r>
                  <a:rPr lang="en-US" sz="2200" dirty="0" err="1"/>
                  <a:t>hàm</a:t>
                </a:r>
                <a:r>
                  <a:rPr lang="en-US" sz="2200" dirty="0"/>
                  <a:t> </a:t>
                </a:r>
                <a:r>
                  <a:rPr lang="en-US" sz="2200" dirty="0" err="1"/>
                  <a:t>của</a:t>
                </a:r>
                <a:r>
                  <a:rPr lang="en-US" sz="2200" dirty="0"/>
                  <a:t> </a:t>
                </a:r>
                <a:r>
                  <a:rPr lang="en-US" sz="2200" dirty="0" err="1"/>
                  <a:t>hàm</a:t>
                </a:r>
                <a:r>
                  <a:rPr lang="en-US" sz="2200" dirty="0"/>
                  <a:t> </a:t>
                </a:r>
                <a:r>
                  <a:rPr lang="en-US" sz="2200" dirty="0" err="1"/>
                  <a:t>mất</a:t>
                </a:r>
                <a:r>
                  <a:rPr lang="en-US" sz="2200" dirty="0"/>
                  <a:t> </a:t>
                </a:r>
                <a:r>
                  <a:rPr lang="en-US" sz="2200" dirty="0" err="1"/>
                  <a:t>mát</a:t>
                </a:r>
                <a:r>
                  <a:rPr lang="en-US" sz="2200" dirty="0"/>
                  <a:t> </a:t>
                </a:r>
                <a:r>
                  <a:rPr lang="en-US" sz="2200" dirty="0" err="1"/>
                  <a:t>theo</a:t>
                </a:r>
                <a:r>
                  <a:rPr lang="en-US" sz="2200" dirty="0"/>
                  <a:t> </a:t>
                </a:r>
                <a:r>
                  <a:rPr lang="en-US" sz="2200" dirty="0" err="1"/>
                  <a:t>từng</a:t>
                </a:r>
                <a:r>
                  <a:rPr lang="en-US" sz="2200" dirty="0"/>
                  <a:t> </a:t>
                </a:r>
                <a:r>
                  <a:rPr lang="en-US" sz="2200" dirty="0" err="1"/>
                  <a:t>tham</a:t>
                </a:r>
                <a:r>
                  <a:rPr lang="en-US" sz="2200" dirty="0"/>
                  <a:t> </a:t>
                </a:r>
                <a:r>
                  <a:rPr lang="en-US" sz="2200" dirty="0" err="1"/>
                  <a:t>số</a:t>
                </a:r>
                <a:r>
                  <a:rPr lang="en-US" sz="2200" dirty="0"/>
                  <a:t> </a:t>
                </a:r>
                <a14:m>
                  <m:oMath xmlns:m="http://schemas.openxmlformats.org/officeDocument/2006/math">
                    <m:f>
                      <m:fPr>
                        <m:ctrlPr>
                          <a:rPr lang="en-US" sz="2200" i="1" smtClean="0">
                            <a:latin typeface="Cambria Math" panose="02040503050406030204" pitchFamily="18" charset="0"/>
                          </a:rPr>
                        </m:ctrlPr>
                      </m:fPr>
                      <m:num>
                        <m:r>
                          <a:rPr lang="en-US" sz="2200" i="1" smtClean="0">
                            <a:latin typeface="Cambria Math" panose="02040503050406030204" pitchFamily="18" charset="0"/>
                            <a:ea typeface="Cambria Math" panose="02040503050406030204" pitchFamily="18" charset="0"/>
                          </a:rPr>
                          <m:t>𝜕</m:t>
                        </m:r>
                        <m:r>
                          <a:rPr lang="vi-VN" sz="2200" b="0" i="1" smtClean="0">
                            <a:latin typeface="Cambria Math" panose="02040503050406030204" pitchFamily="18" charset="0"/>
                          </a:rPr>
                          <m:t>𝐿</m:t>
                        </m:r>
                      </m:num>
                      <m:den>
                        <m:sSub>
                          <m:sSubPr>
                            <m:ctrlPr>
                              <a:rPr lang="en-US" sz="2200" i="1">
                                <a:latin typeface="Cambria Math" panose="02040503050406030204" pitchFamily="18" charset="0"/>
                              </a:rPr>
                            </m:ctrlPr>
                          </m:sSubPr>
                          <m:e>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rPr>
                              <m:t>𝑤</m:t>
                            </m:r>
                          </m:e>
                          <m:sub>
                            <m:r>
                              <a:rPr lang="en-US" sz="2200" i="1">
                                <a:latin typeface="Cambria Math" panose="02040503050406030204" pitchFamily="18" charset="0"/>
                              </a:rPr>
                              <m:t>0</m:t>
                            </m:r>
                          </m:sub>
                        </m:sSub>
                      </m:den>
                    </m:f>
                    <m:r>
                      <a:rPr lang="vi-VN" sz="2200" b="0" i="0" smtClean="0">
                        <a:latin typeface="Cambria Math" panose="02040503050406030204" pitchFamily="18" charset="0"/>
                      </a:rPr>
                      <m:t>,</m:t>
                    </m:r>
                    <m:f>
                      <m:fPr>
                        <m:ctrlPr>
                          <a:rPr lang="en-US" sz="2200" i="1">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vi-VN" sz="2200" i="1">
                            <a:latin typeface="Cambria Math" panose="02040503050406030204" pitchFamily="18" charset="0"/>
                          </a:rPr>
                          <m:t>𝐿</m:t>
                        </m:r>
                      </m:num>
                      <m:den>
                        <m:sSub>
                          <m:sSubPr>
                            <m:ctrlPr>
                              <a:rPr lang="en-US" sz="2200" i="1">
                                <a:latin typeface="Cambria Math" panose="02040503050406030204" pitchFamily="18" charset="0"/>
                              </a:rPr>
                            </m:ctrlPr>
                          </m:sSubPr>
                          <m:e>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rPr>
                              <m:t>𝑤</m:t>
                            </m:r>
                          </m:e>
                          <m:sub>
                            <m:r>
                              <a:rPr lang="en-US" sz="2200" i="1">
                                <a:latin typeface="Cambria Math" panose="02040503050406030204" pitchFamily="18" charset="0"/>
                              </a:rPr>
                              <m:t>1</m:t>
                            </m:r>
                          </m:sub>
                        </m:sSub>
                      </m:den>
                    </m:f>
                  </m:oMath>
                </a14:m>
                <a:r>
                  <a:rPr lang="en-US" sz="2200" dirty="0"/>
                  <a:t>, </a:t>
                </a:r>
                <a:r>
                  <a:rPr lang="en-US" sz="2200" dirty="0" err="1"/>
                  <a:t>và</a:t>
                </a:r>
                <a:r>
                  <a:rPr lang="en-US" sz="2200" dirty="0"/>
                  <a:t> </a:t>
                </a:r>
                <a:r>
                  <a:rPr lang="en-US" sz="2200" dirty="0" err="1"/>
                  <a:t>tìm</a:t>
                </a:r>
                <a:r>
                  <a:rPr lang="en-US" sz="2200" dirty="0"/>
                  <a:t> </a:t>
                </a:r>
                <a:r>
                  <a:rPr lang="en-US" sz="2200" dirty="0" err="1"/>
                  <a:t>nghiệm</a:t>
                </a:r>
                <a:r>
                  <a:rPr lang="en-US" sz="2200" dirty="0"/>
                  <a:t> </a:t>
                </a:r>
                <a:r>
                  <a:rPr lang="en-US" sz="2200" dirty="0" err="1"/>
                  <a:t>của</a:t>
                </a:r>
                <a:r>
                  <a:rPr lang="en-US" sz="2200" dirty="0"/>
                  <a:t> </a:t>
                </a:r>
                <a:r>
                  <a:rPr lang="en-US" sz="2200" dirty="0" err="1"/>
                  <a:t>các</a:t>
                </a:r>
                <a:r>
                  <a:rPr lang="en-US" sz="2200" dirty="0"/>
                  <a:t> </a:t>
                </a:r>
                <a:r>
                  <a:rPr lang="en-US" sz="2200" dirty="0" err="1"/>
                  <a:t>phương</a:t>
                </a:r>
                <a:r>
                  <a:rPr lang="en-US" sz="2200" dirty="0"/>
                  <a:t> </a:t>
                </a:r>
                <a:r>
                  <a:rPr lang="en-US" sz="2200" dirty="0" err="1"/>
                  <a:t>trình</a:t>
                </a:r>
                <a:r>
                  <a:rPr lang="en-US" sz="2200" dirty="0"/>
                  <a:t> </a:t>
                </a:r>
                <a14:m>
                  <m:oMath xmlns:m="http://schemas.openxmlformats.org/officeDocument/2006/math">
                    <m:f>
                      <m:fPr>
                        <m:ctrlPr>
                          <a:rPr lang="en-US" sz="2200" i="1">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vi-VN" sz="2200" i="1">
                            <a:latin typeface="Cambria Math" panose="02040503050406030204" pitchFamily="18" charset="0"/>
                          </a:rPr>
                          <m:t>𝐿</m:t>
                        </m:r>
                      </m:num>
                      <m:den>
                        <m:sSub>
                          <m:sSubPr>
                            <m:ctrlPr>
                              <a:rPr lang="en-US" sz="2200" i="1">
                                <a:latin typeface="Cambria Math" panose="02040503050406030204" pitchFamily="18" charset="0"/>
                              </a:rPr>
                            </m:ctrlPr>
                          </m:sSubPr>
                          <m:e>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rPr>
                              <m:t>𝑤</m:t>
                            </m:r>
                          </m:e>
                          <m:sub>
                            <m:r>
                              <a:rPr lang="en-US" sz="2200" i="1">
                                <a:latin typeface="Cambria Math" panose="02040503050406030204" pitchFamily="18" charset="0"/>
                              </a:rPr>
                              <m:t>0</m:t>
                            </m:r>
                          </m:sub>
                        </m:sSub>
                      </m:den>
                    </m:f>
                    <m:r>
                      <a:rPr lang="vi-VN" sz="2200" b="0" i="1" smtClean="0">
                        <a:latin typeface="Cambria Math" panose="02040503050406030204" pitchFamily="18" charset="0"/>
                      </a:rPr>
                      <m:t>=</m:t>
                    </m:r>
                    <m:r>
                      <a:rPr lang="vi-VN" sz="2200" i="1">
                        <a:latin typeface="Cambria Math" panose="02040503050406030204" pitchFamily="18" charset="0"/>
                      </a:rPr>
                      <m:t>0</m:t>
                    </m:r>
                  </m:oMath>
                </a14:m>
                <a:r>
                  <a:rPr lang="en-US" sz="2200" dirty="0"/>
                  <a:t> và </a:t>
                </a:r>
                <a14:m>
                  <m:oMath xmlns:m="http://schemas.openxmlformats.org/officeDocument/2006/math">
                    <m:f>
                      <m:fPr>
                        <m:ctrlPr>
                          <a:rPr lang="en-US" sz="2200" i="1">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vi-VN" sz="2200" i="1">
                            <a:latin typeface="Cambria Math" panose="02040503050406030204" pitchFamily="18" charset="0"/>
                          </a:rPr>
                          <m:t>𝐿</m:t>
                        </m:r>
                      </m:num>
                      <m:den>
                        <m:sSub>
                          <m:sSubPr>
                            <m:ctrlPr>
                              <a:rPr lang="en-US" sz="2200" i="1">
                                <a:latin typeface="Cambria Math" panose="02040503050406030204" pitchFamily="18" charset="0"/>
                              </a:rPr>
                            </m:ctrlPr>
                          </m:sSubPr>
                          <m:e>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rPr>
                              <m:t>𝑤</m:t>
                            </m:r>
                          </m:e>
                          <m:sub>
                            <m:r>
                              <a:rPr lang="en-US" sz="2200" i="1">
                                <a:latin typeface="Cambria Math" panose="02040503050406030204" pitchFamily="18" charset="0"/>
                              </a:rPr>
                              <m:t>1</m:t>
                            </m:r>
                          </m:sub>
                        </m:sSub>
                      </m:den>
                    </m:f>
                    <m:r>
                      <a:rPr lang="vi-VN" sz="2200" b="0" i="1" smtClean="0">
                        <a:latin typeface="Cambria Math" panose="02040503050406030204" pitchFamily="18" charset="0"/>
                      </a:rPr>
                      <m:t>=</m:t>
                    </m:r>
                    <m:r>
                      <a:rPr lang="vi-VN" sz="2200" i="1">
                        <a:latin typeface="Cambria Math" panose="02040503050406030204" pitchFamily="18" charset="0"/>
                      </a:rPr>
                      <m:t>0</m:t>
                    </m:r>
                  </m:oMath>
                </a14:m>
                <a:r>
                  <a:rPr lang="en-US" sz="2200" dirty="0"/>
                  <a:t>.</a:t>
                </a:r>
              </a:p>
              <a:p>
                <a:pPr marL="228600" lvl="0" indent="-50800" algn="l">
                  <a:lnSpc>
                    <a:spcPct val="114000"/>
                  </a:lnSpc>
                  <a:spcBef>
                    <a:spcPts val="0"/>
                  </a:spcBef>
                  <a:buNone/>
                </a:pPr>
                <a14:m>
                  <m:oMathPara xmlns:m="http://schemas.openxmlformats.org/officeDocument/2006/math">
                    <m:oMathParaPr>
                      <m:jc m:val="centerGroup"/>
                    </m:oMathParaPr>
                    <m:oMath xmlns:m="http://schemas.openxmlformats.org/officeDocument/2006/math">
                      <m:r>
                        <a:rPr lang="en-US" sz="2400" b="0" i="1" dirty="0" smtClean="0">
                          <a:latin typeface="Cambria Math" panose="02040503050406030204" pitchFamily="18" charset="0"/>
                        </a:rPr>
                        <m:t>𝐿</m:t>
                      </m:r>
                      <m:d>
                        <m:dPr>
                          <m:ctrlPr>
                            <a:rPr lang="en-US" sz="2400" i="1">
                              <a:latin typeface="Cambria Math" panose="02040503050406030204" pitchFamily="18" charset="0"/>
                            </a:rPr>
                          </m:ctrlPr>
                        </m:dPr>
                        <m:e>
                          <m:sSub>
                            <m:sSubPr>
                              <m:ctrlPr>
                                <a:rPr lang="en-US" sz="2400" i="1" smtClean="0">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0</m:t>
                              </m:r>
                            </m:sub>
                          </m:sSub>
                          <m:r>
                            <a:rPr lang="en-US" sz="2400" i="1">
                              <a:latin typeface="Cambria Math" panose="02040503050406030204" pitchFamily="18" charset="0"/>
                            </a:rPr>
                            <m:t>,</m:t>
                          </m:r>
                          <m:sSub>
                            <m:sSubPr>
                              <m:ctrlPr>
                                <a:rPr lang="en-US" sz="2400" i="1" smtClean="0">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1</m:t>
                              </m:r>
                            </m:sub>
                          </m:sSub>
                        </m:e>
                      </m:d>
                      <m:r>
                        <a:rPr lang="en-US" sz="2400" b="1" i="1" smtClean="0">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𝑦</m:t>
                                      </m:r>
                                    </m:e>
                                    <m:sup>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p>
                                  </m:sSup>
                                  <m:r>
                                    <a:rPr lang="en-US" sz="2400" i="1">
                                      <a:latin typeface="Cambria Math" panose="02040503050406030204" pitchFamily="18" charset="0"/>
                                    </a:rPr>
                                    <m:t>−</m:t>
                                  </m:r>
                                  <m:r>
                                    <a:rPr lang="en-US" sz="2400" i="1">
                                      <a:latin typeface="Cambria Math" panose="02040503050406030204" pitchFamily="18" charset="0"/>
                                    </a:rPr>
                                    <m:t>𝑓</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d>
                                        <m:dPr>
                                          <m:ctrlPr>
                                            <a:rPr lang="en-US" sz="2400" i="1">
                                              <a:latin typeface="Cambria Math" panose="02040503050406030204" pitchFamily="18" charset="0"/>
                                            </a:rPr>
                                          </m:ctrlPr>
                                        </m:dPr>
                                        <m:e>
                                          <m:r>
                                            <a:rPr lang="en-US" sz="2400" i="1">
                                              <a:latin typeface="Cambria Math" panose="02040503050406030204" pitchFamily="18" charset="0"/>
                                            </a:rPr>
                                            <m:t>𝑖</m:t>
                                          </m:r>
                                        </m:e>
                                      </m:d>
                                    </m:sup>
                                  </m:sSup>
                                  <m:r>
                                    <a:rPr lang="en-US" sz="2400" i="1">
                                      <a:latin typeface="Cambria Math" panose="02040503050406030204" pitchFamily="18" charset="0"/>
                                    </a:rPr>
                                    <m:t>;</m:t>
                                  </m:r>
                                  <m:sSub>
                                    <m:sSubPr>
                                      <m:ctrlPr>
                                        <a:rPr lang="en-US" sz="2400" i="1" smtClean="0">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0</m:t>
                                      </m:r>
                                    </m:sub>
                                  </m:sSub>
                                  <m:r>
                                    <a:rPr lang="en-US" sz="2400" i="1" smtClean="0">
                                      <a:solidFill>
                                        <a:schemeClr val="tx1"/>
                                      </a:solidFill>
                                      <a:latin typeface="Cambria Math" panose="02040503050406030204" pitchFamily="18" charset="0"/>
                                    </a:rPr>
                                    <m:t>,</m:t>
                                  </m:r>
                                  <m:sSub>
                                    <m:sSubPr>
                                      <m:ctrlPr>
                                        <a:rPr lang="en-US" sz="2400" i="1">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1</m:t>
                                      </m:r>
                                    </m:sub>
                                  </m:sSub>
                                  <m:r>
                                    <a:rPr lang="en-US" sz="2400" i="1">
                                      <a:latin typeface="Cambria Math" panose="02040503050406030204" pitchFamily="18" charset="0"/>
                                    </a:rPr>
                                    <m:t>)</m:t>
                                  </m:r>
                                </m:e>
                              </m:d>
                            </m:e>
                            <m:sup>
                              <m:r>
                                <a:rPr lang="en-US" sz="2400" i="1">
                                  <a:latin typeface="Cambria Math" panose="02040503050406030204" pitchFamily="18" charset="0"/>
                                </a:rPr>
                                <m:t>2</m:t>
                              </m:r>
                            </m:sup>
                          </m:sSup>
                        </m:e>
                      </m:nary>
                    </m:oMath>
                    <m:oMath xmlns:m="http://schemas.openxmlformats.org/officeDocument/2006/math">
                      <m:r>
                        <a:rPr lang="en-US" sz="2400" b="0" i="1" smtClean="0">
                          <a:latin typeface="Cambria Math" panose="02040503050406030204" pitchFamily="18" charset="0"/>
                        </a:rPr>
                        <m:t>                   =</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𝑦</m:t>
                                      </m:r>
                                    </m:e>
                                    <m:sup>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p>
                                  </m:sSup>
                                  <m:r>
                                    <a:rPr lang="en-US" sz="2400" i="1">
                                      <a:latin typeface="Cambria Math" panose="02040503050406030204" pitchFamily="18" charset="0"/>
                                    </a:rPr>
                                    <m:t>−</m:t>
                                  </m:r>
                                  <m:d>
                                    <m:dPr>
                                      <m:ctrlPr>
                                        <a:rPr lang="en-US" sz="2400" i="1" smtClean="0">
                                          <a:latin typeface="Cambria Math" panose="02040503050406030204" pitchFamily="18" charset="0"/>
                                        </a:rPr>
                                      </m:ctrlPr>
                                    </m:dPr>
                                    <m:e>
                                      <m:sSub>
                                        <m:sSubPr>
                                          <m:ctrlPr>
                                            <a:rPr lang="en-US" sz="2400" i="1" smtClean="0">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0</m:t>
                                          </m:r>
                                        </m:sub>
                                      </m:sSub>
                                      <m:r>
                                        <m:rPr>
                                          <m:nor/>
                                        </m:rPr>
                                        <a:rPr lang="en-US" sz="2400" dirty="0"/>
                                        <m:t>+ </m:t>
                                      </m:r>
                                      <m:sSub>
                                        <m:sSubPr>
                                          <m:ctrlPr>
                                            <a:rPr lang="en-US" sz="2400" i="1" smtClean="0">
                                              <a:solidFill>
                                                <a:srgbClr val="FF00FF"/>
                                              </a:solidFill>
                                              <a:latin typeface="Cambria Math" panose="02040503050406030204" pitchFamily="18" charset="0"/>
                                            </a:rPr>
                                          </m:ctrlPr>
                                        </m:sSubPr>
                                        <m:e>
                                          <m:r>
                                            <a:rPr lang="en-US" sz="2400" i="1">
                                              <a:solidFill>
                                                <a:srgbClr val="FF00FF"/>
                                              </a:solidFill>
                                              <a:latin typeface="Cambria Math" panose="02040503050406030204" pitchFamily="18" charset="0"/>
                                            </a:rPr>
                                            <m:t>𝑤</m:t>
                                          </m:r>
                                        </m:e>
                                        <m:sub>
                                          <m:r>
                                            <a:rPr lang="en-US" sz="2400" i="1">
                                              <a:solidFill>
                                                <a:srgbClr val="FF00FF"/>
                                              </a:solidFill>
                                              <a:latin typeface="Cambria Math" panose="02040503050406030204" pitchFamily="18" charset="0"/>
                                            </a:rPr>
                                            <m:t>1</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d>
                                            <m:dPr>
                                              <m:ctrlPr>
                                                <a:rPr lang="en-US" sz="2400" i="1">
                                                  <a:latin typeface="Cambria Math" panose="02040503050406030204" pitchFamily="18" charset="0"/>
                                                </a:rPr>
                                              </m:ctrlPr>
                                            </m:dPr>
                                            <m:e>
                                              <m:r>
                                                <a:rPr lang="en-US" sz="2400" i="1">
                                                  <a:latin typeface="Cambria Math" panose="02040503050406030204" pitchFamily="18" charset="0"/>
                                                </a:rPr>
                                                <m:t>𝑖</m:t>
                                              </m:r>
                                            </m:e>
                                          </m:d>
                                        </m:sup>
                                      </m:sSup>
                                    </m:e>
                                  </m:d>
                                </m:e>
                              </m:d>
                            </m:e>
                            <m:sup>
                              <m:r>
                                <a:rPr lang="en-US" sz="2400" i="1">
                                  <a:latin typeface="Cambria Math" panose="02040503050406030204" pitchFamily="18" charset="0"/>
                                </a:rPr>
                                <m:t>2</m:t>
                              </m:r>
                            </m:sup>
                          </m:sSup>
                        </m:e>
                      </m:nary>
                    </m:oMath>
                  </m:oMathPara>
                </a14:m>
                <a:endParaRPr lang="en-US" sz="24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87AA63F6-3E12-EF7C-EACD-F8E358F30BB4}"/>
                  </a:ext>
                </a:extLst>
              </p:cNvPr>
              <p:cNvSpPr txBox="1">
                <a:spLocks noGrp="1" noRot="1" noChangeAspect="1" noMove="1" noResize="1" noEditPoints="1" noAdjustHandles="1" noChangeArrowheads="1" noChangeShapeType="1" noTextEdit="1"/>
              </p:cNvSpPr>
              <p:nvPr>
                <p:ph type="body" idx="1"/>
              </p:nvPr>
            </p:nvSpPr>
            <p:spPr>
              <a:xfrm>
                <a:off x="288100" y="871393"/>
                <a:ext cx="8021013" cy="5763924"/>
              </a:xfrm>
              <a:prstGeom prst="rect">
                <a:avLst/>
              </a:prstGeom>
              <a:blipFill>
                <a:blip r:embed="rId3"/>
                <a:stretch>
                  <a:fillRect t="-423" r="-988"/>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AE360DFC-FE6C-8C3A-0E4B-AF23B6EEF0AC}"/>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56FDE2A0-21B2-8E57-50EF-2417E73370BA}"/>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6</a:t>
            </a:fld>
            <a:endParaRPr/>
          </a:p>
        </p:txBody>
      </p:sp>
      <p:pic>
        <p:nvPicPr>
          <p:cNvPr id="3" name="Graphic 2">
            <a:extLst>
              <a:ext uri="{FF2B5EF4-FFF2-40B4-BE49-F238E27FC236}">
                <a16:creationId xmlns:a16="http://schemas.microsoft.com/office/drawing/2014/main" id="{0A7F18EF-F53D-AD02-B7F6-31929228EB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13778" y="1475961"/>
            <a:ext cx="3978222" cy="3906078"/>
          </a:xfrm>
          <a:prstGeom prst="rect">
            <a:avLst/>
          </a:prstGeom>
        </p:spPr>
      </p:pic>
    </p:spTree>
    <p:extLst>
      <p:ext uri="{BB962C8B-B14F-4D97-AF65-F5344CB8AC3E}">
        <p14:creationId xmlns:p14="http://schemas.microsoft.com/office/powerpoint/2010/main" val="627307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43BB0363-51FE-4CBC-30A1-176AF718E6FE}"/>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5932FB33-1EA5-A63F-A1E3-A619FDE288BD}"/>
              </a:ext>
            </a:extLst>
          </p:cNvPr>
          <p:cNvSpPr txBox="1">
            <a:spLocks noGrp="1"/>
          </p:cNvSpPr>
          <p:nvPr>
            <p:ph type="title"/>
          </p:nvPr>
        </p:nvSpPr>
        <p:spPr>
          <a:xfrm>
            <a:off x="774145" y="1666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đơn</a:t>
            </a:r>
            <a:r>
              <a:rPr lang="en-US" dirty="0"/>
              <a:t> </a:t>
            </a:r>
            <a:r>
              <a:rPr lang="en-US" dirty="0" err="1"/>
              <a:t>giản</a:t>
            </a:r>
            <a:r>
              <a:rPr lang="en-US" dirty="0"/>
              <a:t> – </a:t>
            </a:r>
            <a:r>
              <a:rPr lang="en-US" dirty="0" err="1"/>
              <a:t>Tối</a:t>
            </a:r>
            <a:r>
              <a:rPr lang="en-US" dirty="0"/>
              <a:t> </a:t>
            </a:r>
            <a:r>
              <a:rPr lang="en-US" dirty="0" err="1"/>
              <a:t>ưu</a:t>
            </a:r>
            <a:r>
              <a:rPr lang="en-US" dirty="0"/>
              <a:t> </a:t>
            </a:r>
            <a:r>
              <a:rPr lang="en-US" dirty="0" err="1"/>
              <a:t>hóa</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8EF6E0F8-1CED-8D5B-7310-6DFC7E2CBFF4}"/>
                  </a:ext>
                </a:extLst>
              </p:cNvPr>
              <p:cNvSpPr txBox="1">
                <a:spLocks noGrp="1"/>
              </p:cNvSpPr>
              <p:nvPr>
                <p:ph type="body" idx="1"/>
              </p:nvPr>
            </p:nvSpPr>
            <p:spPr>
              <a:xfrm>
                <a:off x="332283" y="597552"/>
                <a:ext cx="5763717" cy="6078715"/>
              </a:xfrm>
              <a:prstGeom prst="rect">
                <a:avLst/>
              </a:prstGeom>
              <a:noFill/>
              <a:ln>
                <a:noFill/>
              </a:ln>
            </p:spPr>
            <p:txBody>
              <a:bodyPr spcFirstLastPara="1" wrap="square" lIns="91425" tIns="45700" rIns="91425" bIns="45700" anchor="t" anchorCtr="0">
                <a:noAutofit/>
              </a:bodyPr>
              <a:lstStyle/>
              <a:p>
                <a:pPr marL="228600" lvl="0" indent="-50800" algn="l">
                  <a:lnSpc>
                    <a:spcPct val="100000"/>
                  </a:lnSpc>
                  <a:spcBef>
                    <a:spcPts val="0"/>
                  </a:spcBef>
                  <a:buNone/>
                </a:pPr>
                <a14:m>
                  <m:oMathPara xmlns:m="http://schemas.openxmlformats.org/officeDocument/2006/math">
                    <m:oMathParaPr>
                      <m:jc m:val="centerGroup"/>
                    </m:oMathParaPr>
                    <m:oMath xmlns:m="http://schemas.openxmlformats.org/officeDocument/2006/math">
                      <m:r>
                        <a:rPr lang="en-US" sz="1800" b="0" i="1" dirty="0" smtClean="0">
                          <a:latin typeface="Cambria Math" panose="02040503050406030204" pitchFamily="18" charset="0"/>
                        </a:rPr>
                        <m:t>𝐿</m:t>
                      </m:r>
                      <m:d>
                        <m:dPr>
                          <m:ctrlPr>
                            <a:rPr lang="en-US" sz="1800" i="1">
                              <a:latin typeface="Cambria Math" panose="02040503050406030204" pitchFamily="18" charset="0"/>
                            </a:rPr>
                          </m:ctrlPr>
                        </m:dPr>
                        <m:e>
                          <m:sSub>
                            <m:sSubPr>
                              <m:ctrlPr>
                                <a:rPr lang="en-US" sz="1800" i="1" smtClean="0">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a:rPr lang="en-US" sz="1800" i="1">
                              <a:latin typeface="Cambria Math" panose="02040503050406030204" pitchFamily="18" charset="0"/>
                            </a:rPr>
                            <m:t>,</m:t>
                          </m:r>
                          <m:sSub>
                            <m:sSubPr>
                              <m:ctrlPr>
                                <a:rPr lang="en-US" sz="1800" i="1" smtClean="0">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e>
                      </m:d>
                      <m:r>
                        <a:rPr lang="en-US" sz="1800" b="0" i="1" smtClean="0">
                          <a:latin typeface="Cambria Math" panose="02040503050406030204" pitchFamily="18" charset="0"/>
                        </a:rPr>
                        <m:t>=</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r>
                                        <a:rPr lang="en-US" sz="1800" i="1">
                                          <a:latin typeface="Cambria Math" panose="02040503050406030204" pitchFamily="18" charset="0"/>
                                        </a:rPr>
                                        <m:t>(</m:t>
                                      </m:r>
                                      <m:r>
                                        <a:rPr lang="en-US" sz="1800" i="1">
                                          <a:latin typeface="Cambria Math" panose="02040503050406030204" pitchFamily="18" charset="0"/>
                                        </a:rPr>
                                        <m:t>𝑖</m:t>
                                      </m:r>
                                      <m:r>
                                        <a:rPr lang="en-US" sz="1800" i="1">
                                          <a:latin typeface="Cambria Math" panose="02040503050406030204" pitchFamily="18" charset="0"/>
                                        </a:rPr>
                                        <m:t>)</m:t>
                                      </m:r>
                                    </m:sup>
                                  </m:sSup>
                                  <m:r>
                                    <a:rPr lang="en-US" sz="1800" i="1">
                                      <a:latin typeface="Cambria Math" panose="02040503050406030204" pitchFamily="18" charset="0"/>
                                    </a:rPr>
                                    <m:t>−</m:t>
                                  </m:r>
                                  <m:d>
                                    <m:dPr>
                                      <m:ctrlPr>
                                        <a:rPr lang="en-US" sz="1800" i="1" smtClean="0">
                                          <a:latin typeface="Cambria Math" panose="02040503050406030204" pitchFamily="18" charset="0"/>
                                        </a:rPr>
                                      </m:ctrlPr>
                                    </m:dPr>
                                    <m:e>
                                      <m:sSub>
                                        <m:sSubPr>
                                          <m:ctrlPr>
                                            <a:rPr lang="en-US" sz="1800" i="1" smtClean="0">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m:rPr>
                                          <m:nor/>
                                        </m:rPr>
                                        <a:rPr lang="en-US" sz="1800" dirty="0"/>
                                        <m:t>+ </m:t>
                                      </m:r>
                                      <m:sSub>
                                        <m:sSubPr>
                                          <m:ctrlPr>
                                            <a:rPr lang="en-US" sz="1800" i="1" smtClean="0">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d>
                                </m:e>
                              </m:d>
                            </m:e>
                            <m:sup>
                              <m:r>
                                <a:rPr lang="en-US" sz="1800" i="1">
                                  <a:latin typeface="Cambria Math" panose="02040503050406030204" pitchFamily="18" charset="0"/>
                                </a:rPr>
                                <m:t>2</m:t>
                              </m:r>
                            </m:sup>
                          </m:sSup>
                        </m:e>
                      </m:nary>
                    </m:oMath>
                  </m:oMathPara>
                </a14:m>
                <a:endParaRPr lang="en-US" sz="1800" dirty="0"/>
              </a:p>
              <a:p>
                <a:pPr marL="228600" lvl="0" indent="-50800" algn="l">
                  <a:lnSpc>
                    <a:spcPct val="100000"/>
                  </a:lnSpc>
                  <a:spcBef>
                    <a:spcPts val="0"/>
                  </a:spcBef>
                  <a:buNone/>
                </a:pPr>
                <a14:m>
                  <m:oMathPara xmlns:m="http://schemas.openxmlformats.org/officeDocument/2006/math">
                    <m:oMathParaPr>
                      <m:jc m:val="centerGroup"/>
                    </m:oMathParaPr>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r>
                            <a:rPr lang="vi-VN" sz="1800" i="1">
                              <a:latin typeface="Cambria Math" panose="02040503050406030204" pitchFamily="18" charset="0"/>
                            </a:rPr>
                            <m:t>𝐿</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i="1">
                                  <a:latin typeface="Cambria Math" panose="02040503050406030204" pitchFamily="18" charset="0"/>
                                </a:rPr>
                                <m:t>0</m:t>
                              </m:r>
                            </m:sub>
                          </m:sSub>
                        </m:den>
                      </m:f>
                      <m:r>
                        <a:rPr lang="en-US" sz="1800" b="0" i="1" smtClean="0">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i="1">
                                  <a:latin typeface="Cambria Math" panose="02040503050406030204" pitchFamily="18" charset="0"/>
                                </a:rPr>
                                <m:t>0</m:t>
                              </m:r>
                            </m:sub>
                          </m:sSub>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r>
                                        <a:rPr lang="en-US" sz="1800" i="1">
                                          <a:latin typeface="Cambria Math" panose="02040503050406030204" pitchFamily="18" charset="0"/>
                                        </a:rPr>
                                        <m:t>(</m:t>
                                      </m:r>
                                      <m:r>
                                        <a:rPr lang="en-US" sz="1800" i="1">
                                          <a:latin typeface="Cambria Math" panose="02040503050406030204" pitchFamily="18" charset="0"/>
                                        </a:rPr>
                                        <m:t>𝑖</m:t>
                                      </m:r>
                                      <m:r>
                                        <a:rPr lang="en-US" sz="1800" i="1">
                                          <a:latin typeface="Cambria Math" panose="02040503050406030204" pitchFamily="18" charset="0"/>
                                        </a:rPr>
                                        <m:t>)</m:t>
                                      </m:r>
                                    </m:sup>
                                  </m:sSup>
                                  <m:r>
                                    <a:rPr lang="en-US" sz="1800" i="1">
                                      <a:latin typeface="Cambria Math" panose="02040503050406030204" pitchFamily="18" charset="0"/>
                                    </a:rPr>
                                    <m:t>−</m:t>
                                  </m:r>
                                  <m:d>
                                    <m:dPr>
                                      <m:ctrlPr>
                                        <a:rPr lang="en-US" sz="1800" i="1">
                                          <a:latin typeface="Cambria Math" panose="02040503050406030204" pitchFamily="18" charset="0"/>
                                        </a:rPr>
                                      </m:ctrlPr>
                                    </m:dPr>
                                    <m:e>
                                      <m:sSub>
                                        <m:sSubPr>
                                          <m:ctrlPr>
                                            <a:rPr lang="en-US" sz="1800" i="1">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m:rPr>
                                          <m:nor/>
                                        </m:rPr>
                                        <a:rPr lang="en-US" sz="1800" dirty="0"/>
                                        <m:t>+ </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d>
                                </m:e>
                              </m:d>
                            </m:e>
                            <m:sup>
                              <m:r>
                                <a:rPr lang="en-US" sz="1800" i="1">
                                  <a:latin typeface="Cambria Math" panose="02040503050406030204" pitchFamily="18" charset="0"/>
                                </a:rPr>
                                <m:t>2</m:t>
                              </m:r>
                            </m:sup>
                          </m:sSup>
                        </m:e>
                      </m:nary>
                    </m:oMath>
                    <m:oMath xmlns:m="http://schemas.openxmlformats.org/officeDocument/2006/math">
                      <m:r>
                        <a:rPr lang="en-US" sz="1800" b="0" i="1" smtClean="0">
                          <a:latin typeface="Cambria Math" panose="02040503050406030204" pitchFamily="18" charset="0"/>
                        </a:rPr>
                        <m:t>         =</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r>
                            <a:rPr lang="en-US" sz="1800" b="0" i="1" smtClean="0">
                              <a:latin typeface="Cambria Math" panose="02040503050406030204" pitchFamily="18" charset="0"/>
                            </a:rPr>
                            <m:t>2</m:t>
                          </m:r>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d>
                                <m:dPr>
                                  <m:ctrlPr>
                                    <a:rPr lang="en-US" sz="1800" i="1">
                                      <a:latin typeface="Cambria Math" panose="02040503050406030204" pitchFamily="18" charset="0"/>
                                    </a:rPr>
                                  </m:ctrlPr>
                                </m:dPr>
                                <m:e>
                                  <m:sSub>
                                    <m:sSubPr>
                                      <m:ctrlPr>
                                        <a:rPr lang="en-US" sz="1800" i="1">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m:rPr>
                                      <m:nor/>
                                    </m:rPr>
                                    <a:rPr lang="en-US" sz="1800" dirty="0"/>
                                    <m:t>+ </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d>
                            </m:e>
                          </m:d>
                          <m:r>
                            <a:rPr lang="en-US" sz="1800" b="0" i="1" smtClean="0">
                              <a:latin typeface="Cambria Math" panose="02040503050406030204" pitchFamily="18" charset="0"/>
                            </a:rPr>
                            <m:t>(−1)</m:t>
                          </m:r>
                        </m:e>
                      </m:nary>
                    </m:oMath>
                  </m:oMathPara>
                </a14:m>
                <a:endParaRPr lang="en-US" sz="1800" dirty="0"/>
              </a:p>
              <a:p>
                <a:pPr marL="228600" lvl="0" indent="-50800" algn="l">
                  <a:lnSpc>
                    <a:spcPct val="100000"/>
                  </a:lnSpc>
                  <a:spcBef>
                    <a:spcPts val="0"/>
                  </a:spcBef>
                  <a:buNone/>
                </a:pPr>
                <a:r>
                  <a:rPr lang="vi-VN" sz="2000" dirty="0"/>
                  <a:t>Giải </a:t>
                </a:r>
                <a14:m>
                  <m:oMath xmlns:m="http://schemas.openxmlformats.org/officeDocument/2006/math">
                    <m:f>
                      <m:fPr>
                        <m:ctrlPr>
                          <a:rPr lang="en-US" sz="2000" i="1">
                            <a:latin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m:t>
                        </m:r>
                        <m:r>
                          <a:rPr lang="vi-VN" sz="2000" i="1">
                            <a:latin typeface="Cambria Math" panose="02040503050406030204" pitchFamily="18" charset="0"/>
                          </a:rPr>
                          <m:t>𝐿</m:t>
                        </m:r>
                      </m:num>
                      <m:den>
                        <m:sSub>
                          <m:sSubPr>
                            <m:ctrlPr>
                              <a:rPr lang="en-US" sz="2000" i="1">
                                <a:latin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rPr>
                              <m:t>𝑤</m:t>
                            </m:r>
                          </m:e>
                          <m:sub>
                            <m:r>
                              <a:rPr lang="en-US" sz="2000" i="1">
                                <a:latin typeface="Cambria Math" panose="02040503050406030204" pitchFamily="18" charset="0"/>
                              </a:rPr>
                              <m:t>0</m:t>
                            </m:r>
                          </m:sub>
                        </m:sSub>
                      </m:den>
                    </m:f>
                    <m:r>
                      <a:rPr lang="vi-VN" sz="2000" b="0" i="1" smtClean="0">
                        <a:latin typeface="Cambria Math" panose="02040503050406030204" pitchFamily="18" charset="0"/>
                      </a:rPr>
                      <m:t>=</m:t>
                    </m:r>
                    <m:r>
                      <a:rPr lang="en-US" sz="2000" i="1">
                        <a:latin typeface="Cambria Math" panose="02040503050406030204" pitchFamily="18" charset="0"/>
                      </a:rPr>
                      <m:t>0</m:t>
                    </m:r>
                    <m:r>
                      <a:rPr lang="vi-VN"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=1</m:t>
                        </m:r>
                      </m:sub>
                      <m:sup>
                        <m:r>
                          <a:rPr lang="en-US" sz="2000" i="1">
                            <a:latin typeface="Cambria Math" panose="02040503050406030204" pitchFamily="18" charset="0"/>
                          </a:rPr>
                          <m:t>𝑁</m:t>
                        </m:r>
                      </m:sup>
                      <m:e>
                        <m:r>
                          <a:rPr lang="en-US" sz="2000" i="1">
                            <a:latin typeface="Cambria Math" panose="02040503050406030204" pitchFamily="18" charset="0"/>
                          </a:rPr>
                          <m:t>2</m:t>
                        </m:r>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𝑦</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r>
                              <a:rPr lang="en-US" sz="2000" i="1">
                                <a:latin typeface="Cambria Math" panose="02040503050406030204" pitchFamily="18" charset="0"/>
                              </a:rPr>
                              <m:t>−</m:t>
                            </m:r>
                            <m:d>
                              <m:dPr>
                                <m:ctrlPr>
                                  <a:rPr lang="en-US" sz="2000" i="1">
                                    <a:latin typeface="Cambria Math" panose="02040503050406030204" pitchFamily="18" charset="0"/>
                                  </a:rPr>
                                </m:ctrlPr>
                              </m:dPr>
                              <m:e>
                                <m:sSub>
                                  <m:sSubPr>
                                    <m:ctrlPr>
                                      <a:rPr lang="en-US" sz="2000" i="1">
                                        <a:solidFill>
                                          <a:srgbClr val="FF00FF"/>
                                        </a:solidFill>
                                        <a:latin typeface="Cambria Math" panose="02040503050406030204" pitchFamily="18" charset="0"/>
                                      </a:rPr>
                                    </m:ctrlPr>
                                  </m:sSubPr>
                                  <m:e>
                                    <m:r>
                                      <a:rPr lang="en-US" sz="2000" i="1">
                                        <a:solidFill>
                                          <a:srgbClr val="FF00FF"/>
                                        </a:solidFill>
                                        <a:latin typeface="Cambria Math" panose="02040503050406030204" pitchFamily="18" charset="0"/>
                                      </a:rPr>
                                      <m:t>𝑤</m:t>
                                    </m:r>
                                  </m:e>
                                  <m:sub>
                                    <m:r>
                                      <a:rPr lang="en-US" sz="2000" i="1">
                                        <a:solidFill>
                                          <a:srgbClr val="FF00FF"/>
                                        </a:solidFill>
                                        <a:latin typeface="Cambria Math" panose="02040503050406030204" pitchFamily="18" charset="0"/>
                                      </a:rPr>
                                      <m:t>0</m:t>
                                    </m:r>
                                  </m:sub>
                                </m:sSub>
                                <m:r>
                                  <m:rPr>
                                    <m:nor/>
                                  </m:rPr>
                                  <a:rPr lang="en-US" sz="2000" dirty="0"/>
                                  <m:t>+ </m:t>
                                </m:r>
                                <m:sSub>
                                  <m:sSubPr>
                                    <m:ctrlPr>
                                      <a:rPr lang="en-US" sz="2000" i="1">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𝑤</m:t>
                                    </m:r>
                                  </m:e>
                                  <m:sub>
                                    <m:r>
                                      <a:rPr lang="en-US" sz="2000" i="1">
                                        <a:solidFill>
                                          <a:schemeClr val="tx1"/>
                                        </a:solidFill>
                                        <a:latin typeface="Cambria Math" panose="02040503050406030204" pitchFamily="18" charset="0"/>
                                      </a:rPr>
                                      <m:t>1</m:t>
                                    </m:r>
                                  </m:sub>
                                </m:sSub>
                                <m:sSup>
                                  <m:sSupPr>
                                    <m:ctrlPr>
                                      <a:rPr lang="en-US" sz="2000" i="1">
                                        <a:latin typeface="Cambria Math" panose="02040503050406030204" pitchFamily="18" charset="0"/>
                                      </a:rPr>
                                    </m:ctrlPr>
                                  </m:sSupPr>
                                  <m:e>
                                    <m:r>
                                      <a:rPr lang="en-US" sz="2000" i="1">
                                        <a:latin typeface="Cambria Math" panose="02040503050406030204" pitchFamily="18" charset="0"/>
                                      </a:rPr>
                                      <m:t>𝑥</m:t>
                                    </m:r>
                                  </m:e>
                                  <m:sup>
                                    <m:d>
                                      <m:dPr>
                                        <m:ctrlPr>
                                          <a:rPr lang="en-US" sz="2000" i="1">
                                            <a:latin typeface="Cambria Math" panose="02040503050406030204" pitchFamily="18" charset="0"/>
                                          </a:rPr>
                                        </m:ctrlPr>
                                      </m:dPr>
                                      <m:e>
                                        <m:r>
                                          <a:rPr lang="en-US" sz="2000" i="1">
                                            <a:latin typeface="Cambria Math" panose="02040503050406030204" pitchFamily="18" charset="0"/>
                                          </a:rPr>
                                          <m:t>𝑖</m:t>
                                        </m:r>
                                      </m:e>
                                    </m:d>
                                  </m:sup>
                                </m:sSup>
                              </m:e>
                            </m:d>
                          </m:e>
                        </m:d>
                        <m:d>
                          <m:dPr>
                            <m:ctrlPr>
                              <a:rPr lang="en-US" sz="2000" i="1">
                                <a:latin typeface="Cambria Math" panose="02040503050406030204" pitchFamily="18" charset="0"/>
                              </a:rPr>
                            </m:ctrlPr>
                          </m:dPr>
                          <m:e>
                            <m:r>
                              <a:rPr lang="en-US" sz="2000" i="1">
                                <a:latin typeface="Cambria Math" panose="02040503050406030204" pitchFamily="18" charset="0"/>
                              </a:rPr>
                              <m:t>−1</m:t>
                            </m:r>
                          </m:e>
                        </m:d>
                      </m:e>
                    </m:nary>
                  </m:oMath>
                </a14:m>
                <a:endParaRPr lang="vi-VN" sz="2000" dirty="0"/>
              </a:p>
              <a:p>
                <a:pPr marL="228600" lvl="0" indent="-50800" algn="l">
                  <a:lnSpc>
                    <a:spcPct val="100000"/>
                  </a:lnSpc>
                  <a:spcBef>
                    <a:spcPts val="0"/>
                  </a:spcBef>
                  <a:buNone/>
                </a:pPr>
                <a14:m>
                  <m:oMathPara xmlns:m="http://schemas.openxmlformats.org/officeDocument/2006/math">
                    <m:oMathParaPr>
                      <m:jc m:val="centerGroup"/>
                    </m:oMathParaPr>
                    <m:oMath xmlns:m="http://schemas.openxmlformats.org/officeDocument/2006/math">
                      <m:nary>
                        <m:naryPr>
                          <m:chr m:val="∑"/>
                          <m:ctrlPr>
                            <a:rPr lang="vi-VN"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b>
                            <m:sSubPr>
                              <m:ctrlPr>
                                <a:rPr lang="en-US" sz="1800" i="1">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e>
                      </m:nary>
                      <m:r>
                        <a:rPr lang="vi-VN" sz="1800">
                          <a:latin typeface="Cambria Math" panose="02040503050406030204" pitchFamily="18" charset="0"/>
                        </a:rPr>
                        <m:t>=</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r>
                        <a:rPr lang="en-US" sz="1800" b="0" i="1" smtClean="0">
                          <a:latin typeface="Cambria Math" panose="02040503050406030204" pitchFamily="18" charset="0"/>
                        </a:rPr>
                        <m:t>−</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b="0" i="1" smtClean="0">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oMath>
                  </m:oMathPara>
                </a14:m>
                <a:endParaRPr lang="vi-VN" sz="1800" dirty="0"/>
              </a:p>
              <a:p>
                <a:pPr marL="228600" lvl="0" indent="-50800" algn="l">
                  <a:lnSpc>
                    <a:spcPct val="100000"/>
                  </a:lnSpc>
                  <a:spcBef>
                    <a:spcPts val="0"/>
                  </a:spcBef>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  </m:t>
                      </m:r>
                      <m:r>
                        <a:rPr lang="en-US" sz="1800" b="0" i="1" smtClean="0">
                          <a:latin typeface="Cambria Math" panose="02040503050406030204" pitchFamily="18" charset="0"/>
                        </a:rPr>
                        <m:t>𝑁</m:t>
                      </m:r>
                      <m:sSub>
                        <m:sSubPr>
                          <m:ctrlPr>
                            <a:rPr lang="en-US" sz="1800" i="1">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a:rPr lang="vi-VN" sz="1800">
                          <a:latin typeface="Cambria Math" panose="02040503050406030204" pitchFamily="18" charset="0"/>
                        </a:rPr>
                        <m:t>=</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r>
                        <a:rPr lang="en-US" sz="1800" i="1">
                          <a:latin typeface="Cambria Math" panose="02040503050406030204" pitchFamily="18" charset="0"/>
                        </a:rPr>
                        <m:t>−</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oMath>
                  </m:oMathPara>
                </a14:m>
                <a:endParaRPr lang="vi-VN" sz="1800" dirty="0"/>
              </a:p>
              <a:p>
                <a:pPr marL="228600" lvl="0" indent="-50800" algn="l">
                  <a:lnSpc>
                    <a:spcPct val="100000"/>
                  </a:lnSpc>
                  <a:spcBef>
                    <a:spcPts val="0"/>
                  </a:spcBef>
                  <a:buNone/>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           </m:t>
                      </m:r>
                      <m:r>
                        <a:rPr lang="vi-VN" sz="1800" b="0" i="1" smtClean="0">
                          <a:solidFill>
                            <a:schemeClr val="tx1"/>
                          </a:solidFill>
                          <a:latin typeface="Cambria Math" panose="02040503050406030204" pitchFamily="18" charset="0"/>
                        </a:rPr>
                        <m:t>             </m:t>
                      </m:r>
                      <m:r>
                        <a:rPr lang="en-US" sz="1800" b="0" i="1" smtClean="0">
                          <a:solidFill>
                            <a:schemeClr val="tx1"/>
                          </a:solidFill>
                          <a:latin typeface="Cambria Math" panose="02040503050406030204" pitchFamily="18" charset="0"/>
                        </a:rPr>
                        <m:t> </m:t>
                      </m:r>
                      <m:sSub>
                        <m:sSubPr>
                          <m:ctrlPr>
                            <a:rPr lang="en-US" sz="1800" i="1" smtClean="0">
                              <a:solidFill>
                                <a:srgbClr val="FF00FF"/>
                              </a:solidFill>
                              <a:latin typeface="Cambria Math" panose="02040503050406030204" pitchFamily="18" charset="0"/>
                            </a:rPr>
                          </m:ctrlPr>
                        </m:sSubPr>
                        <m:e>
                          <m:r>
                            <a:rPr lang="en-US" sz="1800" i="1">
                              <a:solidFill>
                                <a:srgbClr val="FF00FF"/>
                              </a:solidFill>
                              <a:latin typeface="Cambria Math" panose="02040503050406030204" pitchFamily="18" charset="0"/>
                            </a:rPr>
                            <m:t>𝑤</m:t>
                          </m:r>
                        </m:e>
                        <m:sub>
                          <m:r>
                            <a:rPr lang="en-US" sz="1800" i="1">
                              <a:solidFill>
                                <a:srgbClr val="FF00FF"/>
                              </a:solidFill>
                              <a:latin typeface="Cambria Math" panose="02040503050406030204" pitchFamily="18" charset="0"/>
                            </a:rPr>
                            <m:t>0</m:t>
                          </m:r>
                        </m:sub>
                      </m:sSub>
                      <m:r>
                        <a:rPr lang="en-US" sz="1800" b="0" i="1" smtClean="0">
                          <a:solidFill>
                            <a:schemeClr val="tx1"/>
                          </a:solidFill>
                          <a:latin typeface="Cambria Math" panose="02040503050406030204" pitchFamily="18" charset="0"/>
                        </a:rPr>
                        <m:t>=</m:t>
                      </m:r>
                      <m:f>
                        <m:fPr>
                          <m:ctrlPr>
                            <a:rPr lang="en-US" sz="1800" b="0" i="1" smtClean="0">
                              <a:solidFill>
                                <a:schemeClr val="tx1"/>
                              </a:solidFill>
                              <a:latin typeface="Cambria Math" panose="02040503050406030204" pitchFamily="18" charset="0"/>
                            </a:rPr>
                          </m:ctrlPr>
                        </m:fPr>
                        <m:num>
                          <m:r>
                            <a:rPr lang="en-US" sz="1800" b="0" i="1" smtClean="0">
                              <a:solidFill>
                                <a:schemeClr val="tx1"/>
                              </a:solidFill>
                              <a:latin typeface="Cambria Math" panose="02040503050406030204" pitchFamily="18" charset="0"/>
                            </a:rPr>
                            <m:t>1</m:t>
                          </m:r>
                        </m:num>
                        <m:den>
                          <m:r>
                            <a:rPr lang="en-US" sz="1800" b="0" i="1" smtClean="0">
                              <a:solidFill>
                                <a:schemeClr val="tx1"/>
                              </a:solidFill>
                              <a:latin typeface="Cambria Math" panose="02040503050406030204" pitchFamily="18" charset="0"/>
                            </a:rPr>
                            <m:t>𝑁</m:t>
                          </m:r>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r>
                        <a:rPr lang="en-US" sz="1800" i="1">
                          <a:latin typeface="Cambria Math" panose="02040503050406030204" pitchFamily="18" charset="0"/>
                        </a:rPr>
                        <m:t>−</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f>
                        <m:fPr>
                          <m:ctrlPr>
                            <a:rPr lang="en-US" sz="1800" i="1">
                              <a:solidFill>
                                <a:schemeClr val="tx1"/>
                              </a:solidFill>
                              <a:latin typeface="Cambria Math" panose="02040503050406030204" pitchFamily="18" charset="0"/>
                            </a:rPr>
                          </m:ctrlPr>
                        </m:fPr>
                        <m:num>
                          <m:r>
                            <a:rPr lang="en-US" sz="1800" i="1">
                              <a:solidFill>
                                <a:schemeClr val="tx1"/>
                              </a:solidFill>
                              <a:latin typeface="Cambria Math" panose="02040503050406030204" pitchFamily="18" charset="0"/>
                            </a:rPr>
                            <m:t>1</m:t>
                          </m:r>
                        </m:num>
                        <m:den>
                          <m:r>
                            <a:rPr lang="en-US" sz="1800" i="1">
                              <a:solidFill>
                                <a:schemeClr val="tx1"/>
                              </a:solidFill>
                              <a:latin typeface="Cambria Math" panose="02040503050406030204" pitchFamily="18" charset="0"/>
                            </a:rPr>
                            <m:t>𝑁</m:t>
                          </m:r>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nary>
                      <m:r>
                        <a:rPr lang="en-US" sz="1800" b="0" i="1" smtClean="0">
                          <a:latin typeface="Cambria Math" panose="02040503050406030204" pitchFamily="18" charset="0"/>
                        </a:rPr>
                        <m:t>=</m:t>
                      </m:r>
                      <m:acc>
                        <m:accPr>
                          <m:chr m:val="̅"/>
                          <m:ctrlPr>
                            <a:rPr lang="en-US" sz="1800" b="0" i="1" smtClean="0">
                              <a:solidFill>
                                <a:schemeClr val="tx1"/>
                              </a:solidFill>
                              <a:latin typeface="Cambria Math" panose="02040503050406030204" pitchFamily="18" charset="0"/>
                            </a:rPr>
                          </m:ctrlPr>
                        </m:accPr>
                        <m:e>
                          <m:r>
                            <a:rPr lang="en-US" sz="1800" b="0" i="1" smtClean="0">
                              <a:solidFill>
                                <a:schemeClr val="tx1"/>
                              </a:solidFill>
                              <a:latin typeface="Cambria Math" panose="02040503050406030204" pitchFamily="18" charset="0"/>
                            </a:rPr>
                            <m:t>𝑦</m:t>
                          </m:r>
                        </m:e>
                      </m:acc>
                      <m:r>
                        <a:rPr lang="en-US" sz="1800" b="0" i="1" smtClean="0">
                          <a:solidFill>
                            <a:schemeClr val="tx1"/>
                          </a:solidFill>
                          <a:latin typeface="Cambria Math" panose="02040503050406030204" pitchFamily="18" charset="0"/>
                        </a:rPr>
                        <m:t>−</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1</m:t>
                          </m:r>
                        </m:sub>
                      </m:sSub>
                      <m:acc>
                        <m:accPr>
                          <m:chr m:val="̅"/>
                          <m:ctrlPr>
                            <a:rPr lang="en-US" sz="1800" i="1">
                              <a:solidFill>
                                <a:schemeClr val="tx1"/>
                              </a:solidFill>
                              <a:latin typeface="Cambria Math" panose="02040503050406030204" pitchFamily="18" charset="0"/>
                            </a:rPr>
                          </m:ctrlPr>
                        </m:accPr>
                        <m:e>
                          <m:r>
                            <a:rPr lang="en-US" sz="1800" b="0" i="1" smtClean="0">
                              <a:solidFill>
                                <a:schemeClr val="tx1"/>
                              </a:solidFill>
                              <a:latin typeface="Cambria Math" panose="02040503050406030204" pitchFamily="18" charset="0"/>
                            </a:rPr>
                            <m:t>𝑥</m:t>
                          </m:r>
                        </m:e>
                      </m:acc>
                    </m:oMath>
                  </m:oMathPara>
                </a14:m>
                <a:endParaRPr lang="en-US" sz="1800" i="1" dirty="0">
                  <a:solidFill>
                    <a:schemeClr val="tx1"/>
                  </a:solidFill>
                  <a:latin typeface="Cambria Math" panose="02040503050406030204" pitchFamily="18" charset="0"/>
                </a:endParaRPr>
              </a:p>
              <a:p>
                <a:pPr marL="228600" lvl="0" indent="-50800" algn="l">
                  <a:lnSpc>
                    <a:spcPct val="100000"/>
                  </a:lnSpc>
                  <a:spcBef>
                    <a:spcPts val="0"/>
                  </a:spcBef>
                  <a:buNone/>
                </a:pPr>
                <a14:m>
                  <m:oMath xmlns:m="http://schemas.openxmlformats.org/officeDocument/2006/math">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oMath>
                </a14:m>
                <a:r>
                  <a:rPr lang="vi-VN" sz="1800"/>
                  <a:t>: trung bình giá trị đích </a:t>
                </a:r>
                <a:r>
                  <a:rPr lang="en-US" sz="1800"/>
                  <a:t>trong</a:t>
                </a:r>
                <a:r>
                  <a:rPr lang="vi-VN" sz="1800"/>
                  <a:t> </a:t>
                </a:r>
                <a:r>
                  <a:rPr lang="vi-VN" sz="1800" dirty="0"/>
                  <a:t>tập dữ liệu.</a:t>
                </a:r>
              </a:p>
              <a:p>
                <a:pPr marL="228600" lvl="0" indent="-50800" algn="l">
                  <a:lnSpc>
                    <a:spcPct val="100000"/>
                  </a:lnSpc>
                  <a:spcBef>
                    <a:spcPts val="0"/>
                  </a:spcBef>
                  <a:buNone/>
                </a:pPr>
                <a14:m>
                  <m:oMath xmlns:m="http://schemas.openxmlformats.org/officeDocument/2006/math">
                    <m:acc>
                      <m:accPr>
                        <m:chr m:val="̅"/>
                        <m:ctrlPr>
                          <a:rPr lang="en-US" sz="1800" i="1">
                            <a:solidFill>
                              <a:schemeClr val="tx1"/>
                            </a:solidFill>
                            <a:latin typeface="Cambria Math" panose="02040503050406030204" pitchFamily="18" charset="0"/>
                          </a:rPr>
                        </m:ctrlPr>
                      </m:accPr>
                      <m:e>
                        <m:r>
                          <a:rPr lang="en-US" sz="1800" b="0" i="1" smtClean="0">
                            <a:solidFill>
                              <a:schemeClr val="tx1"/>
                            </a:solidFill>
                            <a:latin typeface="Cambria Math" panose="02040503050406030204" pitchFamily="18" charset="0"/>
                          </a:rPr>
                          <m:t>𝑥</m:t>
                        </m:r>
                      </m:e>
                    </m:acc>
                  </m:oMath>
                </a14:m>
                <a:r>
                  <a:rPr lang="vi-VN" sz="1800"/>
                  <a:t>: trung bình giá </a:t>
                </a:r>
                <a:r>
                  <a:rPr lang="vi-VN" sz="1800" dirty="0"/>
                  <a:t>trị đặc </a:t>
                </a:r>
                <a:r>
                  <a:rPr lang="vi-VN" sz="1800"/>
                  <a:t>trưng </a:t>
                </a:r>
                <a:r>
                  <a:rPr lang="en-US" sz="1800"/>
                  <a:t>trong</a:t>
                </a:r>
                <a:r>
                  <a:rPr lang="vi-VN" sz="1800"/>
                  <a:t> </a:t>
                </a:r>
                <a:r>
                  <a:rPr lang="vi-VN" sz="1800" dirty="0"/>
                  <a:t>tập dữ liệu.</a:t>
                </a:r>
                <a:endParaRPr lang="en-US" sz="18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200" dirty="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8EF6E0F8-1CED-8D5B-7310-6DFC7E2CBFF4}"/>
                  </a:ext>
                </a:extLst>
              </p:cNvPr>
              <p:cNvSpPr txBox="1">
                <a:spLocks noGrp="1" noRot="1" noChangeAspect="1" noMove="1" noResize="1" noEditPoints="1" noAdjustHandles="1" noChangeArrowheads="1" noChangeShapeType="1" noTextEdit="1"/>
              </p:cNvSpPr>
              <p:nvPr>
                <p:ph type="body" idx="1"/>
              </p:nvPr>
            </p:nvSpPr>
            <p:spPr>
              <a:xfrm>
                <a:off x="332283" y="597552"/>
                <a:ext cx="5763717" cy="6078715"/>
              </a:xfrm>
              <a:prstGeom prst="rect">
                <a:avLst/>
              </a:prstGeom>
              <a:blipFill>
                <a:blip r:embed="rId3"/>
                <a:stretch>
                  <a:fillRect/>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79EBECE6-32BC-9C2A-56E7-3A7D827E7ADF}"/>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dirty="0"/>
              <a:t>Thực hiện bởi Trường Đại học Công nghệ Thông tin, ĐHQG-HCM</a:t>
            </a:r>
            <a:endParaRPr dirty="0"/>
          </a:p>
        </p:txBody>
      </p:sp>
      <p:sp>
        <p:nvSpPr>
          <p:cNvPr id="376" name="Google Shape;376;p5">
            <a:extLst>
              <a:ext uri="{FF2B5EF4-FFF2-40B4-BE49-F238E27FC236}">
                <a16:creationId xmlns:a16="http://schemas.microsoft.com/office/drawing/2014/main" id="{DCDAF97A-B305-2F92-120C-D603043339D1}"/>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7</a:t>
            </a:fld>
            <a:endParaRPr/>
          </a:p>
        </p:txBody>
      </p:sp>
      <mc:AlternateContent xmlns:mc="http://schemas.openxmlformats.org/markup-compatibility/2006" xmlns:a14="http://schemas.microsoft.com/office/drawing/2010/main">
        <mc:Choice Requires="a14">
          <p:sp>
            <p:nvSpPr>
              <p:cNvPr id="2" name="Google Shape;374;p5">
                <a:extLst>
                  <a:ext uri="{FF2B5EF4-FFF2-40B4-BE49-F238E27FC236}">
                    <a16:creationId xmlns:a16="http://schemas.microsoft.com/office/drawing/2014/main" id="{87DC3C91-48B0-6CB5-66A4-0B248EDFC386}"/>
                  </a:ext>
                </a:extLst>
              </p:cNvPr>
              <p:cNvSpPr txBox="1">
                <a:spLocks/>
              </p:cNvSpPr>
              <p:nvPr/>
            </p:nvSpPr>
            <p:spPr>
              <a:xfrm>
                <a:off x="6232435" y="524982"/>
                <a:ext cx="5847269" cy="576392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just" rtl="0">
                  <a:lnSpc>
                    <a:spcPct val="130000"/>
                  </a:lnSpc>
                  <a:spcBef>
                    <a:spcPts val="3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30000"/>
                  </a:lnSpc>
                  <a:spcBef>
                    <a:spcPts val="3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30000"/>
                  </a:lnSpc>
                  <a:spcBef>
                    <a:spcPts val="3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30000"/>
                  </a:lnSpc>
                  <a:spcBef>
                    <a:spcPts val="3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f>
                        <m:fPr>
                          <m:ctrlPr>
                            <a:rPr lang="en-US" sz="1800" i="1" smtClean="0">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r>
                            <a:rPr lang="vi-VN" sz="1800" i="1">
                              <a:latin typeface="Cambria Math" panose="02040503050406030204" pitchFamily="18" charset="0"/>
                            </a:rPr>
                            <m:t>𝐿</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b="0" i="1" smtClean="0">
                                  <a:latin typeface="Cambria Math" panose="02040503050406030204" pitchFamily="18" charset="0"/>
                                </a:rPr>
                                <m:t>1</m:t>
                              </m:r>
                            </m:sub>
                          </m:sSub>
                        </m:den>
                      </m:f>
                      <m:r>
                        <a:rPr lang="en-US" sz="1800" b="0" i="1" smtClean="0">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b="0" i="1" smtClean="0">
                                  <a:latin typeface="Cambria Math" panose="02040503050406030204" pitchFamily="18" charset="0"/>
                                </a:rPr>
                                <m:t>1</m:t>
                              </m:r>
                            </m:sub>
                          </m:sSub>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r>
                                        <a:rPr lang="en-US" sz="1800" i="1">
                                          <a:latin typeface="Cambria Math" panose="02040503050406030204" pitchFamily="18" charset="0"/>
                                        </a:rPr>
                                        <m:t>(</m:t>
                                      </m:r>
                                      <m:r>
                                        <a:rPr lang="en-US" sz="1800" i="1">
                                          <a:latin typeface="Cambria Math" panose="02040503050406030204" pitchFamily="18" charset="0"/>
                                        </a:rPr>
                                        <m:t>𝑖</m:t>
                                      </m:r>
                                      <m:r>
                                        <a:rPr lang="en-US" sz="1800" i="1">
                                          <a:latin typeface="Cambria Math" panose="02040503050406030204" pitchFamily="18" charset="0"/>
                                        </a:rPr>
                                        <m:t>)</m:t>
                                      </m:r>
                                    </m:sup>
                                  </m:sSup>
                                  <m:r>
                                    <a:rPr lang="en-US" sz="1800" b="0" i="1" smtClean="0">
                                      <a:latin typeface="Cambria Math" panose="02040503050406030204" pitchFamily="18" charset="0"/>
                                    </a:rPr>
                                    <m:t>−</m:t>
                                  </m:r>
                                  <m:sSub>
                                    <m:sSubPr>
                                      <m:ctrlPr>
                                        <a:rPr lang="en-US" sz="1800" i="1">
                                          <a:solidFill>
                                            <a:schemeClr val="tx1"/>
                                          </a:solidFill>
                                          <a:latin typeface="Cambria Math" panose="02040503050406030204" pitchFamily="18" charset="0"/>
                                        </a:rPr>
                                      </m:ctrlPr>
                                    </m:sSubPr>
                                    <m:e>
                                      <m:r>
                                        <a:rPr lang="en-US" sz="1800" i="1">
                                          <a:solidFill>
                                            <a:schemeClr val="tx1"/>
                                          </a:solidFill>
                                          <a:latin typeface="Cambria Math" panose="02040503050406030204" pitchFamily="18" charset="0"/>
                                        </a:rPr>
                                        <m:t>𝑤</m:t>
                                      </m:r>
                                    </m:e>
                                    <m:sub>
                                      <m:r>
                                        <a:rPr lang="en-US" sz="1800" i="1">
                                          <a:solidFill>
                                            <a:schemeClr val="tx1"/>
                                          </a:solidFill>
                                          <a:latin typeface="Cambria Math" panose="02040503050406030204" pitchFamily="18" charset="0"/>
                                        </a:rPr>
                                        <m:t>0</m:t>
                                      </m:r>
                                    </m:sub>
                                  </m:sSub>
                                  <m:r>
                                    <a:rPr lang="en-US" sz="1800" i="1">
                                      <a:latin typeface="Cambria Math" panose="02040503050406030204" pitchFamily="18" charset="0"/>
                                    </a:rPr>
                                    <m:t>−</m:t>
                                  </m:r>
                                  <m:sSub>
                                    <m:sSubPr>
                                      <m:ctrlPr>
                                        <a:rPr lang="en-US" sz="1800" i="1">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d>
                            </m:e>
                            <m:sup>
                              <m:r>
                                <a:rPr lang="en-US" sz="1800" i="1">
                                  <a:latin typeface="Cambria Math" panose="02040503050406030204" pitchFamily="18" charset="0"/>
                                </a:rPr>
                                <m:t>2</m:t>
                              </m:r>
                            </m:sup>
                          </m:sSup>
                        </m:e>
                      </m:nary>
                    </m:oMath>
                    <m:oMath xmlns:m="http://schemas.openxmlformats.org/officeDocument/2006/math">
                      <m:r>
                        <a:rPr lang="en-US" sz="1800" b="0" i="1" smtClean="0">
                          <a:latin typeface="Cambria Math" panose="02040503050406030204" pitchFamily="18" charset="0"/>
                        </a:rPr>
                        <m:t>         =</m:t>
                      </m:r>
                      <m:f>
                        <m:fPr>
                          <m:ctrlPr>
                            <a:rPr lang="en-US" sz="1800" i="1">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i="1">
                                  <a:latin typeface="Cambria Math" panose="02040503050406030204" pitchFamily="18" charset="0"/>
                                </a:rPr>
                                <m:t>1</m:t>
                              </m:r>
                            </m:sub>
                          </m:sSub>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r>
                                        <a:rPr lang="en-US" sz="1800" i="1">
                                          <a:latin typeface="Cambria Math" panose="02040503050406030204" pitchFamily="18" charset="0"/>
                                        </a:rPr>
                                        <m:t>(</m:t>
                                      </m:r>
                                      <m:r>
                                        <a:rPr lang="en-US" sz="1800" i="1">
                                          <a:latin typeface="Cambria Math" panose="02040503050406030204" pitchFamily="18" charset="0"/>
                                        </a:rPr>
                                        <m:t>𝑖</m:t>
                                      </m:r>
                                      <m:r>
                                        <a:rPr lang="en-US" sz="1800" i="1">
                                          <a:latin typeface="Cambria Math" panose="02040503050406030204" pitchFamily="18" charset="0"/>
                                        </a:rPr>
                                        <m:t>)</m:t>
                                      </m:r>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r>
                                    <a:rPr lang="en-US" sz="1800" b="0" i="1" smtClean="0">
                                      <a:solidFill>
                                        <a:schemeClr val="tx1"/>
                                      </a:solidFill>
                                      <a:latin typeface="Cambria Math" panose="02040503050406030204" pitchFamily="18" charset="0"/>
                                    </a:rPr>
                                    <m:t>+</m:t>
                                  </m:r>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r>
                                    <m:rPr>
                                      <m:nor/>
                                    </m:rPr>
                                    <a:rPr lang="en-US" sz="1800" i="1" dirty="0">
                                      <a:solidFill>
                                        <a:schemeClr val="tx1"/>
                                      </a:solidFill>
                                      <a:latin typeface="Cambria Math" panose="02040503050406030204" pitchFamily="18" charset="0"/>
                                    </a:rPr>
                                    <m:t> </m:t>
                                  </m:r>
                                  <m:r>
                                    <a:rPr lang="en-US" sz="1800" i="1">
                                      <a:latin typeface="Cambria Math" panose="02040503050406030204" pitchFamily="18" charset="0"/>
                                    </a:rPr>
                                    <m:t>−</m:t>
                                  </m:r>
                                  <m:sSub>
                                    <m:sSubPr>
                                      <m:ctrlPr>
                                        <a:rPr lang="en-US" sz="1800" i="1">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e>
                              </m:d>
                            </m:e>
                            <m:sup>
                              <m:r>
                                <a:rPr lang="en-US" sz="1800" i="1">
                                  <a:latin typeface="Cambria Math" panose="02040503050406030204" pitchFamily="18" charset="0"/>
                                </a:rPr>
                                <m:t>2</m:t>
                              </m:r>
                            </m:sup>
                          </m:sSup>
                        </m:e>
                      </m:nary>
                    </m:oMath>
                    <m:oMath xmlns:m="http://schemas.openxmlformats.org/officeDocument/2006/math">
                      <m:r>
                        <a:rPr lang="en-US" sz="1800" b="0" i="1" smtClean="0">
                          <a:latin typeface="Cambria Math" panose="02040503050406030204" pitchFamily="18" charset="0"/>
                        </a:rPr>
                        <m:t>         =</m:t>
                      </m:r>
                      <m:f>
                        <m:fPr>
                          <m:ctrlPr>
                            <a:rPr lang="en-US" sz="1800" i="1">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i="1">
                                  <a:latin typeface="Cambria Math" panose="02040503050406030204" pitchFamily="18" charset="0"/>
                                </a:rPr>
                                <m:t>1</m:t>
                              </m:r>
                            </m:sub>
                          </m:sSub>
                        </m:den>
                      </m:f>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r>
                                        <a:rPr lang="en-US" sz="1800" i="1">
                                          <a:latin typeface="Cambria Math" panose="02040503050406030204" pitchFamily="18" charset="0"/>
                                        </a:rPr>
                                        <m:t>(</m:t>
                                      </m:r>
                                      <m:r>
                                        <a:rPr lang="en-US" sz="1800" i="1">
                                          <a:latin typeface="Cambria Math" panose="02040503050406030204" pitchFamily="18" charset="0"/>
                                        </a:rPr>
                                        <m:t>𝑖</m:t>
                                      </m:r>
                                      <m:r>
                                        <a:rPr lang="en-US" sz="1800" i="1">
                                          <a:latin typeface="Cambria Math" panose="02040503050406030204" pitchFamily="18" charset="0"/>
                                        </a:rPr>
                                        <m:t>)</m:t>
                                      </m:r>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r>
                                    <a:rPr lang="en-US" sz="1800" i="1">
                                      <a:solidFill>
                                        <a:schemeClr val="tx1"/>
                                      </a:solidFill>
                                      <a:latin typeface="Cambria Math" panose="02040503050406030204" pitchFamily="18" charset="0"/>
                                    </a:rPr>
                                    <m:t>−</m:t>
                                  </m:r>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d>
                                    <m:dPr>
                                      <m:ctrlPr>
                                        <a:rPr lang="en-US" sz="1800" i="1" smtClean="0">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b="0" i="1" smtClean="0">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d>
                            </m:e>
                            <m:sup>
                              <m:r>
                                <a:rPr lang="en-US" sz="1800" i="1">
                                  <a:latin typeface="Cambria Math" panose="02040503050406030204" pitchFamily="18" charset="0"/>
                                </a:rPr>
                                <m:t>2</m:t>
                              </m:r>
                            </m:sup>
                          </m:sSup>
                        </m:e>
                      </m:nary>
                    </m:oMath>
                    <m:oMath xmlns:m="http://schemas.openxmlformats.org/officeDocument/2006/math">
                      <m:r>
                        <a:rPr lang="en-US" sz="1800" b="0" i="1" smtClean="0">
                          <a:latin typeface="Cambria Math" panose="02040503050406030204" pitchFamily="18" charset="0"/>
                        </a:rPr>
                        <m:t>         =</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r>
                            <a:rPr lang="en-US" sz="1800" b="0" i="1" smtClean="0">
                              <a:latin typeface="Cambria Math" panose="02040503050406030204" pitchFamily="18" charset="0"/>
                            </a:rPr>
                            <m:t>2</m:t>
                          </m:r>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r>
                                <a:rPr lang="en-US" sz="1800" i="1">
                                  <a:solidFill>
                                    <a:schemeClr val="tx1"/>
                                  </a:solidFill>
                                  <a:latin typeface="Cambria Math" panose="02040503050406030204" pitchFamily="18" charset="0"/>
                                </a:rPr>
                                <m:t>−</m:t>
                              </m:r>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d>
                          <m:r>
                            <a:rPr lang="en-US" sz="1800" b="0" i="1" smtClean="0">
                              <a:solidFill>
                                <a:schemeClr val="tx1"/>
                              </a:solidFill>
                              <a:latin typeface="Cambria Math" panose="02040503050406030204" pitchFamily="18" charset="0"/>
                            </a:rPr>
                            <m:t>(−1)</m:t>
                          </m:r>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nary>
                    </m:oMath>
                  </m:oMathPara>
                </a14:m>
                <a:endParaRPr lang="en-US" sz="1800"/>
              </a:p>
              <a:p>
                <a:pPr marL="228600" indent="-50800" algn="l">
                  <a:lnSpc>
                    <a:spcPct val="114000"/>
                  </a:lnSpc>
                  <a:spcBef>
                    <a:spcPts val="0"/>
                  </a:spcBef>
                  <a:buNone/>
                </a:pPr>
                <a:r>
                  <a:rPr lang="en-US" sz="1800"/>
                  <a:t>Đặt </a:t>
                </a:r>
                <a14:m>
                  <m:oMath xmlns:m="http://schemas.openxmlformats.org/officeDocument/2006/math">
                    <m:f>
                      <m:fPr>
                        <m:ctrlPr>
                          <a:rPr lang="en-US" sz="1800" i="1" smtClean="0">
                            <a:latin typeface="Cambria Math" panose="02040503050406030204" pitchFamily="18" charset="0"/>
                          </a:rPr>
                        </m:ctrlPr>
                      </m:fPr>
                      <m:num>
                        <m:r>
                          <a:rPr lang="en-US" sz="1800" i="1">
                            <a:latin typeface="Cambria Math" panose="02040503050406030204" pitchFamily="18" charset="0"/>
                            <a:ea typeface="Cambria Math" panose="02040503050406030204" pitchFamily="18" charset="0"/>
                          </a:rPr>
                          <m:t>𝜕</m:t>
                        </m:r>
                        <m:r>
                          <a:rPr lang="vi-VN" sz="1800" i="1">
                            <a:latin typeface="Cambria Math" panose="02040503050406030204" pitchFamily="18" charset="0"/>
                          </a:rPr>
                          <m:t>𝐿</m:t>
                        </m:r>
                      </m:num>
                      <m:den>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rPr>
                              <m:t>𝑤</m:t>
                            </m:r>
                          </m:e>
                          <m:sub>
                            <m:r>
                              <a:rPr lang="en-US" sz="1800" b="0" i="1" smtClean="0">
                                <a:latin typeface="Cambria Math" panose="02040503050406030204" pitchFamily="18" charset="0"/>
                              </a:rPr>
                              <m:t>1</m:t>
                            </m:r>
                          </m:sub>
                        </m:sSub>
                      </m:den>
                    </m:f>
                    <m:r>
                      <a:rPr lang="en-US" sz="1800" b="0" i="1" smtClean="0">
                        <a:latin typeface="Cambria Math" panose="02040503050406030204" pitchFamily="18" charset="0"/>
                      </a:rPr>
                      <m:t>=0=</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r>
                              <a:rPr lang="en-US" sz="1800" i="1">
                                <a:solidFill>
                                  <a:schemeClr val="tx1"/>
                                </a:solidFill>
                                <a:latin typeface="Cambria Math" panose="02040503050406030204" pitchFamily="18" charset="0"/>
                              </a:rPr>
                              <m:t>−</m:t>
                            </m:r>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d>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nary>
                  </m:oMath>
                </a14:m>
                <a:endParaRPr lang="en-US" sz="1800"/>
              </a:p>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sSup>
                            <m:sSupPr>
                              <m:ctrlPr>
                                <a:rPr lang="en-US" sz="1800" i="1" smtClean="0">
                                  <a:latin typeface="Cambria Math" panose="02040503050406030204" pitchFamily="18" charset="0"/>
                                </a:rPr>
                              </m:ctrlPr>
                            </m:sSupPr>
                            <m:e>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sup>
                              <m:r>
                                <a:rPr lang="en-US" sz="1800" b="0" i="1" smtClean="0">
                                  <a:latin typeface="Cambria Math" panose="02040503050406030204" pitchFamily="18" charset="0"/>
                                </a:rPr>
                                <m:t>2</m:t>
                              </m:r>
                            </m:sup>
                          </m:sSup>
                        </m:e>
                      </m:nary>
                      <m:r>
                        <a:rPr lang="en-US" sz="1800" b="0" i="1" smtClean="0">
                          <a:solidFill>
                            <a:schemeClr val="tx1"/>
                          </a:solidFill>
                          <a:latin typeface="Cambria Math" panose="02040503050406030204" pitchFamily="18" charset="0"/>
                        </a:rPr>
                        <m:t>=</m:t>
                      </m:r>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e>
                          </m:d>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nary>
                    </m:oMath>
                  </m:oMathPara>
                </a14:m>
                <a:endParaRPr lang="en-US" sz="1800"/>
              </a:p>
              <a:p>
                <a:pPr marL="228600" indent="-50800" algn="l">
                  <a:lnSpc>
                    <a:spcPct val="114000"/>
                  </a:lnSpc>
                  <a:spcBef>
                    <a:spcPts val="0"/>
                  </a:spcBef>
                  <a:buNone/>
                </a:pPr>
                <a14:m>
                  <m:oMathPara xmlns:m="http://schemas.openxmlformats.org/officeDocument/2006/math">
                    <m:oMathParaPr>
                      <m:jc m:val="centerGroup"/>
                    </m:oMathParaPr>
                    <m:oMath xmlns:m="http://schemas.openxmlformats.org/officeDocument/2006/math">
                      <m:sSub>
                        <m:sSubPr>
                          <m:ctrlPr>
                            <a:rPr lang="en-US" sz="1800" i="1" smtClean="0">
                              <a:solidFill>
                                <a:srgbClr val="0072FF"/>
                              </a:solidFill>
                              <a:latin typeface="Cambria Math" panose="02040503050406030204" pitchFamily="18" charset="0"/>
                            </a:rPr>
                          </m:ctrlPr>
                        </m:sSubPr>
                        <m:e>
                          <m:r>
                            <a:rPr lang="en-US" sz="1800" i="1">
                              <a:solidFill>
                                <a:srgbClr val="0072FF"/>
                              </a:solidFill>
                              <a:latin typeface="Cambria Math" panose="02040503050406030204" pitchFamily="18" charset="0"/>
                            </a:rPr>
                            <m:t>𝑤</m:t>
                          </m:r>
                        </m:e>
                        <m:sub>
                          <m:r>
                            <a:rPr lang="en-US" sz="1800" i="1">
                              <a:solidFill>
                                <a:srgbClr val="0072FF"/>
                              </a:solidFill>
                              <a:latin typeface="Cambria Math" panose="02040503050406030204" pitchFamily="18" charset="0"/>
                            </a:rPr>
                            <m:t>1</m:t>
                          </m:r>
                        </m:sub>
                      </m:sSub>
                      <m:r>
                        <a:rPr lang="en-US" sz="1800" b="0" i="1" smtClean="0">
                          <a:solidFill>
                            <a:schemeClr val="tx1"/>
                          </a:solidFill>
                          <a:latin typeface="Cambria Math" panose="02040503050406030204" pitchFamily="18" charset="0"/>
                        </a:rPr>
                        <m:t>=</m:t>
                      </m:r>
                      <m:f>
                        <m:fPr>
                          <m:ctrlPr>
                            <a:rPr lang="en-US" sz="1800" b="0" i="1" smtClean="0">
                              <a:solidFill>
                                <a:schemeClr val="tx1"/>
                              </a:solidFill>
                              <a:latin typeface="Cambria Math" panose="02040503050406030204" pitchFamily="18" charset="0"/>
                            </a:rPr>
                          </m:ctrlPr>
                        </m:fPr>
                        <m:num>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d>
                                <m:dPr>
                                  <m:ctrlPr>
                                    <a:rPr lang="en-US" sz="1800" i="1">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𝑦</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𝑦</m:t>
                                      </m:r>
                                    </m:e>
                                  </m:acc>
                                </m:e>
                              </m:d>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nary>
                        </m:num>
                        <m:den>
                          <m:nary>
                            <m:naryPr>
                              <m:chr m:val="∑"/>
                              <m:ctrlPr>
                                <a:rPr lang="en-US" sz="1800" i="1">
                                  <a:latin typeface="Cambria Math" panose="02040503050406030204" pitchFamily="18" charset="0"/>
                                </a:rPr>
                              </m:ctrlPr>
                            </m:naryPr>
                            <m:sub>
                              <m:r>
                                <m:rPr>
                                  <m:brk m:alnAt="23"/>
                                </m:rPr>
                                <a:rPr lang="en-US" sz="1800" i="1">
                                  <a:latin typeface="Cambria Math" panose="02040503050406030204" pitchFamily="18" charset="0"/>
                                </a:rPr>
                                <m:t>𝑖</m:t>
                              </m:r>
                              <m:r>
                                <a:rPr lang="en-US" sz="1800" i="1">
                                  <a:latin typeface="Cambria Math" panose="02040503050406030204" pitchFamily="18" charset="0"/>
                                </a:rPr>
                                <m:t>=1</m:t>
                              </m:r>
                            </m:sub>
                            <m:sup>
                              <m:r>
                                <a:rPr lang="en-US" sz="1800" i="1">
                                  <a:latin typeface="Cambria Math" panose="02040503050406030204" pitchFamily="18" charset="0"/>
                                </a:rPr>
                                <m:t>𝑁</m:t>
                              </m:r>
                            </m:sup>
                            <m:e>
                              <m:sSup>
                                <m:sSupPr>
                                  <m:ctrlPr>
                                    <a:rPr lang="en-US" sz="1800" i="1">
                                      <a:latin typeface="Cambria Math" panose="02040503050406030204" pitchFamily="18" charset="0"/>
                                    </a:rPr>
                                  </m:ctrlPr>
                                </m:sSupPr>
                                <m:e>
                                  <m:d>
                                    <m:dPr>
                                      <m:ctrlPr>
                                        <a:rPr lang="en-US" sz="1800" i="1">
                                          <a:solidFill>
                                            <a:schemeClr val="tx1"/>
                                          </a:solidFill>
                                          <a:latin typeface="Cambria Math" panose="02040503050406030204" pitchFamily="18" charset="0"/>
                                        </a:rPr>
                                      </m:ctrlPr>
                                    </m:dPr>
                                    <m:e>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d>
                                            <m:dPr>
                                              <m:ctrlPr>
                                                <a:rPr lang="en-US" sz="1800" i="1">
                                                  <a:latin typeface="Cambria Math" panose="02040503050406030204" pitchFamily="18" charset="0"/>
                                                </a:rPr>
                                              </m:ctrlPr>
                                            </m:dPr>
                                            <m:e>
                                              <m:r>
                                                <a:rPr lang="en-US" sz="1800" i="1">
                                                  <a:latin typeface="Cambria Math" panose="02040503050406030204" pitchFamily="18" charset="0"/>
                                                </a:rPr>
                                                <m:t>𝑖</m:t>
                                              </m:r>
                                            </m:e>
                                          </m:d>
                                        </m:sup>
                                      </m:sSup>
                                      <m:r>
                                        <a:rPr lang="en-US" sz="1800" i="1">
                                          <a:latin typeface="Cambria Math" panose="02040503050406030204" pitchFamily="18" charset="0"/>
                                        </a:rPr>
                                        <m:t>−</m:t>
                                      </m:r>
                                      <m:acc>
                                        <m:accPr>
                                          <m:chr m:val="̅"/>
                                          <m:ctrlPr>
                                            <a:rPr lang="en-US" sz="1800" i="1">
                                              <a:solidFill>
                                                <a:schemeClr val="tx1"/>
                                              </a:solidFill>
                                              <a:latin typeface="Cambria Math" panose="02040503050406030204" pitchFamily="18" charset="0"/>
                                            </a:rPr>
                                          </m:ctrlPr>
                                        </m:accPr>
                                        <m:e>
                                          <m:r>
                                            <a:rPr lang="en-US" sz="1800" i="1">
                                              <a:solidFill>
                                                <a:schemeClr val="tx1"/>
                                              </a:solidFill>
                                              <a:latin typeface="Cambria Math" panose="02040503050406030204" pitchFamily="18" charset="0"/>
                                            </a:rPr>
                                            <m:t>𝑥</m:t>
                                          </m:r>
                                        </m:e>
                                      </m:acc>
                                    </m:e>
                                  </m:d>
                                </m:e>
                                <m:sup>
                                  <m:r>
                                    <a:rPr lang="en-US" sz="1800" i="1">
                                      <a:latin typeface="Cambria Math" panose="02040503050406030204" pitchFamily="18" charset="0"/>
                                    </a:rPr>
                                    <m:t>2</m:t>
                                  </m:r>
                                </m:sup>
                              </m:sSup>
                            </m:e>
                          </m:nary>
                        </m:den>
                      </m:f>
                    </m:oMath>
                  </m:oMathPara>
                </a14:m>
                <a:endParaRPr lang="en-US" sz="1800"/>
              </a:p>
              <a:p>
                <a:pPr marL="228600" indent="-50800" algn="l">
                  <a:lnSpc>
                    <a:spcPct val="114000"/>
                  </a:lnSpc>
                  <a:spcBef>
                    <a:spcPts val="0"/>
                  </a:spcBef>
                  <a:buNone/>
                </a:pPr>
                <a:r>
                  <a:rPr lang="en-US" sz="1800"/>
                  <a:t>Giá trị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𝑤</m:t>
                        </m:r>
                      </m:e>
                      <m:sub>
                        <m:r>
                          <a:rPr lang="en-US" sz="1800" i="1">
                            <a:latin typeface="Cambria Math" panose="02040503050406030204" pitchFamily="18" charset="0"/>
                          </a:rPr>
                          <m:t>0</m:t>
                        </m:r>
                      </m:sub>
                    </m:sSub>
                  </m:oMath>
                </a14:m>
                <a:r>
                  <a:rPr lang="en-US" sz="1800" dirty="0"/>
                  <a:t> và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𝑤</m:t>
                        </m:r>
                      </m:e>
                      <m:sub>
                        <m:r>
                          <a:rPr lang="en-US" sz="1800" i="1">
                            <a:latin typeface="Cambria Math" panose="02040503050406030204" pitchFamily="18" charset="0"/>
                          </a:rPr>
                          <m:t>1</m:t>
                        </m:r>
                      </m:sub>
                    </m:sSub>
                  </m:oMath>
                </a14:m>
                <a:r>
                  <a:rPr lang="en-US" sz="1800"/>
                  <a:t> được gọi là ước lượng bình phương tối thiểu (least square estimates).</a:t>
                </a:r>
              </a:p>
              <a:p>
                <a:pPr marL="228600" indent="-50800" algn="l">
                  <a:lnSpc>
                    <a:spcPct val="114000"/>
                  </a:lnSpc>
                  <a:spcBef>
                    <a:spcPts val="0"/>
                  </a:spcBef>
                  <a:buNone/>
                </a:pPr>
                <a:br>
                  <a:rPr lang="en-US" sz="1800"/>
                </a:br>
                <a:br>
                  <a:rPr lang="en-US" sz="1800"/>
                </a:br>
                <a:endParaRPr lang="en-US" sz="1800" dirty="0"/>
              </a:p>
              <a:p>
                <a:pPr marL="228600" indent="-50800" algn="l">
                  <a:lnSpc>
                    <a:spcPct val="114000"/>
                  </a:lnSpc>
                  <a:spcBef>
                    <a:spcPts val="0"/>
                  </a:spcBef>
                  <a:buFont typeface="Arial"/>
                  <a:buNone/>
                </a:pPr>
                <a:endParaRPr lang="en-US" sz="1800" dirty="0"/>
              </a:p>
              <a:p>
                <a:pPr marL="228600" indent="-50800" algn="l">
                  <a:lnSpc>
                    <a:spcPct val="114000"/>
                  </a:lnSpc>
                  <a:spcBef>
                    <a:spcPts val="0"/>
                  </a:spcBef>
                  <a:buFont typeface="Arial"/>
                  <a:buNone/>
                </a:pPr>
                <a:endParaRPr lang="en-US" sz="1800" dirty="0"/>
              </a:p>
              <a:p>
                <a:pPr marL="228600" indent="-50800" algn="l">
                  <a:lnSpc>
                    <a:spcPct val="114000"/>
                  </a:lnSpc>
                  <a:spcBef>
                    <a:spcPts val="0"/>
                  </a:spcBef>
                  <a:buFont typeface="Arial"/>
                  <a:buNone/>
                </a:pPr>
                <a:endParaRPr lang="en-US" sz="1800" dirty="0"/>
              </a:p>
              <a:p>
                <a:pPr marL="228600" indent="-50800" algn="l">
                  <a:lnSpc>
                    <a:spcPct val="114000"/>
                  </a:lnSpc>
                  <a:spcBef>
                    <a:spcPts val="0"/>
                  </a:spcBef>
                  <a:buFont typeface="Arial"/>
                  <a:buNone/>
                </a:pPr>
                <a:endParaRPr lang="en-US" sz="1800" dirty="0"/>
              </a:p>
            </p:txBody>
          </p:sp>
        </mc:Choice>
        <mc:Fallback xmlns="">
          <p:sp>
            <p:nvSpPr>
              <p:cNvPr id="2" name="Google Shape;374;p5">
                <a:extLst>
                  <a:ext uri="{FF2B5EF4-FFF2-40B4-BE49-F238E27FC236}">
                    <a16:creationId xmlns:a16="http://schemas.microsoft.com/office/drawing/2014/main" id="{87DC3C91-48B0-6CB5-66A4-0B248EDFC386}"/>
                  </a:ext>
                </a:extLst>
              </p:cNvPr>
              <p:cNvSpPr txBox="1">
                <a:spLocks noRot="1" noChangeAspect="1" noMove="1" noResize="1" noEditPoints="1" noAdjustHandles="1" noChangeArrowheads="1" noChangeShapeType="1" noTextEdit="1"/>
              </p:cNvSpPr>
              <p:nvPr/>
            </p:nvSpPr>
            <p:spPr>
              <a:xfrm>
                <a:off x="6232435" y="524982"/>
                <a:ext cx="5847269" cy="5763924"/>
              </a:xfrm>
              <a:prstGeom prst="rect">
                <a:avLst/>
              </a:prstGeom>
              <a:blipFill>
                <a:blip r:embed="rId4"/>
                <a:stretch>
                  <a:fillRect r="-1458" b="-11311"/>
                </a:stretch>
              </a:blipFill>
              <a:ln>
                <a:noFill/>
              </a:ln>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EC788555-ECD6-3C44-74DC-1390BE6666C6}"/>
              </a:ext>
            </a:extLst>
          </p:cNvPr>
          <p:cNvCxnSpPr>
            <a:cxnSpLocks/>
          </p:cNvCxnSpPr>
          <p:nvPr/>
        </p:nvCxnSpPr>
        <p:spPr>
          <a:xfrm>
            <a:off x="6232435" y="802558"/>
            <a:ext cx="0" cy="6055442"/>
          </a:xfrm>
          <a:prstGeom prst="line">
            <a:avLst/>
          </a:prstGeom>
          <a:ln>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14079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4">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74">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C4FB957F-E237-2426-2C9C-FB6F0A5E40FF}"/>
            </a:ext>
          </a:extLst>
        </p:cNvPr>
        <p:cNvGrpSpPr/>
        <p:nvPr/>
      </p:nvGrpSpPr>
      <p:grpSpPr>
        <a:xfrm>
          <a:off x="0" y="0"/>
          <a:ext cx="0" cy="0"/>
          <a:chOff x="0" y="0"/>
          <a:chExt cx="0" cy="0"/>
        </a:xfrm>
      </p:grpSpPr>
      <p:sp>
        <p:nvSpPr>
          <p:cNvPr id="363" name="Google Shape;363;p4">
            <a:extLst>
              <a:ext uri="{FF2B5EF4-FFF2-40B4-BE49-F238E27FC236}">
                <a16:creationId xmlns:a16="http://schemas.microsoft.com/office/drawing/2014/main" id="{F7367095-1B98-FFDC-098C-CF7A11E0222E}"/>
              </a:ext>
            </a:extLst>
          </p:cNvPr>
          <p:cNvSpPr txBox="1">
            <a:spLocks noGrp="1"/>
          </p:cNvSpPr>
          <p:nvPr>
            <p:ph type="body" idx="1"/>
          </p:nvPr>
        </p:nvSpPr>
        <p:spPr>
          <a:xfrm>
            <a:off x="1470929" y="2095027"/>
            <a:ext cx="9941071"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HỒI QUY TUYẾN TÍNH ĐA BIẾN</a:t>
            </a:r>
            <a:endParaRPr/>
          </a:p>
        </p:txBody>
      </p:sp>
      <p:sp>
        <p:nvSpPr>
          <p:cNvPr id="364" name="Google Shape;364;p4">
            <a:extLst>
              <a:ext uri="{FF2B5EF4-FFF2-40B4-BE49-F238E27FC236}">
                <a16:creationId xmlns:a16="http://schemas.microsoft.com/office/drawing/2014/main" id="{C4DFB99E-F83A-7743-7A78-BBD17D2D8BDB}"/>
              </a:ext>
            </a:extLst>
          </p:cNvPr>
          <p:cNvSpPr txBox="1">
            <a:spLocks noGrp="1"/>
          </p:cNvSpPr>
          <p:nvPr>
            <p:ph type="body" idx="2"/>
          </p:nvPr>
        </p:nvSpPr>
        <p:spPr>
          <a:xfrm>
            <a:off x="1470930" y="3169159"/>
            <a:ext cx="9941070" cy="695175"/>
          </a:xfrm>
          <a:prstGeom prst="rect">
            <a:avLst/>
          </a:prstGeom>
          <a:noFill/>
          <a:ln>
            <a:noFill/>
          </a:ln>
        </p:spPr>
        <p:txBody>
          <a:bodyPr spcFirstLastPara="1" wrap="square" lIns="91425" tIns="45700" rIns="91425" bIns="45700" anchor="ctr" anchorCtr="0">
            <a:normAutofit/>
          </a:bodyPr>
          <a:lstStyle/>
          <a:p>
            <a:pPr marL="0" lvl="0" indent="0" algn="l">
              <a:lnSpc>
                <a:spcPct val="90000"/>
              </a:lnSpc>
              <a:spcBef>
                <a:spcPts val="0"/>
              </a:spcBef>
              <a:spcAft>
                <a:spcPts val="0"/>
              </a:spcAft>
              <a:buClr>
                <a:schemeClr val="lt1"/>
              </a:buClr>
              <a:buSzPts val="2800"/>
              <a:buNone/>
            </a:pPr>
            <a:r>
              <a:rPr lang="en-US"/>
              <a:t>MULTIPLE LINEAR REGRESSION</a:t>
            </a:r>
            <a:endParaRPr/>
          </a:p>
        </p:txBody>
      </p:sp>
      <p:sp>
        <p:nvSpPr>
          <p:cNvPr id="365" name="Google Shape;365;p4">
            <a:extLst>
              <a:ext uri="{FF2B5EF4-FFF2-40B4-BE49-F238E27FC236}">
                <a16:creationId xmlns:a16="http://schemas.microsoft.com/office/drawing/2014/main" id="{F3D65F3C-7A4A-A129-C959-52DD70FBAC8D}"/>
              </a:ext>
            </a:extLst>
          </p:cNvPr>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rgbClr val="F2F2F2"/>
              </a:buClr>
              <a:buSzPts val="1000"/>
              <a:buNone/>
            </a:pPr>
            <a:endParaRPr/>
          </a:p>
        </p:txBody>
      </p:sp>
      <p:sp>
        <p:nvSpPr>
          <p:cNvPr id="366" name="Google Shape;366;p4">
            <a:extLst>
              <a:ext uri="{FF2B5EF4-FFF2-40B4-BE49-F238E27FC236}">
                <a16:creationId xmlns:a16="http://schemas.microsoft.com/office/drawing/2014/main" id="{D8D833F1-154C-CE57-201D-0FA104779A0C}"/>
              </a:ext>
            </a:extLst>
          </p:cNvPr>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endParaRPr/>
          </a:p>
        </p:txBody>
      </p:sp>
      <p:sp>
        <p:nvSpPr>
          <p:cNvPr id="367" name="Google Shape;367;p4">
            <a:extLst>
              <a:ext uri="{FF2B5EF4-FFF2-40B4-BE49-F238E27FC236}">
                <a16:creationId xmlns:a16="http://schemas.microsoft.com/office/drawing/2014/main" id="{7C32C381-8581-4BF8-1B70-457BF129322F}"/>
              </a:ext>
            </a:extLst>
          </p:cNvPr>
          <p:cNvSpPr txBox="1">
            <a:spLocks noGrp="1"/>
          </p:cNvSpPr>
          <p:nvPr>
            <p:ph type="ftr" idx="11"/>
          </p:nvPr>
        </p:nvSpPr>
        <p:spPr>
          <a:xfrm>
            <a:off x="838200"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VN"/>
              <a:t>Thực hiện bởi Trường Đại học Công nghệ Thông tin, ĐHQG-HCM</a:t>
            </a:r>
            <a:endParaRPr/>
          </a:p>
        </p:txBody>
      </p:sp>
      <p:sp>
        <p:nvSpPr>
          <p:cNvPr id="368" name="Google Shape;368;p4">
            <a:extLst>
              <a:ext uri="{FF2B5EF4-FFF2-40B4-BE49-F238E27FC236}">
                <a16:creationId xmlns:a16="http://schemas.microsoft.com/office/drawing/2014/main" id="{9D33D857-4DCA-205B-4CC2-81CBDE099258}"/>
              </a:ext>
            </a:extLst>
          </p:cNvPr>
          <p:cNvSpPr txBox="1">
            <a:spLocks noGrp="1"/>
          </p:cNvSpPr>
          <p:nvPr>
            <p:ph type="sldNum" idx="12"/>
          </p:nvPr>
        </p:nvSpPr>
        <p:spPr>
          <a:xfrm>
            <a:off x="6586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8</a:t>
            </a:fld>
            <a:endParaRPr/>
          </a:p>
        </p:txBody>
      </p:sp>
    </p:spTree>
    <p:extLst>
      <p:ext uri="{BB962C8B-B14F-4D97-AF65-F5344CB8AC3E}">
        <p14:creationId xmlns:p14="http://schemas.microsoft.com/office/powerpoint/2010/main" val="2519744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2">
          <a:extLst>
            <a:ext uri="{FF2B5EF4-FFF2-40B4-BE49-F238E27FC236}">
              <a16:creationId xmlns:a16="http://schemas.microsoft.com/office/drawing/2014/main" id="{5472B483-6DA0-ED56-4CF5-5F0FC1C91916}"/>
            </a:ext>
          </a:extLst>
        </p:cNvPr>
        <p:cNvGrpSpPr/>
        <p:nvPr/>
      </p:nvGrpSpPr>
      <p:grpSpPr>
        <a:xfrm>
          <a:off x="0" y="0"/>
          <a:ext cx="0" cy="0"/>
          <a:chOff x="0" y="0"/>
          <a:chExt cx="0" cy="0"/>
        </a:xfrm>
      </p:grpSpPr>
      <p:sp>
        <p:nvSpPr>
          <p:cNvPr id="373" name="Google Shape;373;p5">
            <a:extLst>
              <a:ext uri="{FF2B5EF4-FFF2-40B4-BE49-F238E27FC236}">
                <a16:creationId xmlns:a16="http://schemas.microsoft.com/office/drawing/2014/main" id="{F129F5A2-B2AA-ED16-804F-28D1440231A2}"/>
              </a:ext>
            </a:extLst>
          </p:cNvPr>
          <p:cNvSpPr txBox="1">
            <a:spLocks noGrp="1"/>
          </p:cNvSpPr>
          <p:nvPr>
            <p:ph type="title"/>
          </p:nvPr>
        </p:nvSpPr>
        <p:spPr>
          <a:xfrm>
            <a:off x="774145" y="91612"/>
            <a:ext cx="10579655" cy="785896"/>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20000"/>
              </a:lnSpc>
              <a:spcBef>
                <a:spcPts val="0"/>
              </a:spcBef>
              <a:spcAft>
                <a:spcPts val="0"/>
              </a:spcAft>
              <a:buClr>
                <a:srgbClr val="0072FF"/>
              </a:buClr>
              <a:buSzPts val="4400"/>
              <a:buFont typeface="Times New Roman"/>
              <a:buNone/>
            </a:pPr>
            <a:r>
              <a:rPr lang="en-US"/>
              <a:t>Hồi quy tuyến tính đa biến – Mô hình (model)</a:t>
            </a:r>
            <a:endParaRPr dirty="0"/>
          </a:p>
        </p:txBody>
      </p:sp>
      <mc:AlternateContent xmlns:mc="http://schemas.openxmlformats.org/markup-compatibility/2006" xmlns:a14="http://schemas.microsoft.com/office/drawing/2010/main">
        <mc:Choice Requires="a14">
          <p:sp>
            <p:nvSpPr>
              <p:cNvPr id="374" name="Google Shape;374;p5">
                <a:extLst>
                  <a:ext uri="{FF2B5EF4-FFF2-40B4-BE49-F238E27FC236}">
                    <a16:creationId xmlns:a16="http://schemas.microsoft.com/office/drawing/2014/main" id="{646DB5C9-CA99-5B48-07E5-CB79A934EAB8}"/>
                  </a:ext>
                </a:extLst>
              </p:cNvPr>
              <p:cNvSpPr txBox="1">
                <a:spLocks noGrp="1"/>
              </p:cNvSpPr>
              <p:nvPr>
                <p:ph type="body" idx="1"/>
              </p:nvPr>
            </p:nvSpPr>
            <p:spPr>
              <a:xfrm>
                <a:off x="408022" y="841413"/>
                <a:ext cx="11419019" cy="5763924"/>
              </a:xfrm>
              <a:prstGeom prst="rect">
                <a:avLst/>
              </a:prstGeom>
              <a:noFill/>
              <a:ln>
                <a:noFill/>
              </a:ln>
            </p:spPr>
            <p:txBody>
              <a:bodyPr spcFirstLastPara="1" wrap="square" lIns="91425" tIns="45700" rIns="91425" bIns="45700" anchor="t" anchorCtr="0">
                <a:noAutofit/>
              </a:bodyPr>
              <a:lstStyle/>
              <a:p>
                <a:pPr marL="228600" lvl="0" indent="-50800">
                  <a:lnSpc>
                    <a:spcPct val="114000"/>
                  </a:lnSpc>
                  <a:spcBef>
                    <a:spcPts val="0"/>
                  </a:spcBef>
                  <a:buNone/>
                </a:pPr>
                <a:r>
                  <a:rPr lang="en-US" sz="2400" dirty="0"/>
                  <a:t>Một </a:t>
                </a:r>
                <a:r>
                  <a:rPr lang="en-US" sz="2400" dirty="0" err="1">
                    <a:solidFill>
                      <a:srgbClr val="FF0000"/>
                    </a:solidFill>
                  </a:rPr>
                  <a:t>mô</a:t>
                </a:r>
                <a:r>
                  <a:rPr lang="en-US" sz="2400" dirty="0">
                    <a:solidFill>
                      <a:srgbClr val="FF0000"/>
                    </a:solidFill>
                  </a:rPr>
                  <a:t> </a:t>
                </a:r>
                <a:r>
                  <a:rPr lang="en-US" sz="2400" dirty="0" err="1">
                    <a:solidFill>
                      <a:srgbClr val="FF0000"/>
                    </a:solidFill>
                  </a:rPr>
                  <a:t>hình</a:t>
                </a:r>
                <a:r>
                  <a:rPr lang="en-US" sz="2400" dirty="0">
                    <a:solidFill>
                      <a:srgbClr val="FF0000"/>
                    </a:solidFill>
                  </a:rPr>
                  <a:t> (model) </a:t>
                </a:r>
                <a:r>
                  <a:rPr lang="en-US" sz="2400" dirty="0" err="1"/>
                  <a:t>hồi</a:t>
                </a:r>
                <a:r>
                  <a:rPr lang="en-US" sz="2400" dirty="0"/>
                  <a:t> </a:t>
                </a:r>
                <a:r>
                  <a:rPr lang="en-US" sz="2400" dirty="0" err="1"/>
                  <a:t>quy</a:t>
                </a:r>
                <a:r>
                  <a:rPr lang="en-US" sz="2400" dirty="0"/>
                  <a:t> </a:t>
                </a:r>
                <a:r>
                  <a:rPr lang="en-US" sz="2400" dirty="0" err="1"/>
                  <a:t>tuyến</a:t>
                </a:r>
                <a:r>
                  <a:rPr lang="en-US" sz="2400" dirty="0"/>
                  <a:t> </a:t>
                </a:r>
                <a:r>
                  <a:rPr lang="en-US" sz="2400" err="1"/>
                  <a:t>tính</a:t>
                </a:r>
                <a:r>
                  <a:rPr lang="en-US" sz="2400"/>
                  <a:t> đa biến (multiple </a:t>
                </a:r>
                <a:r>
                  <a:rPr lang="en-US" sz="2400" dirty="0"/>
                  <a:t>linear regression) </a:t>
                </a:r>
                <a:r>
                  <a:rPr lang="en-US" sz="2400" dirty="0" err="1"/>
                  <a:t>thực</a:t>
                </a:r>
                <a:r>
                  <a:rPr lang="en-US" sz="2400" dirty="0"/>
                  <a:t> </a:t>
                </a:r>
                <a:r>
                  <a:rPr lang="en-US" sz="2400" dirty="0" err="1"/>
                  <a:t>hiện</a:t>
                </a:r>
                <a:r>
                  <a:rPr lang="en-US" sz="2400" dirty="0"/>
                  <a:t> </a:t>
                </a:r>
                <a:r>
                  <a:rPr lang="en-US" sz="2400" dirty="0" err="1"/>
                  <a:t>dự</a:t>
                </a:r>
                <a:r>
                  <a:rPr lang="en-US" sz="2400" dirty="0"/>
                  <a:t> </a:t>
                </a:r>
                <a:r>
                  <a:rPr lang="en-US" sz="2400" dirty="0" err="1"/>
                  <a:t>đoán</a:t>
                </a:r>
                <a:r>
                  <a:rPr lang="en-US" sz="2400" dirty="0"/>
                  <a:t> </a:t>
                </a:r>
                <a:r>
                  <a:rPr lang="en-US" sz="2400" dirty="0" err="1"/>
                  <a:t>đầu</a:t>
                </a:r>
                <a:r>
                  <a:rPr lang="en-US" sz="2400" dirty="0"/>
                  <a:t> </a:t>
                </a:r>
                <a:r>
                  <a:rPr lang="en-US" sz="2400" dirty="0" err="1"/>
                  <a:t>ra</a:t>
                </a:r>
                <a:r>
                  <a:rPr lang="en-US" sz="2400" dirty="0"/>
                  <a:t> (output) </a:t>
                </a:r>
                <a:r>
                  <a:rPr lang="en-US" sz="2400" dirty="0" err="1"/>
                  <a:t>với</a:t>
                </a:r>
                <a:r>
                  <a:rPr lang="en-US" sz="2400" dirty="0"/>
                  <a:t> </a:t>
                </a:r>
                <a:r>
                  <a:rPr lang="en-US" sz="2400" dirty="0" err="1">
                    <a:solidFill>
                      <a:srgbClr val="0072FF"/>
                    </a:solidFill>
                  </a:rPr>
                  <a:t>một</a:t>
                </a:r>
                <a:r>
                  <a:rPr lang="en-US" sz="2400" dirty="0">
                    <a:solidFill>
                      <a:srgbClr val="0072FF"/>
                    </a:solidFill>
                  </a:rPr>
                  <a:t> </a:t>
                </a:r>
                <a:r>
                  <a:rPr lang="en-US" sz="2400" dirty="0" err="1">
                    <a:solidFill>
                      <a:srgbClr val="0072FF"/>
                    </a:solidFill>
                  </a:rPr>
                  <a:t>hàm</a:t>
                </a:r>
                <a:r>
                  <a:rPr lang="en-US" sz="2400" dirty="0">
                    <a:solidFill>
                      <a:srgbClr val="0072FF"/>
                    </a:solidFill>
                  </a:rPr>
                  <a:t> </a:t>
                </a:r>
                <a:r>
                  <a:rPr lang="en-US" sz="2400" dirty="0" err="1">
                    <a:solidFill>
                      <a:srgbClr val="0072FF"/>
                    </a:solidFill>
                  </a:rPr>
                  <a:t>tuyến</a:t>
                </a:r>
                <a:r>
                  <a:rPr lang="en-US" sz="2400" dirty="0">
                    <a:solidFill>
                      <a:srgbClr val="0072FF"/>
                    </a:solidFill>
                  </a:rPr>
                  <a:t> </a:t>
                </a:r>
                <a:r>
                  <a:rPr lang="en-US" sz="2400" dirty="0" err="1">
                    <a:solidFill>
                      <a:srgbClr val="0072FF"/>
                    </a:solidFill>
                  </a:rPr>
                  <a:t>tính</a:t>
                </a:r>
                <a:r>
                  <a:rPr lang="en-US" sz="2400" dirty="0">
                    <a:solidFill>
                      <a:srgbClr val="0072FF"/>
                    </a:solidFill>
                  </a:rPr>
                  <a:t> (linear function</a:t>
                </a:r>
                <a:r>
                  <a:rPr lang="en-US" sz="2400">
                    <a:solidFill>
                      <a:srgbClr val="0072FF"/>
                    </a:solidFill>
                  </a:rPr>
                  <a:t>) </a:t>
                </a:r>
                <a:r>
                  <a:rPr lang="en-US" sz="2400"/>
                  <a:t>của </a:t>
                </a:r>
                <a:r>
                  <a:rPr lang="en-US" sz="2400">
                    <a:solidFill>
                      <a:srgbClr val="FF0000"/>
                    </a:solidFill>
                  </a:rPr>
                  <a:t>các</a:t>
                </a:r>
                <a:r>
                  <a:rPr lang="en-US" sz="2400"/>
                  <a:t> </a:t>
                </a:r>
                <a:r>
                  <a:rPr lang="en-US" sz="2400" dirty="0" err="1"/>
                  <a:t>đặc</a:t>
                </a:r>
                <a:r>
                  <a:rPr lang="en-US" sz="2400" dirty="0"/>
                  <a:t> </a:t>
                </a:r>
                <a:r>
                  <a:rPr lang="en-US" sz="2400" dirty="0" err="1"/>
                  <a:t>trưng</a:t>
                </a:r>
                <a:r>
                  <a:rPr lang="en-US" sz="2400" dirty="0"/>
                  <a:t> </a:t>
                </a:r>
                <a:r>
                  <a:rPr lang="en-US" sz="2400" dirty="0" err="1"/>
                  <a:t>đầu</a:t>
                </a:r>
                <a:r>
                  <a:rPr lang="en-US" sz="2400" dirty="0"/>
                  <a:t> </a:t>
                </a:r>
                <a:r>
                  <a:rPr lang="en-US" sz="2400" dirty="0" err="1"/>
                  <a:t>vào</a:t>
                </a:r>
                <a:r>
                  <a:rPr lang="en-US" sz="2400" dirty="0"/>
                  <a:t> (</a:t>
                </a:r>
                <a:r>
                  <a:rPr lang="en-US" sz="2400"/>
                  <a:t>input features)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r>
                      <a:rPr lang="en-US" sz="2400" i="1">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𝐷</m:t>
                        </m:r>
                      </m:sub>
                    </m:sSub>
                  </m:oMath>
                </a14:m>
                <a:r>
                  <a:rPr lang="en-US" sz="2400" dirty="0"/>
                  <a:t>:</a:t>
                </a:r>
              </a:p>
              <a:p>
                <a:pPr marL="228600" lvl="0" indent="-50800" algn="ctr">
                  <a:lnSpc>
                    <a:spcPct val="114000"/>
                  </a:lnSpc>
                  <a:spcBef>
                    <a:spcPts val="0"/>
                  </a:spcBef>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𝑓</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2</m:t>
                              </m:r>
                            </m:sub>
                          </m:sSub>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𝐷</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𝐷</m:t>
                              </m:r>
                            </m:sub>
                          </m:sSub>
                        </m:e>
                      </m:d>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r>
                        <a:rPr lang="en-US" sz="2400" b="0" i="0"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1</m:t>
                          </m:r>
                        </m:sub>
                      </m:sSub>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i="1">
                              <a:latin typeface="Cambria Math" panose="02040503050406030204" pitchFamily="18" charset="0"/>
                            </a:rPr>
                            <m:t>1</m:t>
                          </m:r>
                        </m:sub>
                      </m:sSub>
                      <m:r>
                        <m:rPr>
                          <m:nor/>
                        </m:rPr>
                        <a:rPr lang="en-US" sz="2400" b="0" i="0" smtClean="0">
                          <a:latin typeface="Cambria Math" panose="02040503050406030204" pitchFamily="18" charset="0"/>
                        </a:rPr>
                        <m:t>+</m:t>
                      </m:r>
                      <m:r>
                        <m:rPr>
                          <m:nor/>
                        </m:rPr>
                        <a:rPr lang="en-US" sz="2400" dirty="0"/>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2</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𝐷</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𝐷</m:t>
                          </m:r>
                        </m:sub>
                      </m:sSub>
                    </m:oMath>
                  </m:oMathPara>
                </a14:m>
                <a:endParaRPr lang="en-US" sz="2400" dirty="0"/>
              </a:p>
              <a:p>
                <a:pPr marL="228600" lvl="0" indent="-50800" algn="l">
                  <a:lnSpc>
                    <a:spcPct val="114000"/>
                  </a:lnSpc>
                  <a:spcBef>
                    <a:spcPts val="0"/>
                  </a:spcBef>
                  <a:buNone/>
                </a:pP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𝐷</m:t>
                        </m:r>
                      </m:sub>
                    </m:sSub>
                  </m:oMath>
                </a14:m>
                <a:r>
                  <a:rPr lang="en-US" sz="2400" dirty="0"/>
                  <a:t>: </a:t>
                </a:r>
                <a:r>
                  <a:rPr lang="en-US" sz="2400" dirty="0" err="1">
                    <a:solidFill>
                      <a:srgbClr val="FF0000"/>
                    </a:solidFill>
                  </a:rPr>
                  <a:t>các</a:t>
                </a:r>
                <a:r>
                  <a:rPr lang="en-US" sz="2400" dirty="0">
                    <a:solidFill>
                      <a:srgbClr val="FF0000"/>
                    </a:solidFill>
                  </a:rPr>
                  <a:t> </a:t>
                </a:r>
                <a:r>
                  <a:rPr lang="en-US" sz="2400" dirty="0" err="1">
                    <a:solidFill>
                      <a:srgbClr val="FF0000"/>
                    </a:solidFill>
                  </a:rPr>
                  <a:t>tham</a:t>
                </a:r>
                <a:r>
                  <a:rPr lang="en-US" sz="2400" dirty="0">
                    <a:solidFill>
                      <a:srgbClr val="FF0000"/>
                    </a:solidFill>
                  </a:rPr>
                  <a:t> </a:t>
                </a:r>
                <a:r>
                  <a:rPr lang="en-US" sz="2400" dirty="0" err="1">
                    <a:solidFill>
                      <a:srgbClr val="FF0000"/>
                    </a:solidFill>
                  </a:rPr>
                  <a:t>số</a:t>
                </a:r>
                <a:r>
                  <a:rPr lang="en-US" sz="2400" dirty="0">
                    <a:solidFill>
                      <a:srgbClr val="FF0000"/>
                    </a:solidFill>
                  </a:rPr>
                  <a:t> (parameters) </a:t>
                </a:r>
                <a:r>
                  <a:rPr lang="en-US" sz="2400" dirty="0" err="1"/>
                  <a:t>của</a:t>
                </a:r>
                <a:r>
                  <a:rPr lang="en-US" sz="2400" dirty="0"/>
                  <a:t> </a:t>
                </a:r>
                <a:r>
                  <a:rPr lang="en-US" sz="2400" dirty="0" err="1"/>
                  <a:t>mô</a:t>
                </a:r>
                <a:r>
                  <a:rPr lang="en-US" sz="2400" dirty="0"/>
                  <a:t> </a:t>
                </a:r>
                <a:r>
                  <a:rPr lang="en-US" sz="2400" err="1"/>
                  <a:t>hình</a:t>
                </a:r>
                <a:r>
                  <a:rPr lang="en-US" sz="2400"/>
                  <a:t>.</a:t>
                </a:r>
              </a:p>
              <a:p>
                <a:pPr marL="228600" lvl="0" indent="-50800" algn="l">
                  <a:lnSpc>
                    <a:spcPct val="114000"/>
                  </a:lnSpc>
                  <a:spcBef>
                    <a:spcPts val="0"/>
                  </a:spcBef>
                  <a:buNone/>
                </a:pP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oMath>
                </a14:m>
                <a:r>
                  <a:rPr lang="en-US" sz="2400"/>
                  <a:t>: tham số </a:t>
                </a:r>
                <a:r>
                  <a:rPr lang="en-US" sz="2400">
                    <a:solidFill>
                      <a:srgbClr val="0072FF"/>
                    </a:solidFill>
                  </a:rPr>
                  <a:t>bias</a:t>
                </a:r>
                <a:r>
                  <a:rPr lang="en-US" sz="2400"/>
                  <a:t>.</a:t>
                </a:r>
              </a:p>
              <a:p>
                <a:pPr marL="228600" lvl="0" indent="-50800" algn="l">
                  <a:lnSpc>
                    <a:spcPct val="114000"/>
                  </a:lnSpc>
                  <a:spcBef>
                    <a:spcPts val="0"/>
                  </a:spcBef>
                  <a:buNone/>
                </a:pP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2</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𝐷</m:t>
                        </m:r>
                      </m:sub>
                    </m:sSub>
                  </m:oMath>
                </a14:m>
                <a:r>
                  <a:rPr lang="en-US" sz="2400"/>
                  <a:t>: </a:t>
                </a:r>
                <a:r>
                  <a:rPr lang="en-US" sz="2400">
                    <a:solidFill>
                      <a:srgbClr val="0072FF"/>
                    </a:solidFill>
                  </a:rPr>
                  <a:t>trọng số</a:t>
                </a:r>
                <a:r>
                  <a:rPr lang="en-US" sz="2400"/>
                  <a:t> (weights) của mỗi đặc trưng.</a:t>
                </a:r>
              </a:p>
              <a:p>
                <a:pPr marL="228600" lvl="0" indent="-50800" algn="l">
                  <a:lnSpc>
                    <a:spcPct val="114000"/>
                  </a:lnSpc>
                  <a:spcBef>
                    <a:spcPts val="0"/>
                  </a:spcBef>
                  <a:buNone/>
                </a:pPr>
                <a:r>
                  <a:rPr lang="en-US" sz="2400"/>
                  <a:t>Ta có thể biểu diễn</a:t>
                </a:r>
              </a:p>
              <a:p>
                <a:pPr marL="228600" lvl="0" indent="-50800" algn="l">
                  <a:lnSpc>
                    <a:spcPct val="114000"/>
                  </a:lnSpc>
                  <a:spcBef>
                    <a:spcPts val="0"/>
                  </a:spcBef>
                  <a:buNone/>
                </a:pPr>
                <a14:m>
                  <m:oMath xmlns:m="http://schemas.openxmlformats.org/officeDocument/2006/math">
                    <m:r>
                      <a:rPr lang="en-US" sz="2400" b="1" i="1" smtClean="0">
                        <a:latin typeface="Cambria Math" panose="02040503050406030204" pitchFamily="18" charset="0"/>
                      </a:rPr>
                      <m:t>𝒘</m:t>
                    </m:r>
                    <m:r>
                      <a:rPr lang="en-US" sz="2400" b="1" i="1">
                        <a:latin typeface="Cambria Math" panose="02040503050406030204" pitchFamily="18" charset="0"/>
                      </a:rPr>
                      <m:t>=</m:t>
                    </m:r>
                    <m:d>
                      <m:dPr>
                        <m:begChr m:val="["/>
                        <m:endChr m:val="]"/>
                        <m:ctrlPr>
                          <a:rPr lang="en-US" sz="2400" b="1" i="1">
                            <a:latin typeface="Cambria Math" panose="02040503050406030204" pitchFamily="18" charset="0"/>
                          </a:rPr>
                        </m:ctrlPr>
                      </m:dPr>
                      <m:e>
                        <m:m>
                          <m:mPr>
                            <m:mcs>
                              <m:mc>
                                <m:mcPr>
                                  <m:count m:val="1"/>
                                  <m:mcJc m:val="center"/>
                                </m:mcPr>
                              </m:mc>
                            </m:mcs>
                            <m:ctrlPr>
                              <a:rPr lang="en-US" sz="2400" b="1" i="1">
                                <a:latin typeface="Cambria Math" panose="02040503050406030204" pitchFamily="18" charset="0"/>
                              </a:rPr>
                            </m:ctrlPr>
                          </m:mPr>
                          <m:mr>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mr>
                          <m:mr>
                            <m:e>
                              <m:eqArr>
                                <m:eqArrPr>
                                  <m:ctrlPr>
                                    <a:rPr lang="en-US" sz="2400" i="1">
                                      <a:latin typeface="Cambria Math" panose="02040503050406030204" pitchFamily="18" charset="0"/>
                                    </a:rPr>
                                  </m:ctrlPr>
                                </m:eqArrPr>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e>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2</m:t>
                                      </m:r>
                                    </m:sub>
                                  </m:sSub>
                                </m:e>
                                <m:e>
                                  <m:r>
                                    <a:rPr lang="en-US" sz="2400" i="1" smtClean="0">
                                      <a:latin typeface="Cambria Math" panose="02040503050406030204" pitchFamily="18" charset="0"/>
                                      <a:ea typeface="Cambria Math" panose="02040503050406030204" pitchFamily="18" charset="0"/>
                                    </a:rPr>
                                    <m:t>⋮</m:t>
                                  </m:r>
                                </m:e>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𝐷</m:t>
                                      </m:r>
                                    </m:sub>
                                  </m:sSub>
                                </m:e>
                              </m:eqArr>
                            </m:e>
                          </m:mr>
                        </m:m>
                      </m:e>
                    </m:d>
                  </m:oMath>
                </a14:m>
                <a:r>
                  <a:rPr lang="en-US" sz="2400"/>
                  <a:t> 	và 	</a:t>
                </a:r>
                <a14:m>
                  <m:oMath xmlns:m="http://schemas.openxmlformats.org/officeDocument/2006/math">
                    <m:r>
                      <a:rPr lang="en-US" sz="2400" b="1" i="1" smtClean="0">
                        <a:latin typeface="Cambria Math" panose="02040503050406030204" pitchFamily="18" charset="0"/>
                      </a:rPr>
                      <m:t>𝒙</m:t>
                    </m:r>
                    <m:r>
                      <a:rPr lang="en-US" sz="2400" b="1" i="1">
                        <a:latin typeface="Cambria Math" panose="02040503050406030204" pitchFamily="18" charset="0"/>
                      </a:rPr>
                      <m:t>=</m:t>
                    </m:r>
                    <m:d>
                      <m:dPr>
                        <m:begChr m:val="["/>
                        <m:endChr m:val="]"/>
                        <m:ctrlPr>
                          <a:rPr lang="en-US" sz="2400" b="1" i="1">
                            <a:latin typeface="Cambria Math" panose="02040503050406030204" pitchFamily="18" charset="0"/>
                          </a:rPr>
                        </m:ctrlPr>
                      </m:dPr>
                      <m:e>
                        <m:m>
                          <m:mPr>
                            <m:mcs>
                              <m:mc>
                                <m:mcPr>
                                  <m:count m:val="1"/>
                                  <m:mcJc m:val="center"/>
                                </m:mcPr>
                              </m:mc>
                            </m:mcs>
                            <m:ctrlPr>
                              <a:rPr lang="en-US" sz="2400" b="1" i="1">
                                <a:latin typeface="Cambria Math" panose="02040503050406030204" pitchFamily="18" charset="0"/>
                              </a:rPr>
                            </m:ctrlPr>
                          </m:mPr>
                          <m:mr>
                            <m:e>
                              <m:r>
                                <a:rPr lang="en-US" sz="2400" b="0" i="1" smtClean="0">
                                  <a:latin typeface="Cambria Math" panose="02040503050406030204" pitchFamily="18" charset="0"/>
                                </a:rPr>
                                <m:t>1</m:t>
                              </m:r>
                            </m:e>
                          </m:mr>
                          <m:mr>
                            <m:e>
                              <m:eqArr>
                                <m:eqArrPr>
                                  <m:ctrlPr>
                                    <a:rPr lang="en-US" sz="2400" i="1">
                                      <a:latin typeface="Cambria Math" panose="02040503050406030204" pitchFamily="18" charset="0"/>
                                    </a:rPr>
                                  </m:ctrlPr>
                                </m:eqArr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i="1">
                                          <a:latin typeface="Cambria Math" panose="02040503050406030204" pitchFamily="18" charset="0"/>
                                        </a:rPr>
                                        <m:t>1</m:t>
                                      </m:r>
                                    </m:sub>
                                  </m:sSub>
                                </m:e>
                                <m:e>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2</m:t>
                                      </m:r>
                                    </m:sub>
                                  </m:sSub>
                                </m:e>
                                <m:e>
                                  <m:r>
                                    <a:rPr lang="en-US" sz="2400" i="1">
                                      <a:latin typeface="Cambria Math" panose="02040503050406030204" pitchFamily="18" charset="0"/>
                                      <a:ea typeface="Cambria Math" panose="02040503050406030204" pitchFamily="18" charset="0"/>
                                    </a:rPr>
                                    <m:t>⋮</m:t>
                                  </m:r>
                                </m:e>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𝑥</m:t>
                                      </m:r>
                                    </m:e>
                                    <m:sub>
                                      <m:r>
                                        <a:rPr lang="en-US" sz="2400" i="1">
                                          <a:latin typeface="Cambria Math" panose="02040503050406030204" pitchFamily="18" charset="0"/>
                                        </a:rPr>
                                        <m:t>𝐷</m:t>
                                      </m:r>
                                    </m:sub>
                                  </m:sSub>
                                </m:e>
                              </m:eqArr>
                            </m:e>
                          </m:mr>
                        </m:m>
                      </m:e>
                    </m:d>
                  </m:oMath>
                </a14:m>
                <a:r>
                  <a:rPr lang="en-US" sz="2400"/>
                  <a:t> . Do đó, ta có mô hình </a:t>
                </a:r>
                <a14:m>
                  <m:oMath xmlns:m="http://schemas.openxmlformats.org/officeDocument/2006/math">
                    <m:r>
                      <a:rPr lang="en-US" sz="2400" i="1">
                        <a:latin typeface="Cambria Math" panose="02040503050406030204" pitchFamily="18" charset="0"/>
                      </a:rPr>
                      <m:t>𝑓</m:t>
                    </m:r>
                    <m:d>
                      <m:dPr>
                        <m:ctrlPr>
                          <a:rPr lang="en-US" sz="2400" i="1">
                            <a:latin typeface="Cambria Math" panose="02040503050406030204" pitchFamily="18" charset="0"/>
                          </a:rPr>
                        </m:ctrlPr>
                      </m:dPr>
                      <m:e>
                        <m:r>
                          <a:rPr lang="en-US" sz="2400" b="1" i="1" smtClean="0">
                            <a:latin typeface="Cambria Math" panose="02040503050406030204" pitchFamily="18" charset="0"/>
                          </a:rPr>
                          <m:t>𝒙</m:t>
                        </m:r>
                        <m:r>
                          <a:rPr lang="en-US" sz="2400" i="1">
                            <a:latin typeface="Cambria Math" panose="02040503050406030204" pitchFamily="18" charset="0"/>
                          </a:rPr>
                          <m:t>;</m:t>
                        </m:r>
                        <m:r>
                          <a:rPr lang="en-US" sz="2400" b="1" i="1" smtClean="0">
                            <a:latin typeface="Cambria Math" panose="02040503050406030204" pitchFamily="18" charset="0"/>
                          </a:rPr>
                          <m:t>𝒘</m:t>
                        </m:r>
                      </m:e>
                    </m:d>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1" i="1" smtClean="0">
                            <a:latin typeface="Cambria Math" panose="02040503050406030204" pitchFamily="18" charset="0"/>
                          </a:rPr>
                          <m:t>𝒘</m:t>
                        </m:r>
                      </m:e>
                      <m:sup>
                        <m:r>
                          <a:rPr lang="en-US" sz="2400" b="0" i="1" smtClean="0">
                            <a:latin typeface="Cambria Math" panose="02040503050406030204" pitchFamily="18" charset="0"/>
                          </a:rPr>
                          <m:t>𝑇</m:t>
                        </m:r>
                      </m:sup>
                    </m:sSup>
                    <m:r>
                      <a:rPr lang="en-US" sz="2400" b="1" i="1" smtClean="0">
                        <a:latin typeface="Cambria Math" panose="02040503050406030204" pitchFamily="18" charset="0"/>
                      </a:rPr>
                      <m:t>𝒙</m:t>
                    </m:r>
                  </m:oMath>
                </a14:m>
                <a:r>
                  <a:rPr lang="en-US" sz="2400"/>
                  <a:t>.</a:t>
                </a:r>
              </a:p>
              <a:p>
                <a:pPr marL="228600" lvl="0" indent="-50800" algn="l">
                  <a:lnSpc>
                    <a:spcPct val="114000"/>
                  </a:lnSpc>
                  <a:spcBef>
                    <a:spcPts val="0"/>
                  </a:spcBef>
                  <a:buNone/>
                </a:pPr>
                <a:endParaRPr lang="en-US" sz="2400"/>
              </a:p>
              <a:p>
                <a:pPr marL="228600" lvl="0" indent="-50800" algn="l">
                  <a:lnSpc>
                    <a:spcPct val="114000"/>
                  </a:lnSpc>
                  <a:spcBef>
                    <a:spcPts val="0"/>
                  </a:spcBef>
                  <a:buNone/>
                </a:pPr>
                <a:endParaRPr lang="en-US" sz="2400" dirty="0"/>
              </a:p>
            </p:txBody>
          </p:sp>
        </mc:Choice>
        <mc:Fallback xmlns="">
          <p:sp>
            <p:nvSpPr>
              <p:cNvPr id="374" name="Google Shape;374;p5">
                <a:extLst>
                  <a:ext uri="{FF2B5EF4-FFF2-40B4-BE49-F238E27FC236}">
                    <a16:creationId xmlns:a16="http://schemas.microsoft.com/office/drawing/2014/main" id="{646DB5C9-CA99-5B48-07E5-CB79A934EAB8}"/>
                  </a:ext>
                </a:extLst>
              </p:cNvPr>
              <p:cNvSpPr txBox="1">
                <a:spLocks noGrp="1" noRot="1" noChangeAspect="1" noMove="1" noResize="1" noEditPoints="1" noAdjustHandles="1" noChangeArrowheads="1" noChangeShapeType="1" noTextEdit="1"/>
              </p:cNvSpPr>
              <p:nvPr>
                <p:ph type="body" idx="1"/>
              </p:nvPr>
            </p:nvSpPr>
            <p:spPr>
              <a:xfrm>
                <a:off x="408022" y="841413"/>
                <a:ext cx="11419019" cy="5763924"/>
              </a:xfrm>
              <a:prstGeom prst="rect">
                <a:avLst/>
              </a:prstGeom>
              <a:blipFill>
                <a:blip r:embed="rId3"/>
                <a:stretch>
                  <a:fillRect t="-529" r="-801"/>
                </a:stretch>
              </a:blipFill>
              <a:ln>
                <a:noFill/>
              </a:ln>
            </p:spPr>
            <p:txBody>
              <a:bodyPr/>
              <a:lstStyle/>
              <a:p>
                <a:r>
                  <a:rPr lang="en-US">
                    <a:noFill/>
                  </a:rPr>
                  <a:t> </a:t>
                </a:r>
              </a:p>
            </p:txBody>
          </p:sp>
        </mc:Fallback>
      </mc:AlternateContent>
      <p:sp>
        <p:nvSpPr>
          <p:cNvPr id="375" name="Google Shape;375;p5">
            <a:extLst>
              <a:ext uri="{FF2B5EF4-FFF2-40B4-BE49-F238E27FC236}">
                <a16:creationId xmlns:a16="http://schemas.microsoft.com/office/drawing/2014/main" id="{1E97F5D1-0F80-2E89-A4B3-B21ECA80F275}"/>
              </a:ext>
            </a:extLst>
          </p:cNvPr>
          <p:cNvSpPr txBox="1">
            <a:spLocks noGrp="1"/>
          </p:cNvSpPr>
          <p:nvPr>
            <p:ph type="ftr" idx="11"/>
          </p:nvPr>
        </p:nvSpPr>
        <p:spPr>
          <a:xfrm>
            <a:off x="774146" y="6475620"/>
            <a:ext cx="4311788" cy="26311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VN"/>
              <a:t>Thực hiện bởi Trường Đại học Công nghệ Thông tin, ĐHQG-HCM</a:t>
            </a:r>
            <a:endParaRPr/>
          </a:p>
        </p:txBody>
      </p:sp>
      <p:sp>
        <p:nvSpPr>
          <p:cNvPr id="376" name="Google Shape;376;p5">
            <a:extLst>
              <a:ext uri="{FF2B5EF4-FFF2-40B4-BE49-F238E27FC236}">
                <a16:creationId xmlns:a16="http://schemas.microsoft.com/office/drawing/2014/main" id="{A991B25D-42B3-AF3D-D355-37E5025CBE3E}"/>
              </a:ext>
            </a:extLst>
          </p:cNvPr>
          <p:cNvSpPr txBox="1">
            <a:spLocks noGrp="1"/>
          </p:cNvSpPr>
          <p:nvPr>
            <p:ph type="sldNum" idx="12"/>
          </p:nvPr>
        </p:nvSpPr>
        <p:spPr>
          <a:xfrm>
            <a:off x="58380" y="6508358"/>
            <a:ext cx="349642" cy="34964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VN"/>
              <a:t>9</a:t>
            </a:fld>
            <a:endParaRPr/>
          </a:p>
        </p:txBody>
      </p:sp>
    </p:spTree>
    <p:extLst>
      <p:ext uri="{BB962C8B-B14F-4D97-AF65-F5344CB8AC3E}">
        <p14:creationId xmlns:p14="http://schemas.microsoft.com/office/powerpoint/2010/main" val="2142598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UIT Pallete">
      <a:dk1>
        <a:srgbClr val="2A2F4F"/>
      </a:dk1>
      <a:lt1>
        <a:srgbClr val="FFFFFF"/>
      </a:lt1>
      <a:dk2>
        <a:srgbClr val="1C305E"/>
      </a:dk2>
      <a:lt2>
        <a:srgbClr val="E7E6E6"/>
      </a:lt2>
      <a:accent1>
        <a:srgbClr val="0071FF"/>
      </a:accent1>
      <a:accent2>
        <a:srgbClr val="FAAB78"/>
      </a:accent2>
      <a:accent3>
        <a:srgbClr val="EC7171"/>
      </a:accent3>
      <a:accent4>
        <a:srgbClr val="FFCD38"/>
      </a:accent4>
      <a:accent5>
        <a:srgbClr val="4700D8"/>
      </a:accent5>
      <a:accent6>
        <a:srgbClr val="41855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4288</TotalTime>
  <Words>3875</Words>
  <Application>Microsoft Office PowerPoint</Application>
  <PresentationFormat>Widescreen</PresentationFormat>
  <Paragraphs>403</Paragraphs>
  <Slides>27</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Cambria Math</vt:lpstr>
      <vt:lpstr>Consolas</vt:lpstr>
      <vt:lpstr>Lucida Sans Unicode</vt:lpstr>
      <vt:lpstr>Times New Roman</vt:lpstr>
      <vt:lpstr>Wingdings</vt:lpstr>
      <vt:lpstr>Office Theme</vt:lpstr>
      <vt:lpstr>PowerPoint Presentation</vt:lpstr>
      <vt:lpstr>PowerPoint Presentation</vt:lpstr>
      <vt:lpstr>PowerPoint Presentation</vt:lpstr>
      <vt:lpstr>Hồi quy tuyến tính đơn giản – Mô hình (model)</vt:lpstr>
      <vt:lpstr>Hồi quy tuyến tính đơn giản – Hàm mất mát</vt:lpstr>
      <vt:lpstr>Hồi quy tuyến tính đơn giản – Tối ưu hóa</vt:lpstr>
      <vt:lpstr>Hồi quy tuyến tính đơn giản – Tối ưu hóa</vt:lpstr>
      <vt:lpstr>PowerPoint Presentation</vt:lpstr>
      <vt:lpstr>Hồi quy tuyến tính đa biến – Mô hình (model)</vt:lpstr>
      <vt:lpstr>Hồi quy tuyến tính đa biến – Hàm mất mát</vt:lpstr>
      <vt:lpstr>Hồi quy tuyến tính đa biến – Tối ưu hóa</vt:lpstr>
      <vt:lpstr>Hồi quy tuyến tính – Hình học</vt:lpstr>
      <vt:lpstr>Hồi quy tuyến tính – Hình học</vt:lpstr>
      <vt:lpstr>Hồi quy tuyến tính – Hình học</vt:lpstr>
      <vt:lpstr>Hồi quy tuyến tính – Hình học</vt:lpstr>
      <vt:lpstr>PowerPoint Presentation</vt:lpstr>
      <vt:lpstr>Hồi quy đa thức</vt:lpstr>
      <vt:lpstr>Hồi quy đa thức</vt:lpstr>
      <vt:lpstr>Hồi quy đa thức – Ví dụ</vt:lpstr>
      <vt:lpstr>Hồi quy đa thức – Ví dụ</vt:lpstr>
      <vt:lpstr>Hồi quy đa thức – Ví dụ</vt:lpstr>
      <vt:lpstr>PowerPoint Presentation</vt:lpstr>
      <vt:lpstr>Hồi quy đa thức – Quá khớp</vt:lpstr>
      <vt:lpstr>Hiện tượng quá khớp (Overfitting)</vt:lpstr>
      <vt:lpstr>Điều chuẩn (Regularization)</vt:lpstr>
      <vt:lpstr>Điều chuẩn (Regularization)</vt:lpstr>
      <vt:lpstr>Hồi quy đa thức – Quá khớp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Trần Hoàng Lộc</dc:creator>
  <cp:lastModifiedBy>Lương Ngọc Hoàng</cp:lastModifiedBy>
  <cp:revision>213</cp:revision>
  <dcterms:created xsi:type="dcterms:W3CDTF">2023-03-03T01:55:04Z</dcterms:created>
  <dcterms:modified xsi:type="dcterms:W3CDTF">2025-09-22T10:31:50Z</dcterms:modified>
</cp:coreProperties>
</file>